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3" r:id="rId4"/>
    <p:sldId id="258" r:id="rId5"/>
    <p:sldId id="264" r:id="rId6"/>
    <p:sldId id="259" r:id="rId7"/>
    <p:sldId id="265" r:id="rId8"/>
    <p:sldId id="260" r:id="rId9"/>
    <p:sldId id="266" r:id="rId10"/>
    <p:sldId id="261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 varScale="1">
        <p:scale>
          <a:sx n="67" d="100"/>
          <a:sy n="67" d="100"/>
        </p:scale>
        <p:origin x="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F836-90DB-46BD-9E5A-1F113512405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46E2-D32D-4C6A-9D5F-CB2B657FB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F836-90DB-46BD-9E5A-1F113512405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46E2-D32D-4C6A-9D5F-CB2B657FB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F836-90DB-46BD-9E5A-1F113512405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46E2-D32D-4C6A-9D5F-CB2B657FB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F836-90DB-46BD-9E5A-1F113512405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46E2-D32D-4C6A-9D5F-CB2B657FB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F836-90DB-46BD-9E5A-1F113512405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46E2-D32D-4C6A-9D5F-CB2B657FB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F836-90DB-46BD-9E5A-1F113512405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46E2-D32D-4C6A-9D5F-CB2B657FB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F836-90DB-46BD-9E5A-1F113512405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46E2-D32D-4C6A-9D5F-CB2B657FB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F836-90DB-46BD-9E5A-1F113512405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46E2-D32D-4C6A-9D5F-CB2B657FB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F836-90DB-46BD-9E5A-1F113512405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46E2-D32D-4C6A-9D5F-CB2B657FB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F836-90DB-46BD-9E5A-1F113512405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46E2-D32D-4C6A-9D5F-CB2B657FB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F836-90DB-46BD-9E5A-1F113512405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E46E2-D32D-4C6A-9D5F-CB2B657FB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45F836-90DB-46BD-9E5A-1F1135124053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E46E2-D32D-4C6A-9D5F-CB2B657FBAD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13" Type="http://schemas.openxmlformats.org/officeDocument/2006/relationships/slide" Target="slide4.xml"/><Relationship Id="rId3" Type="http://schemas.microsoft.com/office/2007/relationships/hdphoto" Target="../media/hdphoto1.wdp"/><Relationship Id="rId7" Type="http://schemas.openxmlformats.org/officeDocument/2006/relationships/slide" Target="slide6.xml"/><Relationship Id="rId12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openxmlformats.org/officeDocument/2006/relationships/slide" Target="slide3.xml"/><Relationship Id="rId5" Type="http://schemas.openxmlformats.org/officeDocument/2006/relationships/slide" Target="slide8.xml"/><Relationship Id="rId10" Type="http://schemas.openxmlformats.org/officeDocument/2006/relationships/slide" Target="slide9.xml"/><Relationship Id="rId4" Type="http://schemas.openxmlformats.org/officeDocument/2006/relationships/slide" Target="slide2.xml"/><Relationship Id="rId9" Type="http://schemas.openxmlformats.org/officeDocument/2006/relationships/slide" Target="slide7.xml"/><Relationship Id="rId14" Type="http://schemas.openxmlformats.org/officeDocument/2006/relationships/hyperlink" Target="&#1055;&#1088;&#1077;&#1079;&#1077;&#1085;&#1090;&#1072;&#1094;&#1080;&#1103;%201%20&#1082;&#1083;&#1072;&#1089;&#1089;.pptx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-fotki.yandex.ru/get/4709/90468072.2e0/0_6bc04_c68f56ea_XL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4" y="0"/>
            <a:ext cx="91508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500166" y="714356"/>
            <a:ext cx="1214446" cy="107157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dirty="0" smtClean="0">
                <a:hlinkClick r:id="rId4" action="ppaction://hlinksldjump"/>
              </a:rPr>
              <a:t>№1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43174" y="3071810"/>
            <a:ext cx="1214446" cy="107157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dirty="0" smtClean="0">
                <a:hlinkClick r:id="rId5" action="ppaction://hlinksldjump"/>
              </a:rPr>
              <a:t>№4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286380" y="3071810"/>
            <a:ext cx="1428760" cy="107157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dirty="0" smtClean="0">
                <a:hlinkClick r:id="rId6" action="ppaction://hlinksldjump"/>
              </a:rPr>
              <a:t>№5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857620" y="714356"/>
            <a:ext cx="1143008" cy="107157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00760" y="714356"/>
            <a:ext cx="1214446" cy="107157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dirty="0" smtClean="0">
                <a:hlinkClick r:id="rId7" action="ppaction://hlinksldjump"/>
              </a:rPr>
              <a:t>№3</a:t>
            </a:r>
            <a:endParaRPr lang="ru-RU" dirty="0"/>
          </a:p>
        </p:txBody>
      </p:sp>
      <p:pic>
        <p:nvPicPr>
          <p:cNvPr id="16" name="Picture 6" descr="http://image.horoshop.ru/article_image/55457/5_interesnykh_prilozhenijj_dlya_Lumia_Vypusk_410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28794" y="1285860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://image.horoshop.ru/article_image/55457/5_interesnykh_prilozhenijj_dlya_Lumia_Vypusk_410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36083" y="3607595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http://image.horoshop.ru/article_image/55457/5_interesnykh_prilozhenijj_dlya_Lumia_Vypusk_410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86446" y="3550442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http://image.horoshop.ru/article_image/55457/5_interesnykh_prilozhenijj_dlya_Lumia_Vypusk_410.jp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29388" y="1285860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http://image.horoshop.ru/article_image/55457/5_interesnykh_prilozhenijj_dlya_Lumia_Vypusk_410.jp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14810" y="1285860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4071934" y="785794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13" action="ppaction://hlinksldjump"/>
              </a:rPr>
              <a:t>№2</a:t>
            </a:r>
            <a:endParaRPr lang="ru-RU" dirty="0"/>
          </a:p>
        </p:txBody>
      </p:sp>
      <p:sp>
        <p:nvSpPr>
          <p:cNvPr id="26" name="Стрелка вправо 25">
            <a:hlinkClick r:id="rId14" action="ppaction://hlinkpres?slideindex=1&amp;slidetitle="/>
          </p:cNvPr>
          <p:cNvSpPr/>
          <p:nvPr/>
        </p:nvSpPr>
        <p:spPr>
          <a:xfrm>
            <a:off x="8286776" y="6286520"/>
            <a:ext cx="571504" cy="357190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763688" y="1785926"/>
            <a:ext cx="950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ЗАЯЦ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707904" y="178592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КАРАНДАШ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215074" y="178592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КЛАСС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732471" y="4137297"/>
            <a:ext cx="975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КОРОВА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436096" y="4137297"/>
            <a:ext cx="1279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ЛИСИЦА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-fotki.yandex.ru/get/4709/90468072.2e0/0_6bc04_c68f56ea_X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09" y="0"/>
            <a:ext cx="91508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112" y="476672"/>
            <a:ext cx="5819775" cy="436245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408856" y="5037343"/>
            <a:ext cx="4019049" cy="1569660"/>
          </a:xfrm>
          <a:prstGeom prst="rect">
            <a:avLst/>
          </a:prstGeom>
          <a:solidFill>
            <a:srgbClr val="FFFF6D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r>
              <a:rPr lang="ru-RU" sz="9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сица</a:t>
            </a:r>
            <a:endParaRPr lang="ru-RU" sz="96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5483" y="630233"/>
            <a:ext cx="8102703" cy="3785652"/>
          </a:xfrm>
          <a:prstGeom prst="rect">
            <a:avLst/>
          </a:prstGeom>
          <a:solidFill>
            <a:srgbClr val="FFFF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6000" dirty="0">
                <a:solidFill>
                  <a:schemeClr val="tx1"/>
                </a:solidFill>
              </a:rPr>
              <a:t>Рыжая плутовка, </a:t>
            </a:r>
            <a:br>
              <a:rPr lang="ru-RU" sz="6000" dirty="0">
                <a:solidFill>
                  <a:schemeClr val="tx1"/>
                </a:solidFill>
              </a:rPr>
            </a:br>
            <a:r>
              <a:rPr lang="ru-RU" sz="6000" dirty="0">
                <a:solidFill>
                  <a:schemeClr val="tx1"/>
                </a:solidFill>
              </a:rPr>
              <a:t>Хитрая да ловкая, </a:t>
            </a:r>
            <a:br>
              <a:rPr lang="ru-RU" sz="6000" dirty="0">
                <a:solidFill>
                  <a:schemeClr val="tx1"/>
                </a:solidFill>
              </a:rPr>
            </a:br>
            <a:r>
              <a:rPr lang="ru-RU" sz="6000" dirty="0">
                <a:solidFill>
                  <a:schemeClr val="tx1"/>
                </a:solidFill>
              </a:rPr>
              <a:t>В сарай попала, </a:t>
            </a:r>
            <a:br>
              <a:rPr lang="ru-RU" sz="6000" dirty="0">
                <a:solidFill>
                  <a:schemeClr val="tx1"/>
                </a:solidFill>
              </a:rPr>
            </a:br>
            <a:r>
              <a:rPr lang="ru-RU" sz="6000" dirty="0">
                <a:solidFill>
                  <a:schemeClr val="tx1"/>
                </a:solidFill>
              </a:rPr>
              <a:t>Кур пересчитала</a:t>
            </a:r>
            <a:r>
              <a:rPr lang="ru-RU" sz="6000" dirty="0" smtClean="0">
                <a:solidFill>
                  <a:schemeClr val="tx1"/>
                </a:solidFill>
              </a:rPr>
              <a:t>.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14" name="Диагональная полоса 13"/>
          <p:cNvSpPr/>
          <p:nvPr/>
        </p:nvSpPr>
        <p:spPr>
          <a:xfrm>
            <a:off x="4716015" y="5037343"/>
            <a:ext cx="214314" cy="500066"/>
          </a:xfrm>
          <a:prstGeom prst="diagStrip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639498"/>
            <a:ext cx="2284600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cap="all" dirty="0" smtClean="0">
                <a:ln w="2857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лисица</a:t>
            </a:r>
            <a:endParaRPr lang="ru-RU" sz="4400" dirty="0">
              <a:ln w="28575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68144" y="550333"/>
            <a:ext cx="2284600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cap="all" dirty="0" smtClean="0">
                <a:ln w="2857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лисица</a:t>
            </a:r>
            <a:endParaRPr lang="ru-RU" sz="4400" dirty="0">
              <a:ln w="28575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734006" y="5944259"/>
            <a:ext cx="504056" cy="2742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915390"/>
            <a:ext cx="3251440" cy="243725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15645" y="2104179"/>
            <a:ext cx="336426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Лисица</a:t>
            </a:r>
            <a:endParaRPr lang="ru-RU" sz="2000" dirty="0"/>
          </a:p>
          <a:p>
            <a:pPr marL="342900" indent="-342900">
              <a:buAutoNum type="arabicPeriod"/>
            </a:pPr>
            <a:r>
              <a:rPr lang="ru-RU" sz="2000" dirty="0" smtClean="0"/>
              <a:t>Хищное </a:t>
            </a:r>
            <a:r>
              <a:rPr lang="ru-RU" sz="2000" dirty="0"/>
              <a:t>млекопитающее животное из семейства собачьих; то же, что лиса. </a:t>
            </a:r>
            <a:endParaRPr lang="ru-RU" sz="2000" dirty="0" smtClean="0"/>
          </a:p>
          <a:p>
            <a:r>
              <a:rPr lang="ru-RU" sz="2000" i="1" dirty="0" err="1" smtClean="0"/>
              <a:t>Краснобурая</a:t>
            </a:r>
            <a:r>
              <a:rPr lang="ru-RU" sz="2000" i="1" dirty="0" smtClean="0"/>
              <a:t> </a:t>
            </a:r>
            <a:r>
              <a:rPr lang="ru-RU" sz="2000" i="1" dirty="0"/>
              <a:t>или сибирская лисица. </a:t>
            </a:r>
            <a:r>
              <a:rPr lang="ru-RU" sz="2000" i="1" dirty="0" err="1"/>
              <a:t>Чернобурая</a:t>
            </a:r>
            <a:r>
              <a:rPr lang="ru-RU" sz="2000" i="1" dirty="0"/>
              <a:t> лисица</a:t>
            </a:r>
            <a:r>
              <a:rPr lang="ru-RU" sz="2000" i="1" dirty="0" smtClean="0"/>
              <a:t>.</a:t>
            </a:r>
          </a:p>
          <a:p>
            <a:endParaRPr lang="ru-RU" sz="2000" i="1" dirty="0"/>
          </a:p>
          <a:p>
            <a:r>
              <a:rPr lang="ru-RU" sz="2000" b="1" dirty="0"/>
              <a:t>2.</a:t>
            </a:r>
            <a:r>
              <a:rPr lang="ru-RU" sz="2000" dirty="0"/>
              <a:t> Лисий мех (</a:t>
            </a:r>
            <a:r>
              <a:rPr lang="ru-RU" sz="2000" b="1" dirty="0"/>
              <a:t>разг.</a:t>
            </a:r>
            <a:r>
              <a:rPr lang="ru-RU" sz="2000" dirty="0"/>
              <a:t>). </a:t>
            </a:r>
            <a:endParaRPr lang="ru-RU" sz="2000" dirty="0" smtClean="0"/>
          </a:p>
          <a:p>
            <a:r>
              <a:rPr lang="ru-RU" sz="2000" i="1" dirty="0" smtClean="0"/>
              <a:t>Купить </a:t>
            </a:r>
            <a:r>
              <a:rPr lang="ru-RU" sz="2000" i="1" dirty="0"/>
              <a:t>лисицу на воротник.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mg-fotki.yandex.ru/get/4709/90468072.2e0/0_6bc04_c68f56ea_XL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8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476672"/>
            <a:ext cx="5692232" cy="446449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09166" y="1050437"/>
            <a:ext cx="8501122" cy="4247317"/>
          </a:xfrm>
          <a:prstGeom prst="rect">
            <a:avLst/>
          </a:prstGeom>
          <a:solidFill>
            <a:srgbClr val="FFFF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5400" dirty="0">
                <a:solidFill>
                  <a:schemeClr val="tx1"/>
                </a:solidFill>
              </a:rPr>
              <a:t>Это что за зверь лесной</a:t>
            </a:r>
          </a:p>
          <a:p>
            <a:pPr algn="ctr"/>
            <a:r>
              <a:rPr lang="ru-RU" sz="5400" dirty="0">
                <a:solidFill>
                  <a:schemeClr val="tx1"/>
                </a:solidFill>
              </a:rPr>
              <a:t>Встал, как столбик, под сосной?</a:t>
            </a:r>
          </a:p>
          <a:p>
            <a:pPr algn="ctr"/>
            <a:r>
              <a:rPr lang="ru-RU" sz="5400" dirty="0">
                <a:solidFill>
                  <a:schemeClr val="tx1"/>
                </a:solidFill>
              </a:rPr>
              <a:t>И стоит среди травы -</a:t>
            </a:r>
          </a:p>
          <a:p>
            <a:pPr algn="ctr"/>
            <a:r>
              <a:rPr lang="ru-RU" sz="5400" dirty="0">
                <a:solidFill>
                  <a:schemeClr val="tx1"/>
                </a:solidFill>
              </a:rPr>
              <a:t>Уши больше головы.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106163" y="5037343"/>
            <a:ext cx="2624436" cy="1569660"/>
          </a:xfrm>
          <a:prstGeom prst="rect">
            <a:avLst/>
          </a:prstGeom>
          <a:solidFill>
            <a:srgbClr val="FFFF6D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</a:t>
            </a:r>
            <a:r>
              <a:rPr lang="ru-RU" sz="9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</a:t>
            </a:r>
            <a:endParaRPr lang="ru-RU" sz="96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Диагональная полоса 15"/>
          <p:cNvSpPr/>
          <p:nvPr/>
        </p:nvSpPr>
        <p:spPr>
          <a:xfrm>
            <a:off x="3995936" y="5053417"/>
            <a:ext cx="214314" cy="500066"/>
          </a:xfrm>
          <a:prstGeom prst="diagStrip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3044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29942" y="615136"/>
            <a:ext cx="1489639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я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72702" y="2490850"/>
            <a:ext cx="3312368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Ø"/>
            </a:pPr>
            <a:endParaRPr lang="ru-RU" sz="2000" b="1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1636" y="3205901"/>
            <a:ext cx="18473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32742" y="3489186"/>
            <a:ext cx="242374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i="1" dirty="0" smtClean="0"/>
              <a:t>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9217" y="4086437"/>
            <a:ext cx="473206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i="1" dirty="0" smtClean="0"/>
              <a:t>    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1636" y="4736064"/>
            <a:ext cx="354625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000" dirty="0"/>
          </a:p>
        </p:txBody>
      </p:sp>
      <p:sp>
        <p:nvSpPr>
          <p:cNvPr id="11" name="Стрелка вправо 10">
            <a:hlinkClick r:id="rId3" action="ppaction://hlinksldjump"/>
          </p:cNvPr>
          <p:cNvSpPr/>
          <p:nvPr/>
        </p:nvSpPr>
        <p:spPr>
          <a:xfrm>
            <a:off x="7786710" y="6286520"/>
            <a:ext cx="571504" cy="357190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297071" y="457731"/>
            <a:ext cx="148963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</a:t>
            </a:r>
            <a:r>
              <a:rPr lang="ru-RU" sz="4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я</a:t>
            </a:r>
            <a:r>
              <a:rPr lang="ru-RU" sz="4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</a:t>
            </a:r>
            <a:endParaRPr lang="ru-RU" sz="4400" dirty="0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8874" y="1765637"/>
            <a:ext cx="361783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Заяц</a:t>
            </a:r>
            <a:endParaRPr lang="ru-RU" sz="2000" dirty="0"/>
          </a:p>
          <a:p>
            <a:pPr marL="342900" indent="-342900">
              <a:buAutoNum type="arabicPeriod"/>
            </a:pPr>
            <a:r>
              <a:rPr lang="ru-RU" sz="2000" dirty="0" smtClean="0"/>
              <a:t>Млекопитающее </a:t>
            </a:r>
            <a:r>
              <a:rPr lang="ru-RU" sz="2000" dirty="0"/>
              <a:t>из отряда грызунов. </a:t>
            </a:r>
            <a:endParaRPr lang="ru-RU" sz="2000" dirty="0" smtClean="0"/>
          </a:p>
          <a:p>
            <a:r>
              <a:rPr lang="ru-RU" sz="2000" i="1" dirty="0" smtClean="0"/>
              <a:t>Охота </a:t>
            </a:r>
            <a:r>
              <a:rPr lang="ru-RU" sz="2000" i="1" dirty="0"/>
              <a:t>на зайцев</a:t>
            </a:r>
            <a:r>
              <a:rPr lang="ru-RU" sz="2000" i="1" dirty="0" smtClean="0"/>
              <a:t>.</a:t>
            </a:r>
          </a:p>
          <a:p>
            <a:pPr marL="342900" indent="-342900">
              <a:buAutoNum type="arabicPeriod"/>
            </a:pPr>
            <a:endParaRPr lang="ru-RU" sz="2000" dirty="0"/>
          </a:p>
          <a:p>
            <a:r>
              <a:rPr lang="ru-RU" sz="2000" b="1" dirty="0" smtClean="0"/>
              <a:t>2</a:t>
            </a:r>
            <a:r>
              <a:rPr lang="ru-RU" sz="2000" b="1" dirty="0"/>
              <a:t>.</a:t>
            </a:r>
            <a:r>
              <a:rPr lang="ru-RU" sz="2000" dirty="0"/>
              <a:t> Безбилетный пассажир (</a:t>
            </a:r>
            <a:r>
              <a:rPr lang="ru-RU" sz="2000" b="1" dirty="0" smtClean="0"/>
              <a:t>разг. </a:t>
            </a:r>
            <a:r>
              <a:rPr lang="ru-RU" sz="2000" dirty="0" smtClean="0"/>
              <a:t>). Тот</a:t>
            </a:r>
            <a:r>
              <a:rPr lang="ru-RU" sz="2000" dirty="0"/>
              <a:t>, кто проникает куда-нибудь без билета, без права на </a:t>
            </a:r>
            <a:r>
              <a:rPr lang="ru-RU" sz="2000" dirty="0" smtClean="0"/>
              <a:t>вход</a:t>
            </a:r>
            <a:r>
              <a:rPr lang="ru-RU" sz="2000" b="1" dirty="0" smtClean="0"/>
              <a:t>.</a:t>
            </a:r>
            <a:r>
              <a:rPr lang="ru-RU" sz="2000" dirty="0" smtClean="0"/>
              <a:t> </a:t>
            </a:r>
          </a:p>
          <a:p>
            <a:r>
              <a:rPr lang="ru-RU" sz="2000" i="1" dirty="0" smtClean="0"/>
              <a:t>«</a:t>
            </a:r>
            <a:r>
              <a:rPr lang="ru-RU" sz="2000" i="1" dirty="0"/>
              <a:t>Зайцами</a:t>
            </a:r>
            <a:r>
              <a:rPr lang="ru-RU" sz="2000" dirty="0"/>
              <a:t> </a:t>
            </a:r>
            <a:r>
              <a:rPr lang="ru-RU" sz="2000" dirty="0" smtClean="0"/>
              <a:t> </a:t>
            </a:r>
            <a:r>
              <a:rPr lang="ru-RU" sz="2000" i="1" dirty="0" smtClean="0"/>
              <a:t> </a:t>
            </a:r>
            <a:r>
              <a:rPr lang="ru-RU" sz="2000" i="1" dirty="0"/>
              <a:t>у нас называются безбилетные пассажиры.»</a:t>
            </a:r>
            <a:r>
              <a:rPr lang="ru-RU" sz="2000" dirty="0"/>
              <a:t> </a:t>
            </a:r>
            <a:r>
              <a:rPr lang="ru-RU" sz="2000" i="1" dirty="0"/>
              <a:t>Чехов</a:t>
            </a:r>
            <a:r>
              <a:rPr lang="ru-RU" sz="2000" dirty="0"/>
              <a:t>. </a:t>
            </a:r>
            <a:endParaRPr lang="ru-RU" sz="2000" dirty="0" smtClean="0"/>
          </a:p>
          <a:p>
            <a:r>
              <a:rPr lang="ru-RU" sz="2000" i="1" dirty="0" smtClean="0"/>
              <a:t>«</a:t>
            </a:r>
            <a:r>
              <a:rPr lang="ru-RU" sz="2000" i="1" dirty="0"/>
              <a:t>До Самары доехали зайцами на пассажирском.»</a:t>
            </a:r>
            <a:r>
              <a:rPr lang="ru-RU" sz="2000" dirty="0"/>
              <a:t> </a:t>
            </a:r>
            <a:r>
              <a:rPr lang="ru-RU" sz="2000" i="1" dirty="0" err="1"/>
              <a:t>М.Горький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074" y="1964155"/>
            <a:ext cx="2933631" cy="2300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img-fotki.yandex.ru/get/4709/90468072.2e0/0_6bc04_c68f56ea_XL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8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869" y="129323"/>
            <a:ext cx="4945024" cy="4936049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623994" y="5037343"/>
            <a:ext cx="5588774" cy="1569660"/>
          </a:xfrm>
          <a:prstGeom prst="rect">
            <a:avLst/>
          </a:prstGeom>
          <a:solidFill>
            <a:srgbClr val="FFFF6D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r>
              <a:rPr lang="ru-RU" sz="9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r>
              <a:rPr lang="ru-RU" sz="9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ндаш</a:t>
            </a:r>
            <a:endParaRPr lang="ru-RU" sz="96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52781" y="197026"/>
            <a:ext cx="7531200" cy="4524315"/>
          </a:xfrm>
          <a:prstGeom prst="rect">
            <a:avLst/>
          </a:prstGeom>
          <a:solidFill>
            <a:srgbClr val="FFFF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В снежном поле, на дороге, Мчится конь мой одноногий. </a:t>
            </a:r>
            <a:endParaRPr lang="ru-RU" sz="3600" dirty="0" smtClean="0">
              <a:solidFill>
                <a:schemeClr val="tx1"/>
              </a:solidFill>
            </a:endParaRPr>
          </a:p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И </a:t>
            </a:r>
            <a:r>
              <a:rPr lang="ru-RU" sz="3600" dirty="0">
                <a:solidFill>
                  <a:schemeClr val="tx1"/>
                </a:solidFill>
              </a:rPr>
              <a:t>на много, много лет Оставляет черный след. </a:t>
            </a:r>
            <a:endParaRPr lang="ru-RU" sz="3600" dirty="0" smtClean="0">
              <a:solidFill>
                <a:schemeClr val="tx1"/>
              </a:solidFill>
            </a:endParaRPr>
          </a:p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Если </a:t>
            </a:r>
            <a:r>
              <a:rPr lang="ru-RU" sz="3600" dirty="0">
                <a:solidFill>
                  <a:schemeClr val="tx1"/>
                </a:solidFill>
              </a:rPr>
              <a:t>ты его отточишь — Нарисуешь все, что хочешь! Солнце, море, горы, пляж. </a:t>
            </a:r>
            <a:endParaRPr lang="ru-RU" sz="3600" dirty="0" smtClean="0">
              <a:solidFill>
                <a:schemeClr val="tx1"/>
              </a:solidFill>
            </a:endParaRPr>
          </a:p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Что </a:t>
            </a:r>
            <a:r>
              <a:rPr lang="ru-RU" sz="3600" dirty="0">
                <a:solidFill>
                  <a:schemeClr val="tx1"/>
                </a:solidFill>
              </a:rPr>
              <a:t>же это? </a:t>
            </a:r>
            <a:r>
              <a:rPr lang="ru-RU" sz="3600" dirty="0" smtClean="0">
                <a:solidFill>
                  <a:schemeClr val="tx1"/>
                </a:solidFill>
              </a:rPr>
              <a:t>…</a:t>
            </a:r>
            <a:endParaRPr lang="ru-RU" sz="3600" dirty="0">
              <a:solidFill>
                <a:schemeClr val="tx1"/>
              </a:solidFill>
              <a:effectLst/>
            </a:endParaRPr>
          </a:p>
        </p:txBody>
      </p:sp>
      <p:sp>
        <p:nvSpPr>
          <p:cNvPr id="15" name="Диагональная полоса 14"/>
          <p:cNvSpPr/>
          <p:nvPr/>
        </p:nvSpPr>
        <p:spPr>
          <a:xfrm>
            <a:off x="5868144" y="5075794"/>
            <a:ext cx="214314" cy="500066"/>
          </a:xfrm>
          <a:prstGeom prst="diagStrip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02609" y="670619"/>
            <a:ext cx="3037050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cap="all" dirty="0" smtClean="0">
                <a:ln w="2857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</a:t>
            </a:r>
            <a:r>
              <a:rPr lang="ru-RU" sz="4400" b="1" cap="all" dirty="0" smtClean="0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r>
              <a:rPr lang="ru-RU" sz="4400" b="1" cap="all" dirty="0" smtClean="0">
                <a:ln w="2857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r>
              <a:rPr lang="ru-RU" sz="4400" b="1" cap="all" dirty="0" smtClean="0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r>
              <a:rPr lang="ru-RU" sz="4400" b="1" cap="all" dirty="0" smtClean="0">
                <a:ln w="2857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ндаш</a:t>
            </a:r>
            <a:endParaRPr lang="ru-RU" sz="4400" dirty="0">
              <a:ln w="28575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11" name="Стрелка вправо 10">
            <a:hlinkClick r:id="rId3" action="ppaction://hlinksldjump"/>
          </p:cNvPr>
          <p:cNvSpPr/>
          <p:nvPr/>
        </p:nvSpPr>
        <p:spPr>
          <a:xfrm>
            <a:off x="7786710" y="6286520"/>
            <a:ext cx="504056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472650" y="537564"/>
            <a:ext cx="30370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400" b="1" cap="all" dirty="0">
                <a:ln w="28575" cmpd="sng">
                  <a:solidFill>
                    <a:srgbClr val="F79646">
                      <a:lumMod val="7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</a:t>
            </a:r>
            <a:r>
              <a:rPr lang="ru-RU" sz="4400" b="1" cap="all" dirty="0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r>
              <a:rPr lang="ru-RU" sz="4400" b="1" cap="all" dirty="0">
                <a:ln w="28575" cmpd="sng">
                  <a:solidFill>
                    <a:srgbClr val="F79646">
                      <a:lumMod val="7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r>
              <a:rPr lang="ru-RU" sz="4400" b="1" cap="all" dirty="0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r>
              <a:rPr lang="ru-RU" sz="4400" b="1" cap="all" dirty="0">
                <a:ln w="28575" cmpd="sng">
                  <a:solidFill>
                    <a:srgbClr val="F79646">
                      <a:lumMod val="7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ндаш</a:t>
            </a:r>
            <a:endParaRPr lang="ru-RU" sz="4400" dirty="0">
              <a:ln w="28575" cmpd="sng">
                <a:solidFill>
                  <a:srgbClr val="F79646">
                    <a:lumMod val="75000"/>
                  </a:srgb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650" y="1918178"/>
            <a:ext cx="3011818" cy="3006352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484333" y="2110679"/>
            <a:ext cx="347360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Карандаш</a:t>
            </a:r>
            <a:endParaRPr lang="ru-RU" sz="2000" dirty="0"/>
          </a:p>
          <a:p>
            <a:pPr marL="342900" indent="-342900">
              <a:buAutoNum type="arabicPeriod"/>
            </a:pPr>
            <a:r>
              <a:rPr lang="ru-RU" sz="2000" dirty="0" smtClean="0"/>
              <a:t>Тонкая </a:t>
            </a:r>
            <a:r>
              <a:rPr lang="ru-RU" sz="2000" dirty="0"/>
              <a:t>палочка графита, сухой краски </a:t>
            </a:r>
            <a:r>
              <a:rPr lang="ru-RU" sz="2000" b="1" dirty="0"/>
              <a:t>и т.п.</a:t>
            </a:r>
            <a:r>
              <a:rPr lang="ru-RU" sz="2000" dirty="0"/>
              <a:t>, обычно вделанная в дерево, для письма, черчения и рисования. </a:t>
            </a:r>
            <a:endParaRPr lang="ru-RU" sz="2000" dirty="0" smtClean="0"/>
          </a:p>
          <a:p>
            <a:r>
              <a:rPr lang="ru-RU" sz="2000" i="1" dirty="0" smtClean="0"/>
              <a:t>Простой </a:t>
            </a:r>
            <a:r>
              <a:rPr lang="ru-RU" sz="2000" i="1" dirty="0"/>
              <a:t>карандаш. </a:t>
            </a:r>
            <a:endParaRPr lang="ru-RU" sz="2000" i="1" dirty="0" smtClean="0"/>
          </a:p>
          <a:p>
            <a:r>
              <a:rPr lang="ru-RU" sz="2000" i="1" dirty="0" smtClean="0"/>
              <a:t>Цветные </a:t>
            </a:r>
            <a:r>
              <a:rPr lang="ru-RU" sz="2000" i="1" dirty="0"/>
              <a:t>карандаши</a:t>
            </a:r>
            <a:r>
              <a:rPr lang="ru-RU" sz="2000" i="1" dirty="0" smtClean="0"/>
              <a:t>.</a:t>
            </a:r>
            <a:endParaRPr lang="ru-RU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-fotki.yandex.ru/get/4709/90468072.2e0/0_6bc04_c68f56ea_XL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09" y="-4969"/>
            <a:ext cx="91508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404664"/>
            <a:ext cx="5832648" cy="4374486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2882960" y="5037343"/>
            <a:ext cx="3070841" cy="1569660"/>
          </a:xfrm>
          <a:prstGeom prst="rect">
            <a:avLst/>
          </a:prstGeom>
          <a:solidFill>
            <a:srgbClr val="FFFF6D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кла</a:t>
            </a:r>
            <a:r>
              <a:rPr lang="ru-RU" sz="9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сс</a:t>
            </a:r>
            <a:endParaRPr lang="ru-RU" sz="96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10416" y="189573"/>
            <a:ext cx="8102703" cy="4524315"/>
          </a:xfrm>
          <a:prstGeom prst="rect">
            <a:avLst/>
          </a:prstGeom>
          <a:solidFill>
            <a:srgbClr val="FFFF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chemeClr val="tx1"/>
                </a:solidFill>
              </a:rPr>
              <a:t>Со звонком бегут сюда, </a:t>
            </a:r>
          </a:p>
          <a:p>
            <a:pPr algn="ctr"/>
            <a:r>
              <a:rPr lang="ru-RU" sz="4800" dirty="0">
                <a:solidFill>
                  <a:schemeClr val="tx1"/>
                </a:solidFill>
              </a:rPr>
              <a:t>Шумная вся детвора</a:t>
            </a:r>
          </a:p>
          <a:p>
            <a:pPr algn="ctr"/>
            <a:r>
              <a:rPr lang="ru-RU" sz="4800" dirty="0">
                <a:solidFill>
                  <a:schemeClr val="tx1"/>
                </a:solidFill>
              </a:rPr>
              <a:t>Все садятся на места, </a:t>
            </a:r>
          </a:p>
          <a:p>
            <a:pPr algn="ctr"/>
            <a:r>
              <a:rPr lang="ru-RU" sz="4800" dirty="0">
                <a:solidFill>
                  <a:schemeClr val="tx1"/>
                </a:solidFill>
              </a:rPr>
              <a:t>А учитель учит здесь,</a:t>
            </a:r>
          </a:p>
          <a:p>
            <a:pPr algn="ctr"/>
            <a:r>
              <a:rPr lang="ru-RU" sz="4800" dirty="0">
                <a:solidFill>
                  <a:schemeClr val="tx1"/>
                </a:solidFill>
              </a:rPr>
              <a:t>Всех ребят писать, считать, читать.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72236" y="639179"/>
            <a:ext cx="1773371" cy="212365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cap="all" dirty="0" smtClean="0">
                <a:ln w="2857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Кл</a:t>
            </a:r>
            <a:r>
              <a:rPr lang="ru-RU" sz="4400" b="1" cap="all" dirty="0" smtClean="0">
                <a:ln w="2857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r>
              <a:rPr lang="ru-RU" sz="4400" b="1" cap="all" dirty="0" smtClean="0">
                <a:ln w="2857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сс</a:t>
            </a:r>
          </a:p>
          <a:p>
            <a:endParaRPr lang="ru-RU" sz="4400" b="1" cap="all" dirty="0">
              <a:ln w="28575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sz="4400" dirty="0">
              <a:ln w="28575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8377" y="2435591"/>
            <a:ext cx="3768147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endParaRPr lang="ru-RU" sz="28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91215" y="655346"/>
            <a:ext cx="1773371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cap="all" dirty="0" smtClean="0">
                <a:ln w="2857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Кл</a:t>
            </a:r>
            <a:r>
              <a:rPr lang="ru-RU" sz="4400" b="1" cap="all" dirty="0" smtClean="0">
                <a:ln w="2857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r>
              <a:rPr lang="ru-RU" sz="4400" b="1" cap="all" dirty="0" smtClean="0">
                <a:ln w="2857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сс</a:t>
            </a:r>
            <a:endParaRPr lang="ru-RU" sz="4400" dirty="0">
              <a:ln w="28575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803383" y="5986630"/>
            <a:ext cx="360040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075886"/>
            <a:ext cx="3131840" cy="234888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95536" y="1879510"/>
            <a:ext cx="3313543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1. </a:t>
            </a:r>
            <a:r>
              <a:rPr lang="ru-RU" sz="2000" b="1" dirty="0"/>
              <a:t>Класс</a:t>
            </a:r>
            <a:r>
              <a:rPr lang="ru-RU" sz="2000" dirty="0"/>
              <a:t> - это комната в школе, где происходит процесс обучения,</a:t>
            </a:r>
          </a:p>
          <a:p>
            <a:pPr algn="just"/>
            <a:r>
              <a:rPr lang="ru-RU" sz="2000" dirty="0" smtClean="0"/>
              <a:t>2. </a:t>
            </a:r>
            <a:r>
              <a:rPr lang="ru-RU" sz="2000" b="1" dirty="0" smtClean="0"/>
              <a:t>Класс</a:t>
            </a:r>
            <a:r>
              <a:rPr lang="ru-RU" sz="2000" dirty="0" smtClean="0"/>
              <a:t> </a:t>
            </a:r>
            <a:r>
              <a:rPr lang="ru-RU" sz="2000" dirty="0"/>
              <a:t>- это группа </a:t>
            </a:r>
            <a:r>
              <a:rPr lang="ru-RU" sz="2000" dirty="0" smtClean="0"/>
              <a:t>учеников </a:t>
            </a:r>
            <a:r>
              <a:rPr lang="ru-RU" sz="2000" dirty="0"/>
              <a:t>одного возраста, которые вместе учатся,</a:t>
            </a:r>
          </a:p>
          <a:p>
            <a:pPr algn="just"/>
            <a:r>
              <a:rPr lang="ru-RU" sz="2000" dirty="0" smtClean="0"/>
              <a:t>3. </a:t>
            </a:r>
            <a:r>
              <a:rPr lang="ru-RU" sz="2000" b="1" dirty="0"/>
              <a:t>Класс</a:t>
            </a:r>
            <a:r>
              <a:rPr lang="ru-RU" sz="2000" dirty="0"/>
              <a:t> - это обозначение какого-то уровня. Например рестораны подразделяются на: ресторан высшего класса, ресторан первого класса, ресторан класса люкс.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-fotki.yandex.ru/get/4709/90468072.2e0/0_6bc04_c68f56ea_XL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82"/>
            <a:ext cx="91508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16632"/>
            <a:ext cx="6624736" cy="529978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431394" y="5037343"/>
            <a:ext cx="3973973" cy="1569660"/>
          </a:xfrm>
          <a:prstGeom prst="rect">
            <a:avLst/>
          </a:prstGeom>
          <a:solidFill>
            <a:srgbClr val="FFFF6D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r>
              <a:rPr lang="ru-RU" sz="9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рова</a:t>
            </a:r>
            <a:endParaRPr lang="ru-RU" sz="96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Диагональная полоса 14"/>
          <p:cNvSpPr/>
          <p:nvPr/>
        </p:nvSpPr>
        <p:spPr>
          <a:xfrm>
            <a:off x="4860032" y="5037343"/>
            <a:ext cx="214314" cy="500066"/>
          </a:xfrm>
          <a:prstGeom prst="diagStrip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64664" y="771147"/>
            <a:ext cx="8102703" cy="3416320"/>
          </a:xfrm>
          <a:prstGeom prst="rect">
            <a:avLst/>
          </a:prstGeom>
          <a:solidFill>
            <a:srgbClr val="FFFF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5400" dirty="0">
                <a:solidFill>
                  <a:schemeClr val="tx1"/>
                </a:solidFill>
              </a:rPr>
              <a:t>Говорит она «му-му!»,</a:t>
            </a:r>
            <a:br>
              <a:rPr lang="ru-RU" sz="5400" dirty="0">
                <a:solidFill>
                  <a:schemeClr val="tx1"/>
                </a:solidFill>
              </a:rPr>
            </a:br>
            <a:r>
              <a:rPr lang="ru-RU" sz="5400" dirty="0">
                <a:solidFill>
                  <a:schemeClr val="tx1"/>
                </a:solidFill>
              </a:rPr>
              <a:t>Ночью спит в своём хлеву,</a:t>
            </a:r>
            <a:br>
              <a:rPr lang="ru-RU" sz="5400" dirty="0">
                <a:solidFill>
                  <a:schemeClr val="tx1"/>
                </a:solidFill>
              </a:rPr>
            </a:br>
            <a:r>
              <a:rPr lang="ru-RU" sz="5400" dirty="0">
                <a:solidFill>
                  <a:schemeClr val="tx1"/>
                </a:solidFill>
              </a:rPr>
              <a:t>Днём на пастбище идёт.</a:t>
            </a:r>
          </a:p>
          <a:p>
            <a:r>
              <a:rPr lang="ru-RU" sz="5400" dirty="0">
                <a:solidFill>
                  <a:schemeClr val="tx1"/>
                </a:solidFill>
              </a:rPr>
              <a:t>Молочко нам всем дает.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6645" y="620688"/>
            <a:ext cx="2201180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cap="all" dirty="0" smtClean="0">
                <a:ln w="2857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</a:t>
            </a:r>
            <a:r>
              <a:rPr lang="ru-RU" sz="4400" b="1" cap="all" dirty="0" smtClean="0">
                <a:ln w="2857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r>
              <a:rPr lang="ru-RU" sz="4400" b="1" cap="all" dirty="0" smtClean="0">
                <a:ln w="2857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рова</a:t>
            </a:r>
            <a:endParaRPr lang="ru-RU" sz="4400" dirty="0">
              <a:ln w="28575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1650" y="2744670"/>
            <a:ext cx="3904361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endParaRPr lang="ru-RU" sz="28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61696" y="563155"/>
            <a:ext cx="2201180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cap="all" dirty="0" smtClean="0">
                <a:ln w="2857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</a:t>
            </a:r>
            <a:r>
              <a:rPr lang="ru-RU" sz="4400" b="1" cap="all" dirty="0" smtClean="0">
                <a:ln w="2857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r>
              <a:rPr lang="ru-RU" sz="4400" b="1" cap="all" dirty="0" smtClean="0">
                <a:ln w="2857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рова</a:t>
            </a:r>
            <a:endParaRPr lang="ru-RU" sz="4400" dirty="0">
              <a:ln w="28575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9" name="Стрелка вправо 8">
            <a:hlinkClick r:id="rId3" action="ppaction://hlinksldjump"/>
          </p:cNvPr>
          <p:cNvSpPr/>
          <p:nvPr/>
        </p:nvSpPr>
        <p:spPr>
          <a:xfrm>
            <a:off x="7521512" y="5963071"/>
            <a:ext cx="504056" cy="2742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954" y="1895751"/>
            <a:ext cx="3236663" cy="258933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39552" y="2017117"/>
            <a:ext cx="32403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Корова</a:t>
            </a:r>
            <a:endParaRPr lang="ru-RU" sz="2000" dirty="0"/>
          </a:p>
          <a:p>
            <a:pPr marL="342900" indent="-342900">
              <a:buAutoNum type="arabicPeriod"/>
            </a:pPr>
            <a:r>
              <a:rPr lang="ru-RU" sz="2000" dirty="0" smtClean="0"/>
              <a:t>Самка </a:t>
            </a:r>
            <a:r>
              <a:rPr lang="ru-RU" sz="2000" dirty="0"/>
              <a:t>крупного домашнего рогатого скота, домашнее молочное животное, самка быка</a:t>
            </a:r>
            <a:r>
              <a:rPr lang="ru-RU" sz="2000" dirty="0" smtClean="0"/>
              <a:t>.</a:t>
            </a:r>
          </a:p>
          <a:p>
            <a:endParaRPr lang="ru-RU" sz="2000" dirty="0" smtClean="0"/>
          </a:p>
          <a:p>
            <a:r>
              <a:rPr lang="ru-RU" sz="2000" dirty="0" smtClean="0"/>
              <a:t> </a:t>
            </a:r>
            <a:r>
              <a:rPr lang="ru-RU" sz="2000" i="1" dirty="0"/>
              <a:t>Дойная корова. Молочная корова. Коровы мычат. Бодливая корова.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309</Words>
  <Application>Microsoft Office PowerPoint</Application>
  <PresentationFormat>Экран (4:3)</PresentationFormat>
  <Paragraphs>69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 Unicode MS</vt:lpstr>
      <vt:lpstr>Arial</vt:lpstr>
      <vt:lpstr>Calibri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29</cp:revision>
  <dcterms:created xsi:type="dcterms:W3CDTF">2012-10-17T18:19:19Z</dcterms:created>
  <dcterms:modified xsi:type="dcterms:W3CDTF">2017-04-03T04:36:13Z</dcterms:modified>
</cp:coreProperties>
</file>