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4" r:id="rId4"/>
    <p:sldId id="275" r:id="rId5"/>
    <p:sldId id="257" r:id="rId6"/>
    <p:sldId id="258" r:id="rId7"/>
    <p:sldId id="276" r:id="rId8"/>
    <p:sldId id="260" r:id="rId9"/>
    <p:sldId id="262" r:id="rId10"/>
    <p:sldId id="277" r:id="rId11"/>
    <p:sldId id="266" r:id="rId12"/>
    <p:sldId id="278" r:id="rId13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658" autoAdjust="0"/>
  </p:normalViewPr>
  <p:slideViewPr>
    <p:cSldViewPr>
      <p:cViewPr varScale="1">
        <p:scale>
          <a:sx n="100" d="100"/>
          <a:sy n="100" d="100"/>
        </p:scale>
        <p:origin x="946" y="62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183E5B-B9D2-1BA0-B7A1-0333D2A3C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271DFC5-9887-A804-BE55-AEDEC11827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93EAC1-2078-E760-3D4D-33834C144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7B18-B854-44EC-A853-E5DBE6F8669C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FD36DE-11E6-0844-AFB4-C79A10D7C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92A5C1-9CB6-928E-B615-77337761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295C-004C-4484-81CA-3ADF96B34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2695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23956D-E865-22C1-7CF1-306CB0CC0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83C0A0-D30B-CE69-3061-E89B033427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8DF46E-17E3-E5AA-C525-25579E133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7B18-B854-44EC-A853-E5DBE6F8669C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1D967C-30EA-73A4-9EFC-62C33206C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B2F926-A0DA-A5E0-3752-8AA09B11B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295C-004C-4484-81CA-3ADF96B34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59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F14683-5140-73AC-E62D-3DA9BCC14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6BCCAB5-70B7-7B4D-B5E0-9F0E3916A7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6903C0-DAC7-EFDE-D024-A93B68C73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7B18-B854-44EC-A853-E5DBE6F8669C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1FFB6F-3E06-0541-26C5-4F7495C7E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B03840-2CAA-2EDA-D833-59DFAB8B8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295C-004C-4484-81CA-3ADF96B34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897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DBC320-903C-6BEA-38A4-A2695B3DD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CF458E-E3BE-310A-A550-F8D5E51B09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4C9B4FF-CCB8-BC89-A866-4D2299A074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8A60536-83DA-A73D-4A24-7DAABFDCC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7B18-B854-44EC-A853-E5DBE6F8669C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843138-6351-C290-E030-CDED2A8B0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E246F72-173E-76FD-CCAD-28E419B7D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295C-004C-4484-81CA-3ADF96B34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171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B0F081-D9F1-E9C2-A8F9-ECC82E318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D22992F-015C-CC5C-BD11-FAB1D699B0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955EEDF-8CF8-F15F-9D7C-7ADE6048DE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7AFE651-206D-031E-7B54-3D53F1D1F8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41453A1-2E6B-E9D8-C31E-84D7102689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792E386-9D64-FFBA-F29B-B0DB8B683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7B18-B854-44EC-A853-E5DBE6F8669C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9FFDF72-9ED0-CEB7-A5C3-1A271364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C83A4F2-BD8F-5084-1392-9B6CEFDBF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295C-004C-4484-81CA-3ADF96B34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8612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4E16B9-E664-B52C-EEE4-05DF6DC08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70FC43E-1F90-E12A-7CD4-55134A457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7B18-B854-44EC-A853-E5DBE6F8669C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4337265-1C73-BF59-D258-AB5BA852D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0D81456-92BC-4522-582D-32B9D33F3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295C-004C-4484-81CA-3ADF96B34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6149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3ED6925-FDE7-D7B0-1D88-EC959FEC5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7B18-B854-44EC-A853-E5DBE6F8669C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CDBDBDD-86D9-EA00-5316-3DC88DF24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599573D-B84F-5676-B42E-901594918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295C-004C-4484-81CA-3ADF96B34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0411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1007AE-16CB-6544-577C-14B72DBD4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42FC6C-615B-FB16-7262-CC277DA5B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3194E3F-F5BC-81CD-C175-64B6B4843C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86035D6-9243-8A87-712B-BB5D4C2AA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7B18-B854-44EC-A853-E5DBE6F8669C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3732C7F-4D58-7265-AF9B-38B6B6E3E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21426E3-E23B-8935-832A-9F0699533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295C-004C-4484-81CA-3ADF96B34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284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2E2AF1-4D6C-FA30-D125-9B7558FED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58C93F7-CBAA-B9EA-E2CB-BD11451C2C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56709BA-5175-785A-E7E0-5E8CDFA500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46C1B18-3662-111C-5F04-2BE722B44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7B18-B854-44EC-A853-E5DBE6F8669C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F30CB89-6C9C-07E1-ABBC-0CB1D2AFB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9B5019-1250-FE23-94A2-E5E1203E2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295C-004C-4484-81CA-3ADF96B34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7455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764587-AA38-9BCE-5BDF-A73D31FD4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72D3F16-BDE0-54D7-50F3-F01F9F3079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1F50AC-0355-466B-F7D8-775741786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7B18-B854-44EC-A853-E5DBE6F8669C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511B18-D171-B700-DE51-3DDBD7EA5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22CBFA-5766-04C3-CC9D-4B4506C81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295C-004C-4484-81CA-3ADF96B34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3729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72A220A-0C3C-9D19-4731-6A66ABF87A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0A140F5-3040-7237-10A6-F794A8380E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1236DB-9F82-19D9-487A-02D6DFD80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67B18-B854-44EC-A853-E5DBE6F8669C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9DFE79-990F-2E81-77CD-E83F4F7F5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21D807-5875-95BA-33BA-C6519D269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295C-004C-4484-81CA-3ADF96B34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938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976A4C-5795-7D50-F757-1E6522463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C9564D6-5852-CDCB-B0D8-9D5AD906E7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CDCAA2-FC0B-EE22-65AA-6890B1FEE7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67B18-B854-44EC-A853-E5DBE6F8669C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375A0B-0484-B072-DEC3-0F202983BE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1BD439-21CA-B408-9830-33F56E566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32295C-004C-4484-81CA-3ADF96B343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751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microsoft.com/office/2007/relationships/hdphoto" Target="../media/hdphoto2.wdp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1" t="10199"/>
          <a:stretch/>
        </p:blipFill>
        <p:spPr bwMode="auto">
          <a:xfrm>
            <a:off x="2915816" y="1492466"/>
            <a:ext cx="4752528" cy="4141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3237" y1="98333" x2="50000" y2="87444"/>
                        <a14:foregroundMark x1="64306" y1="87333" x2="73988" y2="91667"/>
                        <a14:foregroundMark x1="58960" y1="19000" x2="54046" y2="36222"/>
                        <a14:foregroundMark x1="62283" y1="15556" x2="63150" y2="28778"/>
                        <a14:foregroundMark x1="67197" y1="21556" x2="68208" y2="25111"/>
                        <a14:foregroundMark x1="70520" y1="19556" x2="70520" y2="26000"/>
                        <a14:foregroundMark x1="46676" y1="13111" x2="55636" y2="9333"/>
                        <a14:foregroundMark x1="52890" y1="10556" x2="67775" y2="9333"/>
                        <a14:foregroundMark x1="68497" y1="8889" x2="71821" y2="10222"/>
                        <a14:foregroundMark x1="69653" y1="4556" x2="69509" y2="13000"/>
                        <a14:foregroundMark x1="70954" y1="8111" x2="71965" y2="11667"/>
                        <a14:foregroundMark x1="73555" y1="10444" x2="81069" y2="11444"/>
                        <a14:foregroundMark x1="72688" y1="10000" x2="73555" y2="12111"/>
                        <a14:foregroundMark x1="68786" y1="42222" x2="74711" y2="38222"/>
                        <a14:foregroundMark x1="72977" y1="21556" x2="73699" y2="22889"/>
                        <a14:foregroundMark x1="51301" y1="98889" x2="58671" y2="96222"/>
                        <a14:foregroundMark x1="40462" y1="99333" x2="48410" y2="98333"/>
                        <a14:foregroundMark x1="38728" y1="75222" x2="43208" y2="75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8" y="2811787"/>
            <a:ext cx="2232248" cy="29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>
          <a:xfrm>
            <a:off x="683568" y="265212"/>
            <a:ext cx="5976664" cy="720080"/>
          </a:xfrm>
          <a:prstGeom prst="wedgeRoundRectCallout">
            <a:avLst>
              <a:gd name="adj1" fmla="val -33844"/>
              <a:gd name="adj2" fmla="val 286475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anose="030F0702030302020204" pitchFamily="66" charset="0"/>
              </a:rPr>
              <a:t>Do you like travelling? Why?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627" y="1273324"/>
            <a:ext cx="3582541" cy="4560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3568" y="265212"/>
            <a:ext cx="5976664" cy="720080"/>
          </a:xfrm>
          <a:prstGeom prst="wedgeRoundRectCallout">
            <a:avLst>
              <a:gd name="adj1" fmla="val -33844"/>
              <a:gd name="adj2" fmla="val 286475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anose="030F0702030302020204" pitchFamily="66" charset="0"/>
              </a:rPr>
              <a:t>Do you like travelling?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683568" y="222534"/>
            <a:ext cx="5976664" cy="720080"/>
          </a:xfrm>
          <a:prstGeom prst="wedgeRoundRectCallout">
            <a:avLst>
              <a:gd name="adj1" fmla="val -33844"/>
              <a:gd name="adj2" fmla="val 286475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anose="030F0702030302020204" pitchFamily="66" charset="0"/>
              </a:rPr>
              <a:t>How often do you travel?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83568" y="264079"/>
            <a:ext cx="5976664" cy="720080"/>
          </a:xfrm>
          <a:prstGeom prst="wedgeRoundRectCallout">
            <a:avLst>
              <a:gd name="adj1" fmla="val -33844"/>
              <a:gd name="adj2" fmla="val 286475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anose="030F0702030302020204" pitchFamily="66" charset="0"/>
              </a:rPr>
              <a:t>What means of transport do you use?</a:t>
            </a:r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17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6" grpId="1" animBg="1"/>
      <p:bldP spid="10" grpId="0" animBg="1"/>
      <p:bldP spid="10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521" y="193204"/>
            <a:ext cx="9120187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Work in groups. Imagine you went on holiday by plane/car/ ferry where everything went wrong. Now you are back. Make up your own dialogues using the phrases from ex 1 and 3. You may use the dialogue in ex. 5 as a model </a:t>
            </a:r>
            <a:endParaRPr lang="ru-RU" sz="1600" dirty="0">
              <a:latin typeface="Comic Sans MS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4023"/>
            <a:ext cx="9120187" cy="333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237683"/>
            <a:ext cx="1924472" cy="1443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1638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2F16B56-95AB-CB0B-A238-A0CD2DCEC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3204"/>
            <a:ext cx="2510103" cy="251010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13F966-A0FD-F29A-99CA-EC0A498EEE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1561356"/>
            <a:ext cx="5789634" cy="369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11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29BCB7-EEEF-38F5-F47E-4E7E223A9201}"/>
              </a:ext>
            </a:extLst>
          </p:cNvPr>
          <p:cNvSpPr txBox="1"/>
          <p:nvPr/>
        </p:nvSpPr>
        <p:spPr>
          <a:xfrm>
            <a:off x="544266" y="868153"/>
            <a:ext cx="2540845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meet the locals</a:t>
            </a:r>
            <a:endParaRPr lang="ru-RU" sz="20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6CF2F9-99F5-EA71-ED0A-A3257E2B5E1F}"/>
              </a:ext>
            </a:extLst>
          </p:cNvPr>
          <p:cNvSpPr txBox="1"/>
          <p:nvPr/>
        </p:nvSpPr>
        <p:spPr>
          <a:xfrm>
            <a:off x="560100" y="1476594"/>
            <a:ext cx="2557803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see famous landmarks</a:t>
            </a:r>
            <a:endParaRPr lang="ru-RU" sz="20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382F5A-23B4-11FF-A0B8-A435038847D8}"/>
              </a:ext>
            </a:extLst>
          </p:cNvPr>
          <p:cNvSpPr txBox="1"/>
          <p:nvPr/>
        </p:nvSpPr>
        <p:spPr>
          <a:xfrm>
            <a:off x="539552" y="2129466"/>
            <a:ext cx="2571324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explore nature</a:t>
            </a:r>
            <a:endParaRPr lang="ru-RU" sz="20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1B0D2C-C20A-2900-C4CD-151211015599}"/>
              </a:ext>
            </a:extLst>
          </p:cNvPr>
          <p:cNvSpPr txBox="1"/>
          <p:nvPr/>
        </p:nvSpPr>
        <p:spPr>
          <a:xfrm>
            <a:off x="553264" y="2752542"/>
            <a:ext cx="2563153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try the local cuisine</a:t>
            </a:r>
            <a:endParaRPr lang="ru-RU" sz="20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1B6E86-F710-8284-A336-138998B6DF2C}"/>
              </a:ext>
            </a:extLst>
          </p:cNvPr>
          <p:cNvSpPr txBox="1"/>
          <p:nvPr/>
        </p:nvSpPr>
        <p:spPr>
          <a:xfrm>
            <a:off x="4447135" y="3447839"/>
            <a:ext cx="302379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visit local markets</a:t>
            </a:r>
            <a:endParaRPr lang="ru-RU" sz="20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96E16D-BB29-75B4-059E-9FE2936B772C}"/>
              </a:ext>
            </a:extLst>
          </p:cNvPr>
          <p:cNvSpPr txBox="1"/>
          <p:nvPr/>
        </p:nvSpPr>
        <p:spPr>
          <a:xfrm>
            <a:off x="4432698" y="1449510"/>
            <a:ext cx="3005867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lie on the beach all day</a:t>
            </a:r>
            <a:endParaRPr lang="ru-RU" sz="20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333B2F-FC2B-08F0-4190-92642935CC85}"/>
              </a:ext>
            </a:extLst>
          </p:cNvPr>
          <p:cNvSpPr txBox="1"/>
          <p:nvPr/>
        </p:nvSpPr>
        <p:spPr>
          <a:xfrm>
            <a:off x="4443767" y="2752542"/>
            <a:ext cx="3023790" cy="400110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weather gets bad</a:t>
            </a:r>
            <a:endParaRPr lang="ru-RU" sz="20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E11202-4E81-9D83-6B26-13C6D3666826}"/>
              </a:ext>
            </a:extLst>
          </p:cNvPr>
          <p:cNvSpPr txBox="1"/>
          <p:nvPr/>
        </p:nvSpPr>
        <p:spPr>
          <a:xfrm>
            <a:off x="560100" y="5108881"/>
            <a:ext cx="3074272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go on guided tours</a:t>
            </a:r>
            <a:endParaRPr lang="ru-RU" sz="20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FF13A70-036A-E60F-88CE-D1A57A7147E8}"/>
              </a:ext>
            </a:extLst>
          </p:cNvPr>
          <p:cNvSpPr txBox="1"/>
          <p:nvPr/>
        </p:nvSpPr>
        <p:spPr>
          <a:xfrm>
            <a:off x="4443767" y="4051705"/>
            <a:ext cx="3049465" cy="400110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get sunstroke</a:t>
            </a:r>
            <a:endParaRPr lang="ru-RU" sz="20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4D2874-AAF0-EAB9-3A55-860E561388BC}"/>
              </a:ext>
            </a:extLst>
          </p:cNvPr>
          <p:cNvSpPr txBox="1"/>
          <p:nvPr/>
        </p:nvSpPr>
        <p:spPr>
          <a:xfrm>
            <a:off x="4432698" y="2057245"/>
            <a:ext cx="3034860" cy="400110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luggage/wallet gets stolen</a:t>
            </a:r>
            <a:endParaRPr lang="ru-RU" sz="20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1CFE83-0199-05D2-FFE5-A5986C22E4A8}"/>
              </a:ext>
            </a:extLst>
          </p:cNvPr>
          <p:cNvSpPr txBox="1"/>
          <p:nvPr/>
        </p:nvSpPr>
        <p:spPr>
          <a:xfrm>
            <a:off x="4432698" y="868153"/>
            <a:ext cx="3034859" cy="400110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car breaks down</a:t>
            </a:r>
            <a:endParaRPr lang="ru-RU" sz="20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0210C0B-4D4F-B789-BBC5-73D407F8B534}"/>
              </a:ext>
            </a:extLst>
          </p:cNvPr>
          <p:cNvSpPr txBox="1"/>
          <p:nvPr/>
        </p:nvSpPr>
        <p:spPr>
          <a:xfrm>
            <a:off x="539552" y="3433564"/>
            <a:ext cx="2500654" cy="400110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lose the way</a:t>
            </a:r>
            <a:endParaRPr lang="ru-RU" sz="20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410AB47-AEBB-BC1F-88F5-C74BBEA38B74}"/>
              </a:ext>
            </a:extLst>
          </p:cNvPr>
          <p:cNvSpPr txBox="1"/>
          <p:nvPr/>
        </p:nvSpPr>
        <p:spPr>
          <a:xfrm>
            <a:off x="556320" y="4030739"/>
            <a:ext cx="2500654" cy="400110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miss one’s flight</a:t>
            </a:r>
            <a:endParaRPr lang="ru-RU" sz="20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F2C934-C5BA-BEA3-78E9-48EF4468CD5C}"/>
              </a:ext>
            </a:extLst>
          </p:cNvPr>
          <p:cNvSpPr txBox="1"/>
          <p:nvPr/>
        </p:nvSpPr>
        <p:spPr>
          <a:xfrm>
            <a:off x="560100" y="4627914"/>
            <a:ext cx="2571324" cy="400110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get seasick</a:t>
            </a:r>
            <a:endParaRPr lang="ru-RU" sz="20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DFEA3-0E7C-C5FC-26D5-EB794FE3B9C1}"/>
              </a:ext>
            </a:extLst>
          </p:cNvPr>
          <p:cNvSpPr txBox="1"/>
          <p:nvPr/>
        </p:nvSpPr>
        <p:spPr>
          <a:xfrm>
            <a:off x="1408362" y="163686"/>
            <a:ext cx="7200800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2800" b="1" dirty="0"/>
              <a:t>What do you enjoy doing during a holiday trip?</a:t>
            </a:r>
            <a:endParaRPr lang="ru-RU" sz="2800" b="1" dirty="0"/>
          </a:p>
        </p:txBody>
      </p:sp>
      <p:sp>
        <p:nvSpPr>
          <p:cNvPr id="3" name="Скругленная прямоугольная выноска 4">
            <a:extLst>
              <a:ext uri="{FF2B5EF4-FFF2-40B4-BE49-F238E27FC236}">
                <a16:creationId xmlns:a16="http://schemas.microsoft.com/office/drawing/2014/main" id="{A402FFD6-893E-20CB-D977-CC3507CBC65F}"/>
              </a:ext>
            </a:extLst>
          </p:cNvPr>
          <p:cNvSpPr/>
          <p:nvPr/>
        </p:nvSpPr>
        <p:spPr>
          <a:xfrm>
            <a:off x="3856634" y="4584610"/>
            <a:ext cx="5619833" cy="527513"/>
          </a:xfrm>
          <a:prstGeom prst="wedgeRoundRectCallout">
            <a:avLst>
              <a:gd name="adj1" fmla="val 33820"/>
              <a:gd name="adj2" fmla="val 170935"/>
              <a:gd name="adj3" fmla="val 16667"/>
            </a:avLst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While on holiday, I enjoy visiting local markets. 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646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24D4F6-3859-6AD0-44CD-46E3F027D0BC}"/>
              </a:ext>
            </a:extLst>
          </p:cNvPr>
          <p:cNvSpPr txBox="1"/>
          <p:nvPr/>
        </p:nvSpPr>
        <p:spPr>
          <a:xfrm>
            <a:off x="3336183" y="2380589"/>
            <a:ext cx="2196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Holiday problems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C9E964B4-D85F-66D2-7C17-4B60BCA9573A}"/>
              </a:ext>
            </a:extLst>
          </p:cNvPr>
          <p:cNvSpPr/>
          <p:nvPr/>
        </p:nvSpPr>
        <p:spPr>
          <a:xfrm>
            <a:off x="3367180" y="2008622"/>
            <a:ext cx="2556826" cy="66394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Holiday problems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2E6594D0-FAA6-2B6C-DF50-68F18D244FA5}"/>
              </a:ext>
            </a:extLst>
          </p:cNvPr>
          <p:cNvSpPr/>
          <p:nvPr/>
        </p:nvSpPr>
        <p:spPr>
          <a:xfrm>
            <a:off x="3520226" y="4325020"/>
            <a:ext cx="2595752" cy="54870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weather gets bad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BA4E7225-C35C-35DB-02ED-A5C7C7853B4F}"/>
              </a:ext>
            </a:extLst>
          </p:cNvPr>
          <p:cNvSpPr/>
          <p:nvPr/>
        </p:nvSpPr>
        <p:spPr>
          <a:xfrm>
            <a:off x="228508" y="3166679"/>
            <a:ext cx="2537048" cy="56775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lose passport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EDCC931B-E9E0-A8EA-86A2-B7FE8784629A}"/>
              </a:ext>
            </a:extLst>
          </p:cNvPr>
          <p:cNvSpPr/>
          <p:nvPr/>
        </p:nvSpPr>
        <p:spPr>
          <a:xfrm>
            <a:off x="6516216" y="2894817"/>
            <a:ext cx="2401416" cy="62292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</a:rPr>
              <a:t>car breaks down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Calibri" panose="020F0502020204030204"/>
            </a:endParaRPr>
          </a:p>
          <a:p>
            <a:pPr algn="ctr"/>
            <a:endParaRPr lang="ru-RU" dirty="0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2B70E3AA-745A-2BBD-02D9-F64DCB96F899}"/>
              </a:ext>
            </a:extLst>
          </p:cNvPr>
          <p:cNvSpPr/>
          <p:nvPr/>
        </p:nvSpPr>
        <p:spPr>
          <a:xfrm>
            <a:off x="6406893" y="2046086"/>
            <a:ext cx="2688485" cy="6171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</a:rPr>
              <a:t>miss one’s flight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Calibri" panose="020F0502020204030204"/>
            </a:endParaRPr>
          </a:p>
          <a:p>
            <a:pPr algn="ctr"/>
            <a:endParaRPr lang="ru-RU" dirty="0"/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A28129A5-CE6C-4AAE-418C-B0A95C78A0E6}"/>
              </a:ext>
            </a:extLst>
          </p:cNvPr>
          <p:cNvSpPr/>
          <p:nvPr/>
        </p:nvSpPr>
        <p:spPr>
          <a:xfrm>
            <a:off x="6504310" y="3770059"/>
            <a:ext cx="2265784" cy="56775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</a:rPr>
              <a:t>get seasick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Calibri" panose="020F0502020204030204"/>
            </a:endParaRP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C8A4BE0B-04BA-C2F8-36EA-DE64691AA0B4}"/>
              </a:ext>
            </a:extLst>
          </p:cNvPr>
          <p:cNvSpPr/>
          <p:nvPr/>
        </p:nvSpPr>
        <p:spPr>
          <a:xfrm>
            <a:off x="236027" y="4293304"/>
            <a:ext cx="2676141" cy="56775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have an accident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5DAAD18D-6991-9C17-E310-E6C814A617E0}"/>
              </a:ext>
            </a:extLst>
          </p:cNvPr>
          <p:cNvSpPr/>
          <p:nvPr/>
        </p:nvSpPr>
        <p:spPr>
          <a:xfrm>
            <a:off x="155202" y="2015656"/>
            <a:ext cx="2683660" cy="66394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get sunstroke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5CF5F13C-A647-7685-302B-DE7F613B8875}"/>
              </a:ext>
            </a:extLst>
          </p:cNvPr>
          <p:cNvSpPr/>
          <p:nvPr/>
        </p:nvSpPr>
        <p:spPr>
          <a:xfrm>
            <a:off x="399728" y="849458"/>
            <a:ext cx="2660104" cy="62292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have a flat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tyre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BEDEF42D-295E-4846-7FAB-96E702FFFBBC}"/>
              </a:ext>
            </a:extLst>
          </p:cNvPr>
          <p:cNvSpPr/>
          <p:nvPr/>
        </p:nvSpPr>
        <p:spPr>
          <a:xfrm>
            <a:off x="6216503" y="841276"/>
            <a:ext cx="2660104" cy="62292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</a:rPr>
              <a:t>lose the way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Calibri" panose="020F0502020204030204"/>
            </a:endParaRPr>
          </a:p>
          <a:p>
            <a:pPr algn="ctr"/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6A2E0F2A-66A7-2377-AA29-D6803DD2040A}"/>
              </a:ext>
            </a:extLst>
          </p:cNvPr>
          <p:cNvSpPr/>
          <p:nvPr/>
        </p:nvSpPr>
        <p:spPr>
          <a:xfrm>
            <a:off x="3086867" y="40551"/>
            <a:ext cx="3181353" cy="57606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</a:rPr>
              <a:t>luggage/wallet gets stolen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Calibri" panose="020F0502020204030204"/>
            </a:endParaRPr>
          </a:p>
          <a:p>
            <a:pPr algn="ctr"/>
            <a:endParaRPr lang="ru-RU" dirty="0"/>
          </a:p>
        </p:txBody>
      </p: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BE5F903F-FF8D-AA62-B29C-44C18589D294}"/>
              </a:ext>
            </a:extLst>
          </p:cNvPr>
          <p:cNvCxnSpPr/>
          <p:nvPr/>
        </p:nvCxnSpPr>
        <p:spPr>
          <a:xfrm flipV="1">
            <a:off x="4675820" y="841276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3A4EFC45-AC10-4645-3532-8479AE509C8A}"/>
              </a:ext>
            </a:extLst>
          </p:cNvPr>
          <p:cNvCxnSpPr/>
          <p:nvPr/>
        </p:nvCxnSpPr>
        <p:spPr>
          <a:xfrm flipH="1" flipV="1">
            <a:off x="3131840" y="1273324"/>
            <a:ext cx="720080" cy="504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B820712A-A51D-D397-6F92-FB1186017A66}"/>
              </a:ext>
            </a:extLst>
          </p:cNvPr>
          <p:cNvCxnSpPr>
            <a:endCxn id="26" idx="3"/>
          </p:cNvCxnSpPr>
          <p:nvPr/>
        </p:nvCxnSpPr>
        <p:spPr>
          <a:xfrm flipH="1">
            <a:off x="2838862" y="2347627"/>
            <a:ext cx="22297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1B00393C-C6FF-A0BA-2B4C-5CCAB7BC7681}"/>
              </a:ext>
            </a:extLst>
          </p:cNvPr>
          <p:cNvCxnSpPr/>
          <p:nvPr/>
        </p:nvCxnSpPr>
        <p:spPr>
          <a:xfrm flipV="1">
            <a:off x="5652120" y="1359889"/>
            <a:ext cx="463858" cy="4894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id="{1A5AA1C7-3580-0C1C-CE43-492164F474C4}"/>
              </a:ext>
            </a:extLst>
          </p:cNvPr>
          <p:cNvCxnSpPr>
            <a:endCxn id="23" idx="1"/>
          </p:cNvCxnSpPr>
          <p:nvPr/>
        </p:nvCxnSpPr>
        <p:spPr>
          <a:xfrm>
            <a:off x="6183923" y="2347627"/>
            <a:ext cx="222970" cy="70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id="{6D6BED8F-98BA-5899-0BC7-023BD0A0D898}"/>
              </a:ext>
            </a:extLst>
          </p:cNvPr>
          <p:cNvCxnSpPr>
            <a:cxnSpLocks/>
          </p:cNvCxnSpPr>
          <p:nvPr/>
        </p:nvCxnSpPr>
        <p:spPr>
          <a:xfrm flipH="1">
            <a:off x="2987824" y="2796950"/>
            <a:ext cx="612419" cy="6366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>
            <a:extLst>
              <a:ext uri="{FF2B5EF4-FFF2-40B4-BE49-F238E27FC236}">
                <a16:creationId xmlns:a16="http://schemas.microsoft.com/office/drawing/2014/main" id="{CCD21E75-CDC9-8353-B483-4076246BDE44}"/>
              </a:ext>
            </a:extLst>
          </p:cNvPr>
          <p:cNvCxnSpPr/>
          <p:nvPr/>
        </p:nvCxnSpPr>
        <p:spPr>
          <a:xfrm flipH="1">
            <a:off x="2988526" y="2663223"/>
            <a:ext cx="1223434" cy="16300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id="{6C303468-3E73-BADA-701E-2923405D01A5}"/>
              </a:ext>
            </a:extLst>
          </p:cNvPr>
          <p:cNvCxnSpPr/>
          <p:nvPr/>
        </p:nvCxnSpPr>
        <p:spPr>
          <a:xfrm>
            <a:off x="4860032" y="2796950"/>
            <a:ext cx="0" cy="13461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>
            <a:extLst>
              <a:ext uri="{FF2B5EF4-FFF2-40B4-BE49-F238E27FC236}">
                <a16:creationId xmlns:a16="http://schemas.microsoft.com/office/drawing/2014/main" id="{F7C9969E-386C-B2BE-08DF-FBF836CDF0F2}"/>
              </a:ext>
            </a:extLst>
          </p:cNvPr>
          <p:cNvCxnSpPr>
            <a:cxnSpLocks/>
          </p:cNvCxnSpPr>
          <p:nvPr/>
        </p:nvCxnSpPr>
        <p:spPr>
          <a:xfrm>
            <a:off x="5483735" y="2831799"/>
            <a:ext cx="909090" cy="12445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>
            <a:extLst>
              <a:ext uri="{FF2B5EF4-FFF2-40B4-BE49-F238E27FC236}">
                <a16:creationId xmlns:a16="http://schemas.microsoft.com/office/drawing/2014/main" id="{348BE9B1-D43A-D1FD-856D-B76FC55E0BFF}"/>
              </a:ext>
            </a:extLst>
          </p:cNvPr>
          <p:cNvCxnSpPr/>
          <p:nvPr/>
        </p:nvCxnSpPr>
        <p:spPr>
          <a:xfrm>
            <a:off x="6029748" y="2565760"/>
            <a:ext cx="474562" cy="4354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706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10609"/>
            <a:ext cx="8712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Comic Sans MS" pitchFamily="66" charset="0"/>
              </a:rPr>
              <a:t>Holiday problems. </a:t>
            </a:r>
            <a:r>
              <a:rPr lang="en-US" dirty="0">
                <a:solidFill>
                  <a:schemeClr val="bg1"/>
                </a:solidFill>
                <a:latin typeface="Comic Sans MS" pitchFamily="66" charset="0"/>
              </a:rPr>
              <a:t>What can happen to people while on holiday? Tick.</a:t>
            </a:r>
            <a:endParaRPr lang="ru-RU" sz="1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616" y="983382"/>
            <a:ext cx="4219425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omic Sans MS" panose="030F0702030302020204" pitchFamily="66" charset="0"/>
              </a:rPr>
              <a:t>to get sunstroke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omic Sans MS" panose="030F0702030302020204" pitchFamily="66" charset="0"/>
              </a:rPr>
              <a:t>to miss one’s flight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omic Sans MS" panose="030F0702030302020204" pitchFamily="66" charset="0"/>
              </a:rPr>
              <a:t>car breaks down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omic Sans MS" panose="030F0702030302020204" pitchFamily="66" charset="0"/>
              </a:rPr>
              <a:t>to get seasick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omic Sans MS" panose="030F0702030302020204" pitchFamily="66" charset="0"/>
              </a:rPr>
              <a:t>to lose passport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omic Sans MS" panose="030F0702030302020204" pitchFamily="66" charset="0"/>
              </a:rPr>
              <a:t>luggage/wallet gets stolen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omic Sans MS" panose="030F0702030302020204" pitchFamily="66" charset="0"/>
              </a:rPr>
              <a:t>to have a flat tyre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omic Sans MS" panose="030F0702030302020204" pitchFamily="66" charset="0"/>
              </a:rPr>
              <a:t>to lose the way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omic Sans MS" panose="030F0702030302020204" pitchFamily="66" charset="0"/>
              </a:rPr>
              <a:t>to have an accident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omic Sans MS" panose="030F0702030302020204" pitchFamily="66" charset="0"/>
              </a:rPr>
              <a:t>weather gets bad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89"/>
          <a:stretch/>
        </p:blipFill>
        <p:spPr bwMode="auto">
          <a:xfrm>
            <a:off x="4355976" y="1201316"/>
            <a:ext cx="4527649" cy="30243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333" y1="6889" x2="41556" y2="34667"/>
                        <a14:foregroundMark x1="61222" y1="27333" x2="75667" y2="15000"/>
                        <a14:foregroundMark x1="35222" y1="24333" x2="40222" y2="17111"/>
                        <a14:foregroundMark x1="29222" y1="15000" x2="34556" y2="20444"/>
                        <a14:foregroundMark x1="41333" y1="3778" x2="40889" y2="13111"/>
                        <a14:foregroundMark x1="39889" y1="34667" x2="44889" y2="35333"/>
                        <a14:foregroundMark x1="43000" y1="30667" x2="44556" y2="33889"/>
                        <a14:foregroundMark x1="42778" y1="20667" x2="37889" y2="20111"/>
                        <a14:foregroundMark x1="11222" y1="51889" x2="2111" y2="70333"/>
                        <a14:foregroundMark x1="2111" y1="72889" x2="30889" y2="86444"/>
                        <a14:foregroundMark x1="24556" y1="85444" x2="39444" y2="95778"/>
                        <a14:foregroundMark x1="41111" y1="95778" x2="51778" y2="74778"/>
                        <a14:foregroundMark x1="61667" y1="82000" x2="49556" y2="75222"/>
                        <a14:foregroundMark x1="68889" y1="49556" x2="75444" y2="39333"/>
                        <a14:foregroundMark x1="81889" y1="14556" x2="70667" y2="30222"/>
                        <a14:foregroundMark x1="73111" y1="24333" x2="59556" y2="46333"/>
                        <a14:foregroundMark x1="71444" y1="15667" x2="62333" y2="25000"/>
                        <a14:foregroundMark x1="36444" y1="70111" x2="40444" y2="55556"/>
                        <a14:foregroundMark x1="14778" y1="48889" x2="11778" y2="51000"/>
                        <a14:foregroundMark x1="15222" y1="49111" x2="16111" y2="49778"/>
                        <a14:foregroundMark x1="81000" y1="15667" x2="70000" y2="28556"/>
                        <a14:foregroundMark x1="85667" y1="8444" x2="85889" y2="16444"/>
                        <a14:foregroundMark x1="75111" y1="3556" x2="76111" y2="3333"/>
                        <a14:foregroundMark x1="81889" y1="14556" x2="78889" y2="25333"/>
                        <a14:foregroundMark x1="62556" y1="28778" x2="70444" y2="22444"/>
                        <a14:foregroundMark x1="57889" y1="51889" x2="63444" y2="34667"/>
                        <a14:foregroundMark x1="50222" y1="70556" x2="49778" y2="66111"/>
                        <a14:foregroundMark x1="53667" y1="71667" x2="52111" y2="63111"/>
                        <a14:foregroundMark x1="56778" y1="67778" x2="56222" y2="61222"/>
                        <a14:foregroundMark x1="57444" y1="76333" x2="56000" y2="68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185" y="3433564"/>
            <a:ext cx="607871" cy="60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7" r="9729"/>
          <a:stretch/>
        </p:blipFill>
        <p:spPr bwMode="auto">
          <a:xfrm>
            <a:off x="4355975" y="1345333"/>
            <a:ext cx="4495079" cy="28803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333" y1="6889" x2="41556" y2="34667"/>
                        <a14:foregroundMark x1="61222" y1="27333" x2="75667" y2="15000"/>
                        <a14:foregroundMark x1="35222" y1="24333" x2="40222" y2="17111"/>
                        <a14:foregroundMark x1="29222" y1="15000" x2="34556" y2="20444"/>
                        <a14:foregroundMark x1="41333" y1="3778" x2="40889" y2="13111"/>
                        <a14:foregroundMark x1="39889" y1="34667" x2="44889" y2="35333"/>
                        <a14:foregroundMark x1="43000" y1="30667" x2="44556" y2="33889"/>
                        <a14:foregroundMark x1="42778" y1="20667" x2="37889" y2="20111"/>
                        <a14:foregroundMark x1="11222" y1="51889" x2="2111" y2="70333"/>
                        <a14:foregroundMark x1="2111" y1="72889" x2="30889" y2="86444"/>
                        <a14:foregroundMark x1="24556" y1="85444" x2="39444" y2="95778"/>
                        <a14:foregroundMark x1="41111" y1="95778" x2="51778" y2="74778"/>
                        <a14:foregroundMark x1="61667" y1="82000" x2="49556" y2="75222"/>
                        <a14:foregroundMark x1="68889" y1="49556" x2="75444" y2="39333"/>
                        <a14:foregroundMark x1="81889" y1="14556" x2="70667" y2="30222"/>
                        <a14:foregroundMark x1="73111" y1="24333" x2="59556" y2="46333"/>
                        <a14:foregroundMark x1="71444" y1="15667" x2="62333" y2="25000"/>
                        <a14:foregroundMark x1="36444" y1="70111" x2="40444" y2="55556"/>
                        <a14:foregroundMark x1="14778" y1="48889" x2="11778" y2="51000"/>
                        <a14:foregroundMark x1="15222" y1="49111" x2="16111" y2="49778"/>
                        <a14:foregroundMark x1="81000" y1="15667" x2="70000" y2="28556"/>
                        <a14:foregroundMark x1="85667" y1="8444" x2="85889" y2="16444"/>
                        <a14:foregroundMark x1="75111" y1="3556" x2="76111" y2="3333"/>
                        <a14:foregroundMark x1="81889" y1="14556" x2="78889" y2="25333"/>
                        <a14:foregroundMark x1="62556" y1="28778" x2="70444" y2="22444"/>
                        <a14:foregroundMark x1="57889" y1="51889" x2="63444" y2="34667"/>
                        <a14:foregroundMark x1="50222" y1="70556" x2="49778" y2="66111"/>
                        <a14:foregroundMark x1="53667" y1="71667" x2="52111" y2="63111"/>
                        <a14:foregroundMark x1="56778" y1="67778" x2="56222" y2="61222"/>
                        <a14:foregroundMark x1="57444" y1="76333" x2="56000" y2="68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060" y="1561356"/>
            <a:ext cx="607871" cy="60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201316"/>
            <a:ext cx="4534238" cy="30243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333" y1="6889" x2="41556" y2="34667"/>
                        <a14:foregroundMark x1="61222" y1="27333" x2="75667" y2="15000"/>
                        <a14:foregroundMark x1="35222" y1="24333" x2="40222" y2="17111"/>
                        <a14:foregroundMark x1="29222" y1="15000" x2="34556" y2="20444"/>
                        <a14:foregroundMark x1="41333" y1="3778" x2="40889" y2="13111"/>
                        <a14:foregroundMark x1="39889" y1="34667" x2="44889" y2="35333"/>
                        <a14:foregroundMark x1="43000" y1="30667" x2="44556" y2="33889"/>
                        <a14:foregroundMark x1="42778" y1="20667" x2="37889" y2="20111"/>
                        <a14:foregroundMark x1="11222" y1="51889" x2="2111" y2="70333"/>
                        <a14:foregroundMark x1="2111" y1="72889" x2="30889" y2="86444"/>
                        <a14:foregroundMark x1="24556" y1="85444" x2="39444" y2="95778"/>
                        <a14:foregroundMark x1="41111" y1="95778" x2="51778" y2="74778"/>
                        <a14:foregroundMark x1="61667" y1="82000" x2="49556" y2="75222"/>
                        <a14:foregroundMark x1="68889" y1="49556" x2="75444" y2="39333"/>
                        <a14:foregroundMark x1="81889" y1="14556" x2="70667" y2="30222"/>
                        <a14:foregroundMark x1="73111" y1="24333" x2="59556" y2="46333"/>
                        <a14:foregroundMark x1="71444" y1="15667" x2="62333" y2="25000"/>
                        <a14:foregroundMark x1="36444" y1="70111" x2="40444" y2="55556"/>
                        <a14:foregroundMark x1="14778" y1="48889" x2="11778" y2="51000"/>
                        <a14:foregroundMark x1="15222" y1="49111" x2="16111" y2="49778"/>
                        <a14:foregroundMark x1="81000" y1="15667" x2="70000" y2="28556"/>
                        <a14:foregroundMark x1="85667" y1="8444" x2="85889" y2="16444"/>
                        <a14:foregroundMark x1="75111" y1="3556" x2="76111" y2="3333"/>
                        <a14:foregroundMark x1="81889" y1="14556" x2="78889" y2="25333"/>
                        <a14:foregroundMark x1="62556" y1="28778" x2="70444" y2="22444"/>
                        <a14:foregroundMark x1="57889" y1="51889" x2="63444" y2="34667"/>
                        <a14:foregroundMark x1="50222" y1="70556" x2="49778" y2="66111"/>
                        <a14:foregroundMark x1="53667" y1="71667" x2="52111" y2="63111"/>
                        <a14:foregroundMark x1="56778" y1="67778" x2="56222" y2="61222"/>
                        <a14:foregroundMark x1="57444" y1="76333" x2="56000" y2="68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120" y="4161163"/>
            <a:ext cx="607871" cy="60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201" y="895020"/>
            <a:ext cx="4536853" cy="340264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333" y1="6889" x2="41556" y2="34667"/>
                        <a14:foregroundMark x1="61222" y1="27333" x2="75667" y2="15000"/>
                        <a14:foregroundMark x1="35222" y1="24333" x2="40222" y2="17111"/>
                        <a14:foregroundMark x1="29222" y1="15000" x2="34556" y2="20444"/>
                        <a14:foregroundMark x1="41333" y1="3778" x2="40889" y2="13111"/>
                        <a14:foregroundMark x1="39889" y1="34667" x2="44889" y2="35333"/>
                        <a14:foregroundMark x1="43000" y1="30667" x2="44556" y2="33889"/>
                        <a14:foregroundMark x1="42778" y1="20667" x2="37889" y2="20111"/>
                        <a14:foregroundMark x1="11222" y1="51889" x2="2111" y2="70333"/>
                        <a14:foregroundMark x1="2111" y1="72889" x2="30889" y2="86444"/>
                        <a14:foregroundMark x1="24556" y1="85444" x2="39444" y2="95778"/>
                        <a14:foregroundMark x1="41111" y1="95778" x2="51778" y2="74778"/>
                        <a14:foregroundMark x1="61667" y1="82000" x2="49556" y2="75222"/>
                        <a14:foregroundMark x1="68889" y1="49556" x2="75444" y2="39333"/>
                        <a14:foregroundMark x1="81889" y1="14556" x2="70667" y2="30222"/>
                        <a14:foregroundMark x1="73111" y1="24333" x2="59556" y2="46333"/>
                        <a14:foregroundMark x1="71444" y1="15667" x2="62333" y2="25000"/>
                        <a14:foregroundMark x1="36444" y1="70111" x2="40444" y2="55556"/>
                        <a14:foregroundMark x1="14778" y1="48889" x2="11778" y2="51000"/>
                        <a14:foregroundMark x1="15222" y1="49111" x2="16111" y2="49778"/>
                        <a14:foregroundMark x1="81000" y1="15667" x2="70000" y2="28556"/>
                        <a14:foregroundMark x1="85667" y1="8444" x2="85889" y2="16444"/>
                        <a14:foregroundMark x1="75111" y1="3556" x2="76111" y2="3333"/>
                        <a14:foregroundMark x1="81889" y1="14556" x2="78889" y2="25333"/>
                        <a14:foregroundMark x1="62556" y1="28778" x2="70444" y2="22444"/>
                        <a14:foregroundMark x1="57889" y1="51889" x2="63444" y2="34667"/>
                        <a14:foregroundMark x1="50222" y1="70556" x2="49778" y2="66111"/>
                        <a14:foregroundMark x1="53667" y1="71667" x2="52111" y2="63111"/>
                        <a14:foregroundMark x1="56778" y1="67778" x2="56222" y2="61222"/>
                        <a14:foregroundMark x1="57444" y1="76333" x2="56000" y2="68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86782"/>
            <a:ext cx="607871" cy="60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703" y="983380"/>
            <a:ext cx="4595847" cy="344688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333" y1="6889" x2="41556" y2="34667"/>
                        <a14:foregroundMark x1="61222" y1="27333" x2="75667" y2="15000"/>
                        <a14:foregroundMark x1="35222" y1="24333" x2="40222" y2="17111"/>
                        <a14:foregroundMark x1="29222" y1="15000" x2="34556" y2="20444"/>
                        <a14:foregroundMark x1="41333" y1="3778" x2="40889" y2="13111"/>
                        <a14:foregroundMark x1="39889" y1="34667" x2="44889" y2="35333"/>
                        <a14:foregroundMark x1="43000" y1="30667" x2="44556" y2="33889"/>
                        <a14:foregroundMark x1="42778" y1="20667" x2="37889" y2="20111"/>
                        <a14:foregroundMark x1="11222" y1="51889" x2="2111" y2="70333"/>
                        <a14:foregroundMark x1="2111" y1="72889" x2="30889" y2="86444"/>
                        <a14:foregroundMark x1="24556" y1="85444" x2="39444" y2="95778"/>
                        <a14:foregroundMark x1="41111" y1="95778" x2="51778" y2="74778"/>
                        <a14:foregroundMark x1="61667" y1="82000" x2="49556" y2="75222"/>
                        <a14:foregroundMark x1="68889" y1="49556" x2="75444" y2="39333"/>
                        <a14:foregroundMark x1="81889" y1="14556" x2="70667" y2="30222"/>
                        <a14:foregroundMark x1="73111" y1="24333" x2="59556" y2="46333"/>
                        <a14:foregroundMark x1="71444" y1="15667" x2="62333" y2="25000"/>
                        <a14:foregroundMark x1="36444" y1="70111" x2="40444" y2="55556"/>
                        <a14:foregroundMark x1="14778" y1="48889" x2="11778" y2="51000"/>
                        <a14:foregroundMark x1="15222" y1="49111" x2="16111" y2="49778"/>
                        <a14:foregroundMark x1="81000" y1="15667" x2="70000" y2="28556"/>
                        <a14:foregroundMark x1="85667" y1="8444" x2="85889" y2="16444"/>
                        <a14:foregroundMark x1="75111" y1="3556" x2="76111" y2="3333"/>
                        <a14:foregroundMark x1="81889" y1="14556" x2="78889" y2="25333"/>
                        <a14:foregroundMark x1="62556" y1="28778" x2="70444" y2="22444"/>
                        <a14:foregroundMark x1="57889" y1="51889" x2="63444" y2="34667"/>
                        <a14:foregroundMark x1="50222" y1="70556" x2="49778" y2="66111"/>
                        <a14:foregroundMark x1="53667" y1="71667" x2="52111" y2="63111"/>
                        <a14:foregroundMark x1="56778" y1="67778" x2="56222" y2="61222"/>
                        <a14:foregroundMark x1="57444" y1="76333" x2="56000" y2="68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695" y="2296278"/>
            <a:ext cx="607871" cy="60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972858"/>
            <a:ext cx="4392489" cy="34069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333" y1="6889" x2="41556" y2="34667"/>
                        <a14:foregroundMark x1="61222" y1="27333" x2="75667" y2="15000"/>
                        <a14:foregroundMark x1="35222" y1="24333" x2="40222" y2="17111"/>
                        <a14:foregroundMark x1="29222" y1="15000" x2="34556" y2="20444"/>
                        <a14:foregroundMark x1="41333" y1="3778" x2="40889" y2="13111"/>
                        <a14:foregroundMark x1="39889" y1="34667" x2="44889" y2="35333"/>
                        <a14:foregroundMark x1="43000" y1="30667" x2="44556" y2="33889"/>
                        <a14:foregroundMark x1="42778" y1="20667" x2="37889" y2="20111"/>
                        <a14:foregroundMark x1="11222" y1="51889" x2="2111" y2="70333"/>
                        <a14:foregroundMark x1="2111" y1="72889" x2="30889" y2="86444"/>
                        <a14:foregroundMark x1="24556" y1="85444" x2="39444" y2="95778"/>
                        <a14:foregroundMark x1="41111" y1="95778" x2="51778" y2="74778"/>
                        <a14:foregroundMark x1="61667" y1="82000" x2="49556" y2="75222"/>
                        <a14:foregroundMark x1="68889" y1="49556" x2="75444" y2="39333"/>
                        <a14:foregroundMark x1="81889" y1="14556" x2="70667" y2="30222"/>
                        <a14:foregroundMark x1="73111" y1="24333" x2="59556" y2="46333"/>
                        <a14:foregroundMark x1="71444" y1="15667" x2="62333" y2="25000"/>
                        <a14:foregroundMark x1="36444" y1="70111" x2="40444" y2="55556"/>
                        <a14:foregroundMark x1="14778" y1="48889" x2="11778" y2="51000"/>
                        <a14:foregroundMark x1="15222" y1="49111" x2="16111" y2="49778"/>
                        <a14:foregroundMark x1="81000" y1="15667" x2="70000" y2="28556"/>
                        <a14:foregroundMark x1="85667" y1="8444" x2="85889" y2="16444"/>
                        <a14:foregroundMark x1="75111" y1="3556" x2="76111" y2="3333"/>
                        <a14:foregroundMark x1="81889" y1="14556" x2="78889" y2="25333"/>
                        <a14:foregroundMark x1="62556" y1="28778" x2="70444" y2="22444"/>
                        <a14:foregroundMark x1="57889" y1="51889" x2="63444" y2="34667"/>
                        <a14:foregroundMark x1="50222" y1="70556" x2="49778" y2="66111"/>
                        <a14:foregroundMark x1="53667" y1="71667" x2="52111" y2="63111"/>
                        <a14:foregroundMark x1="56778" y1="67778" x2="56222" y2="61222"/>
                        <a14:foregroundMark x1="57444" y1="76333" x2="56000" y2="68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995" y="3001516"/>
            <a:ext cx="607871" cy="60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548" y="1345333"/>
            <a:ext cx="4492296" cy="299486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333" y1="6889" x2="41556" y2="34667"/>
                        <a14:foregroundMark x1="61222" y1="27333" x2="75667" y2="15000"/>
                        <a14:foregroundMark x1="35222" y1="24333" x2="40222" y2="17111"/>
                        <a14:foregroundMark x1="29222" y1="15000" x2="34556" y2="20444"/>
                        <a14:foregroundMark x1="41333" y1="3778" x2="40889" y2="13111"/>
                        <a14:foregroundMark x1="39889" y1="34667" x2="44889" y2="35333"/>
                        <a14:foregroundMark x1="43000" y1="30667" x2="44556" y2="33889"/>
                        <a14:foregroundMark x1="42778" y1="20667" x2="37889" y2="20111"/>
                        <a14:foregroundMark x1="11222" y1="51889" x2="2111" y2="70333"/>
                        <a14:foregroundMark x1="2111" y1="72889" x2="30889" y2="86444"/>
                        <a14:foregroundMark x1="24556" y1="85444" x2="39444" y2="95778"/>
                        <a14:foregroundMark x1="41111" y1="95778" x2="51778" y2="74778"/>
                        <a14:foregroundMark x1="61667" y1="82000" x2="49556" y2="75222"/>
                        <a14:foregroundMark x1="68889" y1="49556" x2="75444" y2="39333"/>
                        <a14:foregroundMark x1="81889" y1="14556" x2="70667" y2="30222"/>
                        <a14:foregroundMark x1="73111" y1="24333" x2="59556" y2="46333"/>
                        <a14:foregroundMark x1="71444" y1="15667" x2="62333" y2="25000"/>
                        <a14:foregroundMark x1="36444" y1="70111" x2="40444" y2="55556"/>
                        <a14:foregroundMark x1="14778" y1="48889" x2="11778" y2="51000"/>
                        <a14:foregroundMark x1="15222" y1="49111" x2="16111" y2="49778"/>
                        <a14:foregroundMark x1="81000" y1="15667" x2="70000" y2="28556"/>
                        <a14:foregroundMark x1="85667" y1="8444" x2="85889" y2="16444"/>
                        <a14:foregroundMark x1="75111" y1="3556" x2="76111" y2="3333"/>
                        <a14:foregroundMark x1="81889" y1="14556" x2="78889" y2="25333"/>
                        <a14:foregroundMark x1="62556" y1="28778" x2="70444" y2="22444"/>
                        <a14:foregroundMark x1="57889" y1="51889" x2="63444" y2="34667"/>
                        <a14:foregroundMark x1="50222" y1="70556" x2="49778" y2="66111"/>
                        <a14:foregroundMark x1="53667" y1="71667" x2="52111" y2="63111"/>
                        <a14:foregroundMark x1="56778" y1="67778" x2="56222" y2="61222"/>
                        <a14:foregroundMark x1="57444" y1="76333" x2="56000" y2="68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059" y="793978"/>
            <a:ext cx="607871" cy="60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620" y="1201316"/>
            <a:ext cx="4507102" cy="30078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333" y1="6889" x2="41556" y2="34667"/>
                        <a14:foregroundMark x1="61222" y1="27333" x2="75667" y2="15000"/>
                        <a14:foregroundMark x1="35222" y1="24333" x2="40222" y2="17111"/>
                        <a14:foregroundMark x1="29222" y1="15000" x2="34556" y2="20444"/>
                        <a14:foregroundMark x1="41333" y1="3778" x2="40889" y2="13111"/>
                        <a14:foregroundMark x1="39889" y1="34667" x2="44889" y2="35333"/>
                        <a14:foregroundMark x1="43000" y1="30667" x2="44556" y2="33889"/>
                        <a14:foregroundMark x1="42778" y1="20667" x2="37889" y2="20111"/>
                        <a14:foregroundMark x1="11222" y1="51889" x2="2111" y2="70333"/>
                        <a14:foregroundMark x1="2111" y1="72889" x2="30889" y2="86444"/>
                        <a14:foregroundMark x1="24556" y1="85444" x2="39444" y2="95778"/>
                        <a14:foregroundMark x1="41111" y1="95778" x2="51778" y2="74778"/>
                        <a14:foregroundMark x1="61667" y1="82000" x2="49556" y2="75222"/>
                        <a14:foregroundMark x1="68889" y1="49556" x2="75444" y2="39333"/>
                        <a14:foregroundMark x1="81889" y1="14556" x2="70667" y2="30222"/>
                        <a14:foregroundMark x1="73111" y1="24333" x2="59556" y2="46333"/>
                        <a14:foregroundMark x1="71444" y1="15667" x2="62333" y2="25000"/>
                        <a14:foregroundMark x1="36444" y1="70111" x2="40444" y2="55556"/>
                        <a14:foregroundMark x1="14778" y1="48889" x2="11778" y2="51000"/>
                        <a14:foregroundMark x1="15222" y1="49111" x2="16111" y2="49778"/>
                        <a14:foregroundMark x1="81000" y1="15667" x2="70000" y2="28556"/>
                        <a14:foregroundMark x1="85667" y1="8444" x2="85889" y2="16444"/>
                        <a14:foregroundMark x1="75111" y1="3556" x2="76111" y2="3333"/>
                        <a14:foregroundMark x1="81889" y1="14556" x2="78889" y2="25333"/>
                        <a14:foregroundMark x1="62556" y1="28778" x2="70444" y2="22444"/>
                        <a14:foregroundMark x1="57889" y1="51889" x2="63444" y2="34667"/>
                        <a14:foregroundMark x1="50222" y1="70556" x2="49778" y2="66111"/>
                        <a14:foregroundMark x1="53667" y1="71667" x2="52111" y2="63111"/>
                        <a14:foregroundMark x1="56778" y1="67778" x2="56222" y2="61222"/>
                        <a14:foregroundMark x1="57444" y1="76333" x2="56000" y2="68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995" y="1201316"/>
            <a:ext cx="607871" cy="60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96"/>
          <a:stretch/>
        </p:blipFill>
        <p:spPr bwMode="auto">
          <a:xfrm>
            <a:off x="4314201" y="1143466"/>
            <a:ext cx="4529643" cy="319673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333" y1="6889" x2="41556" y2="34667"/>
                        <a14:foregroundMark x1="61222" y1="27333" x2="75667" y2="15000"/>
                        <a14:foregroundMark x1="35222" y1="24333" x2="40222" y2="17111"/>
                        <a14:foregroundMark x1="29222" y1="15000" x2="34556" y2="20444"/>
                        <a14:foregroundMark x1="41333" y1="3778" x2="40889" y2="13111"/>
                        <a14:foregroundMark x1="39889" y1="34667" x2="44889" y2="35333"/>
                        <a14:foregroundMark x1="43000" y1="30667" x2="44556" y2="33889"/>
                        <a14:foregroundMark x1="42778" y1="20667" x2="37889" y2="20111"/>
                        <a14:foregroundMark x1="11222" y1="51889" x2="2111" y2="70333"/>
                        <a14:foregroundMark x1="2111" y1="72889" x2="30889" y2="86444"/>
                        <a14:foregroundMark x1="24556" y1="85444" x2="39444" y2="95778"/>
                        <a14:foregroundMark x1="41111" y1="95778" x2="51778" y2="74778"/>
                        <a14:foregroundMark x1="61667" y1="82000" x2="49556" y2="75222"/>
                        <a14:foregroundMark x1="68889" y1="49556" x2="75444" y2="39333"/>
                        <a14:foregroundMark x1="81889" y1="14556" x2="70667" y2="30222"/>
                        <a14:foregroundMark x1="73111" y1="24333" x2="59556" y2="46333"/>
                        <a14:foregroundMark x1="71444" y1="15667" x2="62333" y2="25000"/>
                        <a14:foregroundMark x1="36444" y1="70111" x2="40444" y2="55556"/>
                        <a14:foregroundMark x1="14778" y1="48889" x2="11778" y2="51000"/>
                        <a14:foregroundMark x1="15222" y1="49111" x2="16111" y2="49778"/>
                        <a14:foregroundMark x1="81000" y1="15667" x2="70000" y2="28556"/>
                        <a14:foregroundMark x1="85667" y1="8444" x2="85889" y2="16444"/>
                        <a14:foregroundMark x1="75111" y1="3556" x2="76111" y2="3333"/>
                        <a14:foregroundMark x1="81889" y1="14556" x2="78889" y2="25333"/>
                        <a14:foregroundMark x1="62556" y1="28778" x2="70444" y2="22444"/>
                        <a14:foregroundMark x1="57889" y1="51889" x2="63444" y2="34667"/>
                        <a14:foregroundMark x1="50222" y1="70556" x2="49778" y2="66111"/>
                        <a14:foregroundMark x1="53667" y1="71667" x2="52111" y2="63111"/>
                        <a14:foregroundMark x1="56778" y1="67778" x2="56222" y2="61222"/>
                        <a14:foregroundMark x1="57444" y1="76333" x2="56000" y2="68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7" y="3727255"/>
            <a:ext cx="607871" cy="60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520" y="1179664"/>
            <a:ext cx="4477685" cy="298355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333" y1="6889" x2="41556" y2="34667"/>
                        <a14:foregroundMark x1="61222" y1="27333" x2="75667" y2="15000"/>
                        <a14:foregroundMark x1="35222" y1="24333" x2="40222" y2="17111"/>
                        <a14:foregroundMark x1="29222" y1="15000" x2="34556" y2="20444"/>
                        <a14:foregroundMark x1="41333" y1="3778" x2="40889" y2="13111"/>
                        <a14:foregroundMark x1="39889" y1="34667" x2="44889" y2="35333"/>
                        <a14:foregroundMark x1="43000" y1="30667" x2="44556" y2="33889"/>
                        <a14:foregroundMark x1="42778" y1="20667" x2="37889" y2="20111"/>
                        <a14:foregroundMark x1="11222" y1="51889" x2="2111" y2="70333"/>
                        <a14:foregroundMark x1="2111" y1="72889" x2="30889" y2="86444"/>
                        <a14:foregroundMark x1="24556" y1="85444" x2="39444" y2="95778"/>
                        <a14:foregroundMark x1="41111" y1="95778" x2="51778" y2="74778"/>
                        <a14:foregroundMark x1="61667" y1="82000" x2="49556" y2="75222"/>
                        <a14:foregroundMark x1="68889" y1="49556" x2="75444" y2="39333"/>
                        <a14:foregroundMark x1="81889" y1="14556" x2="70667" y2="30222"/>
                        <a14:foregroundMark x1="73111" y1="24333" x2="59556" y2="46333"/>
                        <a14:foregroundMark x1="71444" y1="15667" x2="62333" y2="25000"/>
                        <a14:foregroundMark x1="36444" y1="70111" x2="40444" y2="55556"/>
                        <a14:foregroundMark x1="14778" y1="48889" x2="11778" y2="51000"/>
                        <a14:foregroundMark x1="15222" y1="49111" x2="16111" y2="49778"/>
                        <a14:foregroundMark x1="81000" y1="15667" x2="70000" y2="28556"/>
                        <a14:foregroundMark x1="85667" y1="8444" x2="85889" y2="16444"/>
                        <a14:foregroundMark x1="75111" y1="3556" x2="76111" y2="3333"/>
                        <a14:foregroundMark x1="81889" y1="14556" x2="78889" y2="25333"/>
                        <a14:foregroundMark x1="62556" y1="28778" x2="70444" y2="22444"/>
                        <a14:foregroundMark x1="57889" y1="51889" x2="63444" y2="34667"/>
                        <a14:foregroundMark x1="50222" y1="70556" x2="49778" y2="66111"/>
                        <a14:foregroundMark x1="53667" y1="71667" x2="52111" y2="63111"/>
                        <a14:foregroundMark x1="56778" y1="67778" x2="56222" y2="61222"/>
                        <a14:foregroundMark x1="57444" y1="76333" x2="56000" y2="68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918" y="2676320"/>
            <a:ext cx="607871" cy="60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709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7" t="51176" r="23362" b="12287"/>
          <a:stretch/>
        </p:blipFill>
        <p:spPr bwMode="auto">
          <a:xfrm>
            <a:off x="3131840" y="1777778"/>
            <a:ext cx="3495675" cy="3937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938" b="50625" l="1762" r="81030">
                        <a14:foregroundMark x1="10840" y1="33875" x2="17886" y2="38000"/>
                        <a14:foregroundMark x1="17886" y1="37750" x2="35230" y2="40188"/>
                        <a14:foregroundMark x1="33469" y1="40188" x2="39566" y2="42438"/>
                        <a14:foregroundMark x1="39566" y1="42313" x2="46612" y2="45188"/>
                        <a14:foregroundMark x1="44038" y1="44813" x2="49187" y2="46063"/>
                        <a14:foregroundMark x1="49187" y1="46063" x2="62331" y2="47375"/>
                        <a14:foregroundMark x1="60840" y1="46938" x2="63550" y2="44750"/>
                        <a14:foregroundMark x1="63686" y1="46938" x2="76558" y2="47625"/>
                        <a14:foregroundMark x1="71138" y1="41813" x2="77100" y2="32063"/>
                        <a14:foregroundMark x1="28862" y1="20313" x2="35230" y2="15563"/>
                        <a14:foregroundMark x1="12331" y1="28125" x2="10976" y2="29875"/>
                        <a14:foregroundMark x1="9621" y1="31938" x2="7995" y2="28125"/>
                        <a14:foregroundMark x1="7724" y1="28750" x2="10027" y2="22875"/>
                        <a14:foregroundMark x1="8943" y1="24813" x2="14228" y2="21500"/>
                        <a14:foregroundMark x1="23713" y1="36500" x2="25203" y2="38250"/>
                        <a14:foregroundMark x1="57724" y1="44875" x2="63008" y2="45813"/>
                        <a14:foregroundMark x1="26152" y1="40375" x2="18564" y2="36750"/>
                        <a14:foregroundMark x1="15989" y1="38688" x2="9485" y2="32500"/>
                        <a14:foregroundMark x1="7317" y1="32250" x2="10298" y2="35188"/>
                        <a14:foregroundMark x1="10298" y1="35250" x2="18293" y2="38688"/>
                        <a14:foregroundMark x1="19106" y1="39063" x2="24661" y2="40563"/>
                        <a14:foregroundMark x1="24661" y1="40500" x2="32114" y2="41563"/>
                        <a14:foregroundMark x1="30894" y1="41375" x2="35908" y2="41688"/>
                        <a14:foregroundMark x1="36450" y1="41875" x2="38753" y2="43500"/>
                        <a14:foregroundMark x1="39024" y1="43500" x2="43360" y2="45313"/>
                        <a14:foregroundMark x1="43631" y1="45438" x2="46612" y2="46500"/>
                        <a14:foregroundMark x1="48780" y1="46875" x2="52575" y2="47313"/>
                        <a14:foregroundMark x1="54336" y1="47375" x2="61382" y2="47813"/>
                        <a14:foregroundMark x1="64363" y1="47813" x2="69106" y2="47875"/>
                        <a14:foregroundMark x1="14905" y1="19625" x2="5285" y2="26313"/>
                        <a14:foregroundMark x1="8401" y1="21500" x2="25339" y2="16625"/>
                        <a14:foregroundMark x1="13550" y1="19375" x2="20596" y2="16875"/>
                        <a14:foregroundMark x1="45664" y1="17500" x2="56233" y2="21188"/>
                        <a14:foregroundMark x1="47425" y1="17500" x2="55285" y2="21125"/>
                        <a14:foregroundMark x1="56233" y1="20875" x2="60976" y2="22875"/>
                        <a14:foregroundMark x1="58943" y1="22250" x2="69512" y2="23875"/>
                        <a14:foregroundMark x1="75745" y1="39125" x2="77100" y2="35438"/>
                        <a14:foregroundMark x1="74119" y1="32000" x2="79404" y2="35625"/>
                        <a14:foregroundMark x1="75203" y1="30938" x2="77371" y2="42188"/>
                        <a14:foregroundMark x1="74661" y1="45188" x2="78862" y2="48938"/>
                        <a14:foregroundMark x1="15583" y1="18438" x2="3523" y2="20563"/>
                        <a14:foregroundMark x1="9350" y1="22125" x2="5556" y2="24875"/>
                        <a14:foregroundMark x1="6775" y1="21188" x2="7317" y2="33000"/>
                        <a14:foregroundMark x1="7046" y1="33500" x2="10569" y2="36125"/>
                        <a14:foregroundMark x1="8401" y1="35250" x2="13008" y2="37875"/>
                        <a14:foregroundMark x1="13008" y1="37875" x2="21138" y2="39813"/>
                        <a14:foregroundMark x1="17073" y1="39125" x2="25881" y2="41063"/>
                        <a14:foregroundMark x1="19919" y1="40625" x2="28049" y2="41750"/>
                        <a14:foregroundMark x1="25068" y1="41250" x2="33604" y2="42250"/>
                        <a14:foregroundMark x1="30081" y1="42125" x2="35501" y2="42375"/>
                        <a14:foregroundMark x1="14228" y1="39063" x2="11653" y2="37625"/>
                        <a14:foregroundMark x1="10705" y1="37438" x2="7724" y2="33563"/>
                        <a14:foregroundMark x1="21680" y1="40625" x2="15312" y2="3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82" t="16544" r="23170" b="52360"/>
          <a:stretch/>
        </p:blipFill>
        <p:spPr bwMode="auto">
          <a:xfrm>
            <a:off x="5580112" y="502811"/>
            <a:ext cx="3476626" cy="3350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110609"/>
            <a:ext cx="8712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Comic Sans MS" pitchFamily="66" charset="0"/>
              </a:rPr>
              <a:t>Describe the pictures. What have happened to the </a:t>
            </a:r>
            <a:r>
              <a:rPr lang="en-US" dirty="0" err="1">
                <a:solidFill>
                  <a:schemeClr val="tx2"/>
                </a:solidFill>
                <a:latin typeface="Comic Sans MS" pitchFamily="66" charset="0"/>
              </a:rPr>
              <a:t>people?</a:t>
            </a:r>
            <a:r>
              <a:rPr lang="en-US" dirty="0" err="1">
                <a:solidFill>
                  <a:schemeClr val="bg1"/>
                </a:solidFill>
                <a:latin typeface="Comic Sans MS" pitchFamily="66" charset="0"/>
              </a:rPr>
              <a:t>to</a:t>
            </a:r>
            <a:r>
              <a:rPr lang="en-US" dirty="0">
                <a:solidFill>
                  <a:schemeClr val="bg1"/>
                </a:solidFill>
                <a:latin typeface="Comic Sans MS" pitchFamily="66" charset="0"/>
              </a:rPr>
              <a:t> the people?</a:t>
            </a:r>
            <a:endParaRPr lang="ru-RU" sz="1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7" y="489132"/>
            <a:ext cx="3221681" cy="2915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766" y="3420090"/>
            <a:ext cx="6523037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ая выноска 14"/>
          <p:cNvSpPr/>
          <p:nvPr/>
        </p:nvSpPr>
        <p:spPr>
          <a:xfrm>
            <a:off x="3480790" y="3860497"/>
            <a:ext cx="5529553" cy="1675432"/>
          </a:xfrm>
          <a:prstGeom prst="wedgeRectCallout">
            <a:avLst>
              <a:gd name="adj1" fmla="val -65500"/>
              <a:gd name="adj2" fmla="val 1133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Picture B shows … (to run). </a:t>
            </a:r>
          </a:p>
          <a:p>
            <a:pPr algn="ctr"/>
            <a:r>
              <a:rPr lang="en-US" sz="2000" dirty="0">
                <a:latin typeface="Comic Sans MS" panose="030F0702030302020204" pitchFamily="66" charset="0"/>
              </a:rPr>
              <a:t>It seems/looks as if … (to miss one’s flight).</a:t>
            </a:r>
          </a:p>
          <a:p>
            <a:pPr algn="ctr"/>
            <a:r>
              <a:rPr lang="en-US" sz="2000" dirty="0">
                <a:latin typeface="Comic Sans MS" panose="030F0702030302020204" pitchFamily="66" charset="0"/>
              </a:rPr>
              <a:t>He seems … (in a panic).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30" name="Прямоугольная выноска 29"/>
          <p:cNvSpPr/>
          <p:nvPr/>
        </p:nvSpPr>
        <p:spPr>
          <a:xfrm>
            <a:off x="3707905" y="3922972"/>
            <a:ext cx="5280630" cy="1675432"/>
          </a:xfrm>
          <a:prstGeom prst="wedgeRectCallout">
            <a:avLst>
              <a:gd name="adj1" fmla="val -65500"/>
              <a:gd name="adj2" fmla="val 1133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Picture C shows … (by the sea).</a:t>
            </a:r>
          </a:p>
          <a:p>
            <a:pPr algn="ctr"/>
            <a:r>
              <a:rPr lang="en-US" sz="2000" dirty="0">
                <a:latin typeface="Comic Sans MS" panose="030F0702030302020204" pitchFamily="66" charset="0"/>
              </a:rPr>
              <a:t>They … (to sit). … (to rain).</a:t>
            </a:r>
          </a:p>
          <a:p>
            <a:pPr algn="ctr"/>
            <a:r>
              <a:rPr lang="en-US" sz="2000" dirty="0">
                <a:latin typeface="Comic Sans MS" panose="030F0702030302020204" pitchFamily="66" charset="0"/>
              </a:rPr>
              <a:t>It seems that/looks as if ... (to get bad).</a:t>
            </a:r>
          </a:p>
          <a:p>
            <a:pPr algn="ctr"/>
            <a:r>
              <a:rPr lang="en-US" sz="2000" dirty="0">
                <a:latin typeface="Comic Sans MS" panose="030F0702030302020204" pitchFamily="66" charset="0"/>
              </a:rPr>
              <a:t>They seem … (sad).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29" name="Прямоугольная выноска 28"/>
          <p:cNvSpPr/>
          <p:nvPr/>
        </p:nvSpPr>
        <p:spPr>
          <a:xfrm>
            <a:off x="3374018" y="1026736"/>
            <a:ext cx="5878503" cy="1675432"/>
          </a:xfrm>
          <a:prstGeom prst="wedgeRectCallout">
            <a:avLst>
              <a:gd name="adj1" fmla="val -73743"/>
              <a:gd name="adj2" fmla="val 121056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Picture D shows … (to look at the signpost).</a:t>
            </a:r>
          </a:p>
          <a:p>
            <a:pPr algn="ctr"/>
            <a:r>
              <a:rPr lang="en-US" sz="2000" dirty="0">
                <a:latin typeface="Comic Sans MS" panose="030F0702030302020204" pitchFamily="66" charset="0"/>
              </a:rPr>
              <a:t>It seems that/looks as if … (to lose one’s way).</a:t>
            </a:r>
          </a:p>
          <a:p>
            <a:pPr algn="ctr"/>
            <a:r>
              <a:rPr lang="en-US" sz="2000" dirty="0">
                <a:latin typeface="Comic Sans MS" panose="030F0702030302020204" pitchFamily="66" charset="0"/>
              </a:rPr>
              <a:t>He … (confused).</a:t>
            </a:r>
            <a:endParaRPr lang="ru-RU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44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30" grpId="0" animBg="1"/>
      <p:bldP spid="30" grpId="1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57AE148E-5BB0-7D25-BF95-EB48E8EF51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374663"/>
              </p:ext>
            </p:extLst>
          </p:nvPr>
        </p:nvGraphicFramePr>
        <p:xfrm>
          <a:off x="1259632" y="825500"/>
          <a:ext cx="6360368" cy="40482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184">
                  <a:extLst>
                    <a:ext uri="{9D8B030D-6E8A-4147-A177-3AD203B41FA5}">
                      <a16:colId xmlns:a16="http://schemas.microsoft.com/office/drawing/2014/main" val="1039362967"/>
                    </a:ext>
                  </a:extLst>
                </a:gridCol>
                <a:gridCol w="3180184">
                  <a:extLst>
                    <a:ext uri="{9D8B030D-6E8A-4147-A177-3AD203B41FA5}">
                      <a16:colId xmlns:a16="http://schemas.microsoft.com/office/drawing/2014/main" val="874626286"/>
                    </a:ext>
                  </a:extLst>
                </a:gridCol>
              </a:tblGrid>
              <a:tr h="494181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Это был кошмар!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It was a nightmare!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061085"/>
                  </a:ext>
                </a:extLst>
              </a:tr>
              <a:tr h="494181">
                <a:tc>
                  <a:txBody>
                    <a:bodyPr/>
                    <a:lstStyle/>
                    <a:p>
                      <a:r>
                        <a:rPr lang="ru-RU" b="1" dirty="0"/>
                        <a:t>Как ужасно!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How awful!</a:t>
                      </a:r>
                      <a:endParaRPr lang="ru-RU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1445276"/>
                  </a:ext>
                </a:extLst>
              </a:tr>
              <a:tr h="852970">
                <a:tc>
                  <a:txBody>
                    <a:bodyPr/>
                    <a:lstStyle/>
                    <a:p>
                      <a:r>
                        <a:rPr lang="ru-RU" b="1" dirty="0"/>
                        <a:t>Подожди, я тебе расскажу, что случилось.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Wait till I tell you what happened.</a:t>
                      </a:r>
                      <a:endParaRPr lang="ru-RU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3212894"/>
                  </a:ext>
                </a:extLst>
              </a:tr>
              <a:tr h="494181">
                <a:tc>
                  <a:txBody>
                    <a:bodyPr/>
                    <a:lstStyle/>
                    <a:p>
                      <a:r>
                        <a:rPr lang="ru-RU" b="1" dirty="0"/>
                        <a:t>Это так раздражает!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That’s so annoying!</a:t>
                      </a:r>
                      <a:endParaRPr lang="ru-RU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892802"/>
                  </a:ext>
                </a:extLst>
              </a:tr>
              <a:tr h="1218529">
                <a:tc>
                  <a:txBody>
                    <a:bodyPr/>
                    <a:lstStyle/>
                    <a:p>
                      <a:r>
                        <a:rPr lang="ru-RU" b="1" dirty="0"/>
                        <a:t>Ты ни за что не догадаешься, что произошло</a:t>
                      </a:r>
                      <a:r>
                        <a:rPr lang="en-US" b="1" dirty="0"/>
                        <a:t>.</a:t>
                      </a:r>
                      <a:endParaRPr lang="ru-RU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You’ll never guess what happened.</a:t>
                      </a: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685496"/>
                  </a:ext>
                </a:extLst>
              </a:tr>
              <a:tr h="494181">
                <a:tc>
                  <a:txBody>
                    <a:bodyPr/>
                    <a:lstStyle/>
                    <a:p>
                      <a:r>
                        <a:rPr lang="ru-RU" b="1" dirty="0"/>
                        <a:t>Вот это неудача…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That’s bad luck!</a:t>
                      </a:r>
                      <a:endParaRPr lang="ru-RU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43606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7154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25" b="28628"/>
          <a:stretch/>
        </p:blipFill>
        <p:spPr bwMode="auto">
          <a:xfrm>
            <a:off x="19059" y="854560"/>
            <a:ext cx="5239469" cy="3878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654" y="724939"/>
            <a:ext cx="2696844" cy="2440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259" y="4555494"/>
            <a:ext cx="1697385" cy="115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5258528" y="3073524"/>
            <a:ext cx="3057888" cy="492330"/>
          </a:xfrm>
          <a:prstGeom prst="wedgeRoundRectCallout">
            <a:avLst>
              <a:gd name="adj1" fmla="val -11696"/>
              <a:gd name="adj2" fmla="val 260267"/>
              <a:gd name="adj3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anose="030F0702030302020204" pitchFamily="66" charset="0"/>
              </a:rPr>
              <a:t>How was your holiday? Hope you had a nice time.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24" name="Скругленная прямоугольная выноска 23"/>
          <p:cNvSpPr/>
          <p:nvPr/>
        </p:nvSpPr>
        <p:spPr>
          <a:xfrm>
            <a:off x="5508105" y="3616808"/>
            <a:ext cx="3528392" cy="492330"/>
          </a:xfrm>
          <a:prstGeom prst="wedgeRoundRectCallout">
            <a:avLst>
              <a:gd name="adj1" fmla="val 13721"/>
              <a:gd name="adj2" fmla="val 122690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anose="030F0702030302020204" pitchFamily="66" charset="0"/>
              </a:rPr>
              <a:t>It was an absolute nightmare! Our car broken down!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25" name="Скругленная прямоугольная выноска 24"/>
          <p:cNvSpPr/>
          <p:nvPr/>
        </p:nvSpPr>
        <p:spPr>
          <a:xfrm>
            <a:off x="5258528" y="4155409"/>
            <a:ext cx="1542926" cy="331391"/>
          </a:xfrm>
          <a:prstGeom prst="wedgeRoundRectCallout">
            <a:avLst>
              <a:gd name="adj1" fmla="val 26439"/>
              <a:gd name="adj2" fmla="val 77829"/>
              <a:gd name="adj3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anose="030F0702030302020204" pitchFamily="66" charset="0"/>
              </a:rPr>
              <a:t>How awful!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63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56" b="17091"/>
          <a:stretch/>
        </p:blipFill>
        <p:spPr bwMode="auto">
          <a:xfrm>
            <a:off x="4587668" y="919852"/>
            <a:ext cx="4531428" cy="3188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04 (64) Unit 6b, ex. 4, p. 9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413929"/>
            <a:ext cx="487363" cy="487363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7" b="49607"/>
          <a:stretch/>
        </p:blipFill>
        <p:spPr bwMode="auto">
          <a:xfrm>
            <a:off x="0" y="775836"/>
            <a:ext cx="4531428" cy="3194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1127484" y="2250811"/>
            <a:ext cx="1068252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060410" y="2895683"/>
            <a:ext cx="858581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86180FD-B3E2-735B-9987-80A7612EDC23}"/>
              </a:ext>
            </a:extLst>
          </p:cNvPr>
          <p:cNvSpPr/>
          <p:nvPr/>
        </p:nvSpPr>
        <p:spPr>
          <a:xfrm>
            <a:off x="2804964" y="1204613"/>
            <a:ext cx="902940" cy="1868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9F27F84-B6BF-5DAB-A1E8-536CE2ECED1C}"/>
              </a:ext>
            </a:extLst>
          </p:cNvPr>
          <p:cNvSpPr/>
          <p:nvPr/>
        </p:nvSpPr>
        <p:spPr>
          <a:xfrm>
            <a:off x="1203392" y="2065412"/>
            <a:ext cx="1095788" cy="18539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91EC04F-969D-39A3-2498-ECF31C1D56D0}"/>
              </a:ext>
            </a:extLst>
          </p:cNvPr>
          <p:cNvSpPr/>
          <p:nvPr/>
        </p:nvSpPr>
        <p:spPr>
          <a:xfrm>
            <a:off x="3203848" y="2713484"/>
            <a:ext cx="715143" cy="18219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AC07AC0-C742-0923-0486-8BA58287682E}"/>
              </a:ext>
            </a:extLst>
          </p:cNvPr>
          <p:cNvSpPr/>
          <p:nvPr/>
        </p:nvSpPr>
        <p:spPr>
          <a:xfrm>
            <a:off x="3131840" y="3577580"/>
            <a:ext cx="576064" cy="14400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44DEA93-E4E6-2225-A625-E2557C1ED3B9}"/>
              </a:ext>
            </a:extLst>
          </p:cNvPr>
          <p:cNvSpPr/>
          <p:nvPr/>
        </p:nvSpPr>
        <p:spPr>
          <a:xfrm>
            <a:off x="6156176" y="1561356"/>
            <a:ext cx="792088" cy="14401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37ABB9-1C9E-B268-BB15-0703BCAFD475}"/>
              </a:ext>
            </a:extLst>
          </p:cNvPr>
          <p:cNvSpPr/>
          <p:nvPr/>
        </p:nvSpPr>
        <p:spPr>
          <a:xfrm>
            <a:off x="6372200" y="2785492"/>
            <a:ext cx="1080120" cy="2880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B5816E0-4247-3C29-77A3-5370C1A0F8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184" y="185546"/>
            <a:ext cx="7846232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18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F459A-A454-91F3-D3E0-7303CE7E1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4F3B48-1BB5-3446-E4EE-6D99BE681D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56" b="17091"/>
          <a:stretch/>
        </p:blipFill>
        <p:spPr bwMode="auto">
          <a:xfrm>
            <a:off x="4587668" y="919852"/>
            <a:ext cx="4531428" cy="3188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04 (64) Unit 6b, ex. 4, p. 92.mp3">
            <a:hlinkClick r:id="" action="ppaction://media"/>
            <a:extLst>
              <a:ext uri="{FF2B5EF4-FFF2-40B4-BE49-F238E27FC236}">
                <a16:creationId xmlns:a16="http://schemas.microsoft.com/office/drawing/2014/main" id="{7EC90459-F0D7-3C7B-8BDD-497B04123E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413929"/>
            <a:ext cx="487363" cy="487363"/>
          </a:xfrm>
          <a:prstGeom prst="rect">
            <a:avLst/>
          </a:prstGeom>
        </p:spPr>
      </p:pic>
      <p:pic>
        <p:nvPicPr>
          <p:cNvPr id="7170" name="Picture 2">
            <a:extLst>
              <a:ext uri="{FF2B5EF4-FFF2-40B4-BE49-F238E27FC236}">
                <a16:creationId xmlns:a16="http://schemas.microsoft.com/office/drawing/2014/main" id="{05478930-34C4-8E7C-9885-8165701B1F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7" b="49607"/>
          <a:stretch/>
        </p:blipFill>
        <p:spPr bwMode="auto">
          <a:xfrm>
            <a:off x="0" y="775836"/>
            <a:ext cx="4531428" cy="3194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2FBEAFBD-42C0-6C78-FFE2-D597E25A7DDA}"/>
              </a:ext>
            </a:extLst>
          </p:cNvPr>
          <p:cNvCxnSpPr/>
          <p:nvPr/>
        </p:nvCxnSpPr>
        <p:spPr>
          <a:xfrm>
            <a:off x="1127484" y="2250811"/>
            <a:ext cx="1068252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2260E583-758A-2F2C-2F82-904DD1737E2D}"/>
              </a:ext>
            </a:extLst>
          </p:cNvPr>
          <p:cNvCxnSpPr/>
          <p:nvPr/>
        </p:nvCxnSpPr>
        <p:spPr>
          <a:xfrm>
            <a:off x="3060410" y="2895683"/>
            <a:ext cx="858581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25205CB-D590-A87D-7410-C1978D502AD8}"/>
              </a:ext>
            </a:extLst>
          </p:cNvPr>
          <p:cNvSpPr/>
          <p:nvPr/>
        </p:nvSpPr>
        <p:spPr>
          <a:xfrm>
            <a:off x="2804964" y="1204613"/>
            <a:ext cx="902940" cy="1868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6A59DE3-19B6-9992-70B4-6372E4297CAA}"/>
              </a:ext>
            </a:extLst>
          </p:cNvPr>
          <p:cNvSpPr/>
          <p:nvPr/>
        </p:nvSpPr>
        <p:spPr>
          <a:xfrm>
            <a:off x="1203392" y="2065412"/>
            <a:ext cx="1095788" cy="18539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4DAEBA3-5D74-40A5-6F98-40FF2F4F1536}"/>
              </a:ext>
            </a:extLst>
          </p:cNvPr>
          <p:cNvSpPr/>
          <p:nvPr/>
        </p:nvSpPr>
        <p:spPr>
          <a:xfrm>
            <a:off x="3203848" y="2713484"/>
            <a:ext cx="715143" cy="18219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31F524F-3D1C-84ED-EAA6-36040FFA85F2}"/>
              </a:ext>
            </a:extLst>
          </p:cNvPr>
          <p:cNvSpPr/>
          <p:nvPr/>
        </p:nvSpPr>
        <p:spPr>
          <a:xfrm>
            <a:off x="3131840" y="3577580"/>
            <a:ext cx="576064" cy="14400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E41CAC0-436F-31C1-F4EB-5627D5935C04}"/>
              </a:ext>
            </a:extLst>
          </p:cNvPr>
          <p:cNvSpPr/>
          <p:nvPr/>
        </p:nvSpPr>
        <p:spPr>
          <a:xfrm>
            <a:off x="6156176" y="1561356"/>
            <a:ext cx="792088" cy="14401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C8F5B21-EFF9-5B05-B352-0773696E6841}"/>
              </a:ext>
            </a:extLst>
          </p:cNvPr>
          <p:cNvSpPr/>
          <p:nvPr/>
        </p:nvSpPr>
        <p:spPr>
          <a:xfrm>
            <a:off x="6372200" y="2785492"/>
            <a:ext cx="1080120" cy="2880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A4A51A-ADBF-2439-188F-C9E1D05F9B05}"/>
              </a:ext>
            </a:extLst>
          </p:cNvPr>
          <p:cNvSpPr txBox="1"/>
          <p:nvPr/>
        </p:nvSpPr>
        <p:spPr>
          <a:xfrm>
            <a:off x="340221" y="230361"/>
            <a:ext cx="7848872" cy="4001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Listen to the dialogue and fill in the gaps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074339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440</Words>
  <Application>Microsoft Office PowerPoint</Application>
  <PresentationFormat>Экран (16:10)</PresentationFormat>
  <Paragraphs>71</Paragraphs>
  <Slides>11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Пинушкина</dc:creator>
  <cp:lastModifiedBy>Оксана Поткина</cp:lastModifiedBy>
  <cp:revision>64</cp:revision>
  <dcterms:created xsi:type="dcterms:W3CDTF">2022-02-07T07:04:16Z</dcterms:created>
  <dcterms:modified xsi:type="dcterms:W3CDTF">2025-02-19T18:48:49Z</dcterms:modified>
</cp:coreProperties>
</file>