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10287000" cx="18288000"/>
  <p:notesSz cx="6858000" cy="9144000"/>
  <p:embeddedFontLst>
    <p:embeddedFont>
      <p:font typeface="Montserrat SemiBold"/>
      <p:regular r:id="rId20"/>
      <p:bold r:id="rId21"/>
      <p:italic r:id="rId22"/>
      <p:boldItalic r:id="rId23"/>
    </p:embeddedFont>
    <p:embeddedFont>
      <p:font typeface="Amatic SC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i4SlAkY3aUvj5IZRf4bip/kmsc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0009108-6056-4EC3-A9DA-4ABE2C23A9BD}">
  <a:tblStyle styleId="{10009108-6056-4EC3-A9DA-4ABE2C23A9B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regular.fntdata"/><Relationship Id="rId22" Type="http://schemas.openxmlformats.org/officeDocument/2006/relationships/font" Target="fonts/MontserratSemiBold-italic.fntdata"/><Relationship Id="rId21" Type="http://schemas.openxmlformats.org/officeDocument/2006/relationships/font" Target="fonts/MontserratSemiBold-bold.fntdata"/><Relationship Id="rId24" Type="http://schemas.openxmlformats.org/officeDocument/2006/relationships/font" Target="fonts/AmaticSC-bold.fntdata"/><Relationship Id="rId23" Type="http://schemas.openxmlformats.org/officeDocument/2006/relationships/font" Target="fonts/MontserratSemiBold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Relationship Id="rId4" Type="http://schemas.openxmlformats.org/officeDocument/2006/relationships/image" Target="../media/image38.png"/><Relationship Id="rId5" Type="http://schemas.openxmlformats.org/officeDocument/2006/relationships/image" Target="../media/image37.png"/><Relationship Id="rId6" Type="http://schemas.openxmlformats.org/officeDocument/2006/relationships/image" Target="../media/image1.png"/><Relationship Id="rId7" Type="http://schemas.openxmlformats.org/officeDocument/2006/relationships/image" Target="../media/image41.png"/><Relationship Id="rId8" Type="http://schemas.openxmlformats.org/officeDocument/2006/relationships/image" Target="../media/image3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5.png"/><Relationship Id="rId4" Type="http://schemas.openxmlformats.org/officeDocument/2006/relationships/image" Target="../media/image38.png"/><Relationship Id="rId5" Type="http://schemas.openxmlformats.org/officeDocument/2006/relationships/image" Target="../media/image37.png"/><Relationship Id="rId6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10" Type="http://schemas.openxmlformats.org/officeDocument/2006/relationships/image" Target="../media/image46.gif"/><Relationship Id="rId9" Type="http://schemas.openxmlformats.org/officeDocument/2006/relationships/image" Target="../media/image42.png"/><Relationship Id="rId5" Type="http://schemas.openxmlformats.org/officeDocument/2006/relationships/image" Target="../media/image10.png"/><Relationship Id="rId6" Type="http://schemas.openxmlformats.org/officeDocument/2006/relationships/image" Target="../media/image9.png"/><Relationship Id="rId7" Type="http://schemas.openxmlformats.org/officeDocument/2006/relationships/image" Target="../media/image7.png"/><Relationship Id="rId8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4.png"/><Relationship Id="rId4" Type="http://schemas.openxmlformats.org/officeDocument/2006/relationships/image" Target="../media/image38.png"/><Relationship Id="rId5" Type="http://schemas.openxmlformats.org/officeDocument/2006/relationships/image" Target="../media/image47.png"/><Relationship Id="rId6" Type="http://schemas.openxmlformats.org/officeDocument/2006/relationships/image" Target="../media/image1.png"/><Relationship Id="rId7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5" Type="http://schemas.openxmlformats.org/officeDocument/2006/relationships/image" Target="../media/image9.png"/><Relationship Id="rId6" Type="http://schemas.openxmlformats.org/officeDocument/2006/relationships/image" Target="../media/image7.png"/><Relationship Id="rId7" Type="http://schemas.openxmlformats.org/officeDocument/2006/relationships/image" Target="../media/image19.png"/><Relationship Id="rId8" Type="http://schemas.openxmlformats.org/officeDocument/2006/relationships/image" Target="../media/image2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Relationship Id="rId4" Type="http://schemas.openxmlformats.org/officeDocument/2006/relationships/image" Target="../media/image16.png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2" Type="http://schemas.openxmlformats.org/officeDocument/2006/relationships/image" Target="../media/image22.png"/><Relationship Id="rId9" Type="http://schemas.openxmlformats.org/officeDocument/2006/relationships/image" Target="../media/image13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6.png"/><Relationship Id="rId8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5" Type="http://schemas.openxmlformats.org/officeDocument/2006/relationships/image" Target="../media/image29.png"/><Relationship Id="rId6" Type="http://schemas.openxmlformats.org/officeDocument/2006/relationships/image" Target="../media/image2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24.png"/><Relationship Id="rId6" Type="http://schemas.openxmlformats.org/officeDocument/2006/relationships/image" Target="../media/image3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0.png"/><Relationship Id="rId5" Type="http://schemas.openxmlformats.org/officeDocument/2006/relationships/image" Target="../media/image21.png"/><Relationship Id="rId6" Type="http://schemas.openxmlformats.org/officeDocument/2006/relationships/image" Target="../media/image6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image" Target="../media/image45.png"/><Relationship Id="rId5" Type="http://schemas.openxmlformats.org/officeDocument/2006/relationships/image" Target="../media/image40.png"/><Relationship Id="rId6" Type="http://schemas.openxmlformats.org/officeDocument/2006/relationships/image" Target="../media/image43.png"/><Relationship Id="rId7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DE7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33738">
            <a:off x="4976822" y="8088075"/>
            <a:ext cx="8522755" cy="2228463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pic>
        <p:nvPicPr>
          <p:cNvPr id="85" name="Google Shape;8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297728">
            <a:off x="3054594" y="1956239"/>
            <a:ext cx="11654487" cy="4950147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86" name="Google Shape;86;p2"/>
          <p:cNvSpPr txBox="1"/>
          <p:nvPr/>
        </p:nvSpPr>
        <p:spPr>
          <a:xfrm>
            <a:off x="3329425" y="2798388"/>
            <a:ext cx="11003400" cy="3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3700">
                <a:latin typeface="Amatic SC"/>
                <a:ea typeface="Amatic SC"/>
                <a:cs typeface="Amatic SC"/>
                <a:sym typeface="Amatic SC"/>
              </a:rPr>
              <a:t>Решение квадратных уравнений</a:t>
            </a:r>
            <a:endParaRPr b="1" i="0" sz="10800" u="none" cap="none" strike="noStrike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87" name="Google Shape;8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0084657">
            <a:off x="3627756" y="1869066"/>
            <a:ext cx="541332" cy="51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460983">
            <a:off x="691221" y="6297296"/>
            <a:ext cx="1748898" cy="2199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1159206">
            <a:off x="2754259" y="4340976"/>
            <a:ext cx="662036" cy="1122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339324" y="6389334"/>
            <a:ext cx="758759" cy="837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4810274">
            <a:off x="15575807" y="739774"/>
            <a:ext cx="1675438" cy="2107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7483644">
            <a:off x="2484938" y="8905629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422455">
            <a:off x="887331" y="3945578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243703">
            <a:off x="7393027" y="2454017"/>
            <a:ext cx="437368" cy="419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2851397">
            <a:off x="9208285" y="507545"/>
            <a:ext cx="319992" cy="30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0019461">
            <a:off x="13288030" y="1319249"/>
            <a:ext cx="516571" cy="49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6383107">
            <a:off x="16927790" y="5017806"/>
            <a:ext cx="513645" cy="4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756806">
            <a:off x="15020060" y="9178423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8915872">
            <a:off x="14407882" y="6383025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756806">
            <a:off x="4802333" y="6847344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345741">
            <a:off x="11746505" y="6651543"/>
            <a:ext cx="511678" cy="86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1800043">
            <a:off x="11671035" y="347808"/>
            <a:ext cx="567418" cy="626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10154087">
            <a:off x="15305381" y="3449328"/>
            <a:ext cx="489149" cy="829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1669974">
            <a:off x="6165299" y="822791"/>
            <a:ext cx="530353" cy="898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839255">
            <a:off x="8870006" y="7331468"/>
            <a:ext cx="554415" cy="53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 rot="693431">
            <a:off x="1252195" y="916550"/>
            <a:ext cx="826577" cy="118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 rot="-2011406">
            <a:off x="10044564" y="1829281"/>
            <a:ext cx="716911" cy="102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 rot="-2419102">
            <a:off x="16011837" y="6705132"/>
            <a:ext cx="927423" cy="132972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/>
          <p:nvPr/>
        </p:nvSpPr>
        <p:spPr>
          <a:xfrm>
            <a:off x="5486400" y="8759864"/>
            <a:ext cx="7120271" cy="8389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397" u="none" cap="none" strike="noStrike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Учитель математики ГБОУ СОШ №191: Андреева Мария Александровна</a:t>
            </a:r>
            <a:endParaRPr b="1" i="0" sz="2397" u="none" cap="none" strike="noStrike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"/>
          <p:cNvSpPr txBox="1"/>
          <p:nvPr/>
        </p:nvSpPr>
        <p:spPr>
          <a:xfrm>
            <a:off x="838200" y="2362767"/>
            <a:ext cx="7924799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u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Выполнить номера из учебника</a:t>
            </a:r>
            <a:endParaRPr sz="6600" u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239" name="Google Shape;23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9598811" y="1888904"/>
            <a:ext cx="6938093" cy="6509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902287">
            <a:off x="9334406" y="1576910"/>
            <a:ext cx="1333688" cy="1193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10"/>
          <p:cNvPicPr preferRelativeResize="0"/>
          <p:nvPr/>
        </p:nvPicPr>
        <p:blipFill rotWithShape="1">
          <a:blip r:embed="rId5">
            <a:alphaModFix/>
          </a:blip>
          <a:srcRect b="19508" l="33478" r="27372" t="16622"/>
          <a:stretch/>
        </p:blipFill>
        <p:spPr>
          <a:xfrm rot="917131">
            <a:off x="9742052" y="1750554"/>
            <a:ext cx="518396" cy="84575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0"/>
          <p:cNvSpPr/>
          <p:nvPr/>
        </p:nvSpPr>
        <p:spPr>
          <a:xfrm>
            <a:off x="10230405" y="2414951"/>
            <a:ext cx="5680874" cy="5555494"/>
          </a:xfrm>
          <a:custGeom>
            <a:rect b="b" l="l" r="r" t="t"/>
            <a:pathLst>
              <a:path extrusionOk="0" h="4726940" w="4833620">
                <a:moveTo>
                  <a:pt x="3416300" y="4662170"/>
                </a:moveTo>
                <a:cubicBezTo>
                  <a:pt x="3388360" y="4669790"/>
                  <a:pt x="3366770" y="4679950"/>
                  <a:pt x="3345180" y="4682490"/>
                </a:cubicBezTo>
                <a:cubicBezTo>
                  <a:pt x="3223260" y="4692650"/>
                  <a:pt x="3102610" y="4702810"/>
                  <a:pt x="2980690" y="4711700"/>
                </a:cubicBezTo>
                <a:cubicBezTo>
                  <a:pt x="2918460" y="4715510"/>
                  <a:pt x="2856230" y="4719320"/>
                  <a:pt x="2794000" y="4720590"/>
                </a:cubicBezTo>
                <a:cubicBezTo>
                  <a:pt x="2726690" y="4723130"/>
                  <a:pt x="2659380" y="4726940"/>
                  <a:pt x="2593340" y="4724400"/>
                </a:cubicBezTo>
                <a:cubicBezTo>
                  <a:pt x="2529840" y="4723130"/>
                  <a:pt x="2466340" y="4719320"/>
                  <a:pt x="2405380" y="4707890"/>
                </a:cubicBezTo>
                <a:cubicBezTo>
                  <a:pt x="2326640" y="4693920"/>
                  <a:pt x="2246630" y="4693920"/>
                  <a:pt x="2169160" y="4681220"/>
                </a:cubicBezTo>
                <a:cubicBezTo>
                  <a:pt x="1967230" y="4648200"/>
                  <a:pt x="1761490" y="4657090"/>
                  <a:pt x="1558290" y="4643120"/>
                </a:cubicBezTo>
                <a:cubicBezTo>
                  <a:pt x="1443990" y="4635500"/>
                  <a:pt x="1329690" y="4617720"/>
                  <a:pt x="1215390" y="4602480"/>
                </a:cubicBezTo>
                <a:cubicBezTo>
                  <a:pt x="1085850" y="4585970"/>
                  <a:pt x="956310" y="4566920"/>
                  <a:pt x="825500" y="4549140"/>
                </a:cubicBezTo>
                <a:cubicBezTo>
                  <a:pt x="730250" y="4536440"/>
                  <a:pt x="633730" y="4523740"/>
                  <a:pt x="538480" y="4511040"/>
                </a:cubicBezTo>
                <a:cubicBezTo>
                  <a:pt x="535940" y="4511040"/>
                  <a:pt x="533400" y="4509770"/>
                  <a:pt x="530860" y="4509770"/>
                </a:cubicBezTo>
                <a:cubicBezTo>
                  <a:pt x="450850" y="4475479"/>
                  <a:pt x="365760" y="4448810"/>
                  <a:pt x="292100" y="4404360"/>
                </a:cubicBezTo>
                <a:cubicBezTo>
                  <a:pt x="167640" y="4328160"/>
                  <a:pt x="114300" y="4206240"/>
                  <a:pt x="109220" y="4062730"/>
                </a:cubicBezTo>
                <a:cubicBezTo>
                  <a:pt x="107950" y="4013200"/>
                  <a:pt x="101600" y="3964940"/>
                  <a:pt x="101600" y="3915410"/>
                </a:cubicBezTo>
                <a:cubicBezTo>
                  <a:pt x="102870" y="3846830"/>
                  <a:pt x="107950" y="3779520"/>
                  <a:pt x="111760" y="3712210"/>
                </a:cubicBezTo>
                <a:cubicBezTo>
                  <a:pt x="121920" y="3511550"/>
                  <a:pt x="127000" y="3310890"/>
                  <a:pt x="111760" y="3110230"/>
                </a:cubicBezTo>
                <a:cubicBezTo>
                  <a:pt x="97790" y="2929890"/>
                  <a:pt x="85090" y="2750820"/>
                  <a:pt x="71120" y="2570480"/>
                </a:cubicBezTo>
                <a:cubicBezTo>
                  <a:pt x="62230" y="2454910"/>
                  <a:pt x="50800" y="2340610"/>
                  <a:pt x="43180" y="2225040"/>
                </a:cubicBezTo>
                <a:cubicBezTo>
                  <a:pt x="38100" y="2148840"/>
                  <a:pt x="39370" y="2071370"/>
                  <a:pt x="34290" y="1995170"/>
                </a:cubicBezTo>
                <a:cubicBezTo>
                  <a:pt x="31750" y="1951990"/>
                  <a:pt x="17780" y="1910080"/>
                  <a:pt x="16510" y="1866900"/>
                </a:cubicBezTo>
                <a:cubicBezTo>
                  <a:pt x="11430" y="1762760"/>
                  <a:pt x="10160" y="1657350"/>
                  <a:pt x="7620" y="1551940"/>
                </a:cubicBezTo>
                <a:cubicBezTo>
                  <a:pt x="6350" y="1511300"/>
                  <a:pt x="0" y="1470660"/>
                  <a:pt x="1270" y="1430020"/>
                </a:cubicBezTo>
                <a:cubicBezTo>
                  <a:pt x="2540" y="1366520"/>
                  <a:pt x="10160" y="1303020"/>
                  <a:pt x="11430" y="1239520"/>
                </a:cubicBezTo>
                <a:cubicBezTo>
                  <a:pt x="12700" y="1165860"/>
                  <a:pt x="5080" y="1092200"/>
                  <a:pt x="7620" y="1019810"/>
                </a:cubicBezTo>
                <a:cubicBezTo>
                  <a:pt x="7620" y="949960"/>
                  <a:pt x="16510" y="881380"/>
                  <a:pt x="25400" y="811530"/>
                </a:cubicBezTo>
                <a:cubicBezTo>
                  <a:pt x="27940" y="787400"/>
                  <a:pt x="45720" y="765810"/>
                  <a:pt x="50800" y="741680"/>
                </a:cubicBezTo>
                <a:cubicBezTo>
                  <a:pt x="72390" y="622300"/>
                  <a:pt x="95250" y="502920"/>
                  <a:pt x="151130" y="392430"/>
                </a:cubicBezTo>
                <a:cubicBezTo>
                  <a:pt x="163830" y="368300"/>
                  <a:pt x="184150" y="346710"/>
                  <a:pt x="203200" y="327660"/>
                </a:cubicBezTo>
                <a:cubicBezTo>
                  <a:pt x="209550" y="321310"/>
                  <a:pt x="224790" y="325120"/>
                  <a:pt x="228600" y="325120"/>
                </a:cubicBezTo>
                <a:cubicBezTo>
                  <a:pt x="237490" y="308610"/>
                  <a:pt x="242570" y="292100"/>
                  <a:pt x="252730" y="284480"/>
                </a:cubicBezTo>
                <a:cubicBezTo>
                  <a:pt x="307340" y="242570"/>
                  <a:pt x="364490" y="212090"/>
                  <a:pt x="435610" y="204470"/>
                </a:cubicBezTo>
                <a:cubicBezTo>
                  <a:pt x="488950" y="198120"/>
                  <a:pt x="541020" y="175260"/>
                  <a:pt x="594360" y="162560"/>
                </a:cubicBezTo>
                <a:cubicBezTo>
                  <a:pt x="659130" y="147320"/>
                  <a:pt x="723900" y="129540"/>
                  <a:pt x="791210" y="120650"/>
                </a:cubicBezTo>
                <a:cubicBezTo>
                  <a:pt x="852170" y="113030"/>
                  <a:pt x="910590" y="96520"/>
                  <a:pt x="972820" y="91440"/>
                </a:cubicBezTo>
                <a:cubicBezTo>
                  <a:pt x="1036320" y="86360"/>
                  <a:pt x="1099820" y="71120"/>
                  <a:pt x="1164590" y="66040"/>
                </a:cubicBezTo>
                <a:cubicBezTo>
                  <a:pt x="1339850" y="53340"/>
                  <a:pt x="1516380" y="44450"/>
                  <a:pt x="1691640" y="34290"/>
                </a:cubicBezTo>
                <a:cubicBezTo>
                  <a:pt x="1734820" y="31750"/>
                  <a:pt x="1778000" y="34290"/>
                  <a:pt x="1821180" y="35560"/>
                </a:cubicBezTo>
                <a:cubicBezTo>
                  <a:pt x="1842770" y="36830"/>
                  <a:pt x="1864360" y="41910"/>
                  <a:pt x="1887220" y="44450"/>
                </a:cubicBezTo>
                <a:cubicBezTo>
                  <a:pt x="1897380" y="45720"/>
                  <a:pt x="1907540" y="41910"/>
                  <a:pt x="1917700" y="41910"/>
                </a:cubicBezTo>
                <a:cubicBezTo>
                  <a:pt x="1948180" y="41910"/>
                  <a:pt x="1979930" y="41910"/>
                  <a:pt x="2010410" y="40640"/>
                </a:cubicBezTo>
                <a:cubicBezTo>
                  <a:pt x="2068830" y="38100"/>
                  <a:pt x="2128520" y="31750"/>
                  <a:pt x="2186940" y="31750"/>
                </a:cubicBezTo>
                <a:cubicBezTo>
                  <a:pt x="2244090" y="31750"/>
                  <a:pt x="2301240" y="35560"/>
                  <a:pt x="2358390" y="38100"/>
                </a:cubicBezTo>
                <a:lnTo>
                  <a:pt x="2404110" y="38100"/>
                </a:lnTo>
                <a:cubicBezTo>
                  <a:pt x="2473960" y="35560"/>
                  <a:pt x="2542540" y="35560"/>
                  <a:pt x="2612390" y="31750"/>
                </a:cubicBezTo>
                <a:cubicBezTo>
                  <a:pt x="2679700" y="27940"/>
                  <a:pt x="2745740" y="19050"/>
                  <a:pt x="2813050" y="15240"/>
                </a:cubicBezTo>
                <a:cubicBezTo>
                  <a:pt x="2844800" y="12700"/>
                  <a:pt x="2877820" y="12700"/>
                  <a:pt x="2909570" y="19050"/>
                </a:cubicBezTo>
                <a:cubicBezTo>
                  <a:pt x="2957830" y="27940"/>
                  <a:pt x="3003550" y="33020"/>
                  <a:pt x="3051810" y="19050"/>
                </a:cubicBezTo>
                <a:cubicBezTo>
                  <a:pt x="3069590" y="13970"/>
                  <a:pt x="3092450" y="22860"/>
                  <a:pt x="3112770" y="25400"/>
                </a:cubicBezTo>
                <a:cubicBezTo>
                  <a:pt x="3121660" y="26670"/>
                  <a:pt x="3131820" y="29210"/>
                  <a:pt x="3136900" y="25400"/>
                </a:cubicBezTo>
                <a:cubicBezTo>
                  <a:pt x="3171190" y="0"/>
                  <a:pt x="3202940" y="6350"/>
                  <a:pt x="3235960" y="27940"/>
                </a:cubicBezTo>
                <a:cubicBezTo>
                  <a:pt x="3239770" y="30480"/>
                  <a:pt x="3249930" y="24130"/>
                  <a:pt x="3257550" y="24130"/>
                </a:cubicBezTo>
                <a:cubicBezTo>
                  <a:pt x="3288030" y="24130"/>
                  <a:pt x="3318510" y="24130"/>
                  <a:pt x="3350260" y="25400"/>
                </a:cubicBezTo>
                <a:cubicBezTo>
                  <a:pt x="3373120" y="26670"/>
                  <a:pt x="3394710" y="34290"/>
                  <a:pt x="3417570" y="36830"/>
                </a:cubicBezTo>
                <a:cubicBezTo>
                  <a:pt x="3467100" y="43180"/>
                  <a:pt x="3517900" y="53340"/>
                  <a:pt x="3568700" y="53340"/>
                </a:cubicBezTo>
                <a:cubicBezTo>
                  <a:pt x="3663950" y="54610"/>
                  <a:pt x="3759200" y="58420"/>
                  <a:pt x="3853180" y="78740"/>
                </a:cubicBezTo>
                <a:cubicBezTo>
                  <a:pt x="3940809" y="97790"/>
                  <a:pt x="4030980" y="97790"/>
                  <a:pt x="4119880" y="113030"/>
                </a:cubicBezTo>
                <a:cubicBezTo>
                  <a:pt x="4173220" y="121920"/>
                  <a:pt x="4227830" y="138430"/>
                  <a:pt x="4273550" y="165100"/>
                </a:cubicBezTo>
                <a:cubicBezTo>
                  <a:pt x="4323080" y="193040"/>
                  <a:pt x="4361180" y="238760"/>
                  <a:pt x="4405630" y="276860"/>
                </a:cubicBezTo>
                <a:cubicBezTo>
                  <a:pt x="4422139" y="290830"/>
                  <a:pt x="4446270" y="300990"/>
                  <a:pt x="4457700" y="318770"/>
                </a:cubicBezTo>
                <a:cubicBezTo>
                  <a:pt x="4490720" y="367030"/>
                  <a:pt x="4519930" y="417830"/>
                  <a:pt x="4549140" y="468630"/>
                </a:cubicBezTo>
                <a:cubicBezTo>
                  <a:pt x="4570730" y="505460"/>
                  <a:pt x="4592320" y="543560"/>
                  <a:pt x="4608830" y="581660"/>
                </a:cubicBezTo>
                <a:cubicBezTo>
                  <a:pt x="4626610" y="626110"/>
                  <a:pt x="4640580" y="671830"/>
                  <a:pt x="4654550" y="718820"/>
                </a:cubicBezTo>
                <a:cubicBezTo>
                  <a:pt x="4676140" y="792480"/>
                  <a:pt x="4701540" y="866140"/>
                  <a:pt x="4715510" y="942340"/>
                </a:cubicBezTo>
                <a:cubicBezTo>
                  <a:pt x="4735830" y="1049020"/>
                  <a:pt x="4745990" y="1158240"/>
                  <a:pt x="4761230" y="1266190"/>
                </a:cubicBezTo>
                <a:cubicBezTo>
                  <a:pt x="4766310" y="1301750"/>
                  <a:pt x="4772660" y="1337310"/>
                  <a:pt x="4775200" y="1372870"/>
                </a:cubicBezTo>
                <a:cubicBezTo>
                  <a:pt x="4782820" y="1474470"/>
                  <a:pt x="4787900" y="1574800"/>
                  <a:pt x="4794250" y="1676400"/>
                </a:cubicBezTo>
                <a:cubicBezTo>
                  <a:pt x="4803140" y="1802130"/>
                  <a:pt x="4815840" y="1926590"/>
                  <a:pt x="4822190" y="2052320"/>
                </a:cubicBezTo>
                <a:cubicBezTo>
                  <a:pt x="4828540" y="2172970"/>
                  <a:pt x="4833620" y="2294890"/>
                  <a:pt x="4831080" y="2416810"/>
                </a:cubicBezTo>
                <a:cubicBezTo>
                  <a:pt x="4827270" y="2620010"/>
                  <a:pt x="4817110" y="2821940"/>
                  <a:pt x="4806950" y="3025140"/>
                </a:cubicBezTo>
                <a:cubicBezTo>
                  <a:pt x="4800600" y="3150870"/>
                  <a:pt x="4791710" y="3275330"/>
                  <a:pt x="4779010" y="3399790"/>
                </a:cubicBezTo>
                <a:cubicBezTo>
                  <a:pt x="4766310" y="3524250"/>
                  <a:pt x="4747260" y="3647440"/>
                  <a:pt x="4733290" y="3771900"/>
                </a:cubicBezTo>
                <a:cubicBezTo>
                  <a:pt x="4723130" y="3858260"/>
                  <a:pt x="4720590" y="3944620"/>
                  <a:pt x="4709160" y="4029710"/>
                </a:cubicBezTo>
                <a:cubicBezTo>
                  <a:pt x="4699000" y="4107180"/>
                  <a:pt x="4660900" y="4175760"/>
                  <a:pt x="4610100" y="4232910"/>
                </a:cubicBezTo>
                <a:cubicBezTo>
                  <a:pt x="4568191" y="4281170"/>
                  <a:pt x="4535170" y="4335780"/>
                  <a:pt x="4491991" y="4382770"/>
                </a:cubicBezTo>
                <a:cubicBezTo>
                  <a:pt x="4453891" y="4424679"/>
                  <a:pt x="4411981" y="4466590"/>
                  <a:pt x="4345941" y="4467860"/>
                </a:cubicBezTo>
                <a:cubicBezTo>
                  <a:pt x="4330700" y="4467860"/>
                  <a:pt x="4316731" y="4483100"/>
                  <a:pt x="4301491" y="4490720"/>
                </a:cubicBezTo>
                <a:cubicBezTo>
                  <a:pt x="4236720" y="4518660"/>
                  <a:pt x="4169411" y="4542790"/>
                  <a:pt x="4105911" y="4573270"/>
                </a:cubicBezTo>
                <a:cubicBezTo>
                  <a:pt x="3989070" y="4629150"/>
                  <a:pt x="3863341" y="4638040"/>
                  <a:pt x="3737611" y="4643120"/>
                </a:cubicBezTo>
                <a:cubicBezTo>
                  <a:pt x="3689351" y="4645660"/>
                  <a:pt x="3639820" y="4641850"/>
                  <a:pt x="3591561" y="4645660"/>
                </a:cubicBezTo>
                <a:cubicBezTo>
                  <a:pt x="3567431" y="4646930"/>
                  <a:pt x="3544570" y="4658360"/>
                  <a:pt x="3521711" y="4663440"/>
                </a:cubicBezTo>
                <a:cubicBezTo>
                  <a:pt x="3511551" y="4665980"/>
                  <a:pt x="3501391" y="4664710"/>
                  <a:pt x="3489961" y="4665980"/>
                </a:cubicBezTo>
                <a:cubicBezTo>
                  <a:pt x="3474720" y="4667250"/>
                  <a:pt x="3459481" y="4671060"/>
                  <a:pt x="3444241" y="4669790"/>
                </a:cubicBezTo>
                <a:cubicBezTo>
                  <a:pt x="3429000" y="4667250"/>
                  <a:pt x="3418841" y="4662170"/>
                  <a:pt x="3416300" y="4662170"/>
                </a:cubicBez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3" name="Google Shape;243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262007">
            <a:off x="-827416" y="8685343"/>
            <a:ext cx="20474267" cy="6477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 rot="9138702">
            <a:off x="888951" y="6817429"/>
            <a:ext cx="2942351" cy="3106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1518946">
            <a:off x="2714435" y="5245852"/>
            <a:ext cx="1123485" cy="280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0"/>
          <p:cNvSpPr txBox="1"/>
          <p:nvPr/>
        </p:nvSpPr>
        <p:spPr>
          <a:xfrm>
            <a:off x="11125200" y="3272711"/>
            <a:ext cx="4200784" cy="3255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 u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№ 451 (1,3,5)</a:t>
            </a:r>
            <a:endParaRPr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№ 455 (1)</a:t>
            </a:r>
            <a:endParaRPr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№ 456 (1,3,6)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8F4E8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"/>
          <p:cNvSpPr txBox="1"/>
          <p:nvPr/>
        </p:nvSpPr>
        <p:spPr>
          <a:xfrm>
            <a:off x="1965546" y="3390900"/>
            <a:ext cx="5829300" cy="14930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0" u="non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ДОМАШНЯЯ РАБОТА</a:t>
            </a:r>
            <a:endParaRPr/>
          </a:p>
        </p:txBody>
      </p:sp>
      <p:pic>
        <p:nvPicPr>
          <p:cNvPr id="252" name="Google Shape;25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9598811" y="1888904"/>
            <a:ext cx="6938093" cy="6509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902287">
            <a:off x="9334406" y="1576910"/>
            <a:ext cx="1333688" cy="1193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1"/>
          <p:cNvPicPr preferRelativeResize="0"/>
          <p:nvPr/>
        </p:nvPicPr>
        <p:blipFill rotWithShape="1">
          <a:blip r:embed="rId5">
            <a:alphaModFix/>
          </a:blip>
          <a:srcRect b="19508" l="33478" r="27372" t="16622"/>
          <a:stretch/>
        </p:blipFill>
        <p:spPr>
          <a:xfrm rot="917131">
            <a:off x="9742053" y="1739420"/>
            <a:ext cx="518396" cy="84575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1"/>
          <p:cNvSpPr/>
          <p:nvPr/>
        </p:nvSpPr>
        <p:spPr>
          <a:xfrm>
            <a:off x="10198499" y="2629592"/>
            <a:ext cx="5680874" cy="5555494"/>
          </a:xfrm>
          <a:custGeom>
            <a:rect b="b" l="l" r="r" t="t"/>
            <a:pathLst>
              <a:path extrusionOk="0" h="4726940" w="4833620">
                <a:moveTo>
                  <a:pt x="3416300" y="4662170"/>
                </a:moveTo>
                <a:cubicBezTo>
                  <a:pt x="3388360" y="4669790"/>
                  <a:pt x="3366770" y="4679950"/>
                  <a:pt x="3345180" y="4682490"/>
                </a:cubicBezTo>
                <a:cubicBezTo>
                  <a:pt x="3223260" y="4692650"/>
                  <a:pt x="3102610" y="4702810"/>
                  <a:pt x="2980690" y="4711700"/>
                </a:cubicBezTo>
                <a:cubicBezTo>
                  <a:pt x="2918460" y="4715510"/>
                  <a:pt x="2856230" y="4719320"/>
                  <a:pt x="2794000" y="4720590"/>
                </a:cubicBezTo>
                <a:cubicBezTo>
                  <a:pt x="2726690" y="4723130"/>
                  <a:pt x="2659380" y="4726940"/>
                  <a:pt x="2593340" y="4724400"/>
                </a:cubicBezTo>
                <a:cubicBezTo>
                  <a:pt x="2529840" y="4723130"/>
                  <a:pt x="2466340" y="4719320"/>
                  <a:pt x="2405380" y="4707890"/>
                </a:cubicBezTo>
                <a:cubicBezTo>
                  <a:pt x="2326640" y="4693920"/>
                  <a:pt x="2246630" y="4693920"/>
                  <a:pt x="2169160" y="4681220"/>
                </a:cubicBezTo>
                <a:cubicBezTo>
                  <a:pt x="1967230" y="4648200"/>
                  <a:pt x="1761490" y="4657090"/>
                  <a:pt x="1558290" y="4643120"/>
                </a:cubicBezTo>
                <a:cubicBezTo>
                  <a:pt x="1443990" y="4635500"/>
                  <a:pt x="1329690" y="4617720"/>
                  <a:pt x="1215390" y="4602480"/>
                </a:cubicBezTo>
                <a:cubicBezTo>
                  <a:pt x="1085850" y="4585970"/>
                  <a:pt x="956310" y="4566920"/>
                  <a:pt x="825500" y="4549140"/>
                </a:cubicBezTo>
                <a:cubicBezTo>
                  <a:pt x="730250" y="4536440"/>
                  <a:pt x="633730" y="4523740"/>
                  <a:pt x="538480" y="4511040"/>
                </a:cubicBezTo>
                <a:cubicBezTo>
                  <a:pt x="535940" y="4511040"/>
                  <a:pt x="533400" y="4509770"/>
                  <a:pt x="530860" y="4509770"/>
                </a:cubicBezTo>
                <a:cubicBezTo>
                  <a:pt x="450850" y="4475479"/>
                  <a:pt x="365760" y="4448810"/>
                  <a:pt x="292100" y="4404360"/>
                </a:cubicBezTo>
                <a:cubicBezTo>
                  <a:pt x="167640" y="4328160"/>
                  <a:pt x="114300" y="4206240"/>
                  <a:pt x="109220" y="4062730"/>
                </a:cubicBezTo>
                <a:cubicBezTo>
                  <a:pt x="107950" y="4013200"/>
                  <a:pt x="101600" y="3964940"/>
                  <a:pt x="101600" y="3915410"/>
                </a:cubicBezTo>
                <a:cubicBezTo>
                  <a:pt x="102870" y="3846830"/>
                  <a:pt x="107950" y="3779520"/>
                  <a:pt x="111760" y="3712210"/>
                </a:cubicBezTo>
                <a:cubicBezTo>
                  <a:pt x="121920" y="3511550"/>
                  <a:pt x="127000" y="3310890"/>
                  <a:pt x="111760" y="3110230"/>
                </a:cubicBezTo>
                <a:cubicBezTo>
                  <a:pt x="97790" y="2929890"/>
                  <a:pt x="85090" y="2750820"/>
                  <a:pt x="71120" y="2570480"/>
                </a:cubicBezTo>
                <a:cubicBezTo>
                  <a:pt x="62230" y="2454910"/>
                  <a:pt x="50800" y="2340610"/>
                  <a:pt x="43180" y="2225040"/>
                </a:cubicBezTo>
                <a:cubicBezTo>
                  <a:pt x="38100" y="2148840"/>
                  <a:pt x="39370" y="2071370"/>
                  <a:pt x="34290" y="1995170"/>
                </a:cubicBezTo>
                <a:cubicBezTo>
                  <a:pt x="31750" y="1951990"/>
                  <a:pt x="17780" y="1910080"/>
                  <a:pt x="16510" y="1866900"/>
                </a:cubicBezTo>
                <a:cubicBezTo>
                  <a:pt x="11430" y="1762760"/>
                  <a:pt x="10160" y="1657350"/>
                  <a:pt x="7620" y="1551940"/>
                </a:cubicBezTo>
                <a:cubicBezTo>
                  <a:pt x="6350" y="1511300"/>
                  <a:pt x="0" y="1470660"/>
                  <a:pt x="1270" y="1430020"/>
                </a:cubicBezTo>
                <a:cubicBezTo>
                  <a:pt x="2540" y="1366520"/>
                  <a:pt x="10160" y="1303020"/>
                  <a:pt x="11430" y="1239520"/>
                </a:cubicBezTo>
                <a:cubicBezTo>
                  <a:pt x="12700" y="1165860"/>
                  <a:pt x="5080" y="1092200"/>
                  <a:pt x="7620" y="1019810"/>
                </a:cubicBezTo>
                <a:cubicBezTo>
                  <a:pt x="7620" y="949960"/>
                  <a:pt x="16510" y="881380"/>
                  <a:pt x="25400" y="811530"/>
                </a:cubicBezTo>
                <a:cubicBezTo>
                  <a:pt x="27940" y="787400"/>
                  <a:pt x="45720" y="765810"/>
                  <a:pt x="50800" y="741680"/>
                </a:cubicBezTo>
                <a:cubicBezTo>
                  <a:pt x="72390" y="622300"/>
                  <a:pt x="95250" y="502920"/>
                  <a:pt x="151130" y="392430"/>
                </a:cubicBezTo>
                <a:cubicBezTo>
                  <a:pt x="163830" y="368300"/>
                  <a:pt x="184150" y="346710"/>
                  <a:pt x="203200" y="327660"/>
                </a:cubicBezTo>
                <a:cubicBezTo>
                  <a:pt x="209550" y="321310"/>
                  <a:pt x="224790" y="325120"/>
                  <a:pt x="228600" y="325120"/>
                </a:cubicBezTo>
                <a:cubicBezTo>
                  <a:pt x="237490" y="308610"/>
                  <a:pt x="242570" y="292100"/>
                  <a:pt x="252730" y="284480"/>
                </a:cubicBezTo>
                <a:cubicBezTo>
                  <a:pt x="307340" y="242570"/>
                  <a:pt x="364490" y="212090"/>
                  <a:pt x="435610" y="204470"/>
                </a:cubicBezTo>
                <a:cubicBezTo>
                  <a:pt x="488950" y="198120"/>
                  <a:pt x="541020" y="175260"/>
                  <a:pt x="594360" y="162560"/>
                </a:cubicBezTo>
                <a:cubicBezTo>
                  <a:pt x="659130" y="147320"/>
                  <a:pt x="723900" y="129540"/>
                  <a:pt x="791210" y="120650"/>
                </a:cubicBezTo>
                <a:cubicBezTo>
                  <a:pt x="852170" y="113030"/>
                  <a:pt x="910590" y="96520"/>
                  <a:pt x="972820" y="91440"/>
                </a:cubicBezTo>
                <a:cubicBezTo>
                  <a:pt x="1036320" y="86360"/>
                  <a:pt x="1099820" y="71120"/>
                  <a:pt x="1164590" y="66040"/>
                </a:cubicBezTo>
                <a:cubicBezTo>
                  <a:pt x="1339850" y="53340"/>
                  <a:pt x="1516380" y="44450"/>
                  <a:pt x="1691640" y="34290"/>
                </a:cubicBezTo>
                <a:cubicBezTo>
                  <a:pt x="1734820" y="31750"/>
                  <a:pt x="1778000" y="34290"/>
                  <a:pt x="1821180" y="35560"/>
                </a:cubicBezTo>
                <a:cubicBezTo>
                  <a:pt x="1842770" y="36830"/>
                  <a:pt x="1864360" y="41910"/>
                  <a:pt x="1887220" y="44450"/>
                </a:cubicBezTo>
                <a:cubicBezTo>
                  <a:pt x="1897380" y="45720"/>
                  <a:pt x="1907540" y="41910"/>
                  <a:pt x="1917700" y="41910"/>
                </a:cubicBezTo>
                <a:cubicBezTo>
                  <a:pt x="1948180" y="41910"/>
                  <a:pt x="1979930" y="41910"/>
                  <a:pt x="2010410" y="40640"/>
                </a:cubicBezTo>
                <a:cubicBezTo>
                  <a:pt x="2068830" y="38100"/>
                  <a:pt x="2128520" y="31750"/>
                  <a:pt x="2186940" y="31750"/>
                </a:cubicBezTo>
                <a:cubicBezTo>
                  <a:pt x="2244090" y="31750"/>
                  <a:pt x="2301240" y="35560"/>
                  <a:pt x="2358390" y="38100"/>
                </a:cubicBezTo>
                <a:lnTo>
                  <a:pt x="2404110" y="38100"/>
                </a:lnTo>
                <a:cubicBezTo>
                  <a:pt x="2473960" y="35560"/>
                  <a:pt x="2542540" y="35560"/>
                  <a:pt x="2612390" y="31750"/>
                </a:cubicBezTo>
                <a:cubicBezTo>
                  <a:pt x="2679700" y="27940"/>
                  <a:pt x="2745740" y="19050"/>
                  <a:pt x="2813050" y="15240"/>
                </a:cubicBezTo>
                <a:cubicBezTo>
                  <a:pt x="2844800" y="12700"/>
                  <a:pt x="2877820" y="12700"/>
                  <a:pt x="2909570" y="19050"/>
                </a:cubicBezTo>
                <a:cubicBezTo>
                  <a:pt x="2957830" y="27940"/>
                  <a:pt x="3003550" y="33020"/>
                  <a:pt x="3051810" y="19050"/>
                </a:cubicBezTo>
                <a:cubicBezTo>
                  <a:pt x="3069590" y="13970"/>
                  <a:pt x="3092450" y="22860"/>
                  <a:pt x="3112770" y="25400"/>
                </a:cubicBezTo>
                <a:cubicBezTo>
                  <a:pt x="3121660" y="26670"/>
                  <a:pt x="3131820" y="29210"/>
                  <a:pt x="3136900" y="25400"/>
                </a:cubicBezTo>
                <a:cubicBezTo>
                  <a:pt x="3171190" y="0"/>
                  <a:pt x="3202940" y="6350"/>
                  <a:pt x="3235960" y="27940"/>
                </a:cubicBezTo>
                <a:cubicBezTo>
                  <a:pt x="3239770" y="30480"/>
                  <a:pt x="3249930" y="24130"/>
                  <a:pt x="3257550" y="24130"/>
                </a:cubicBezTo>
                <a:cubicBezTo>
                  <a:pt x="3288030" y="24130"/>
                  <a:pt x="3318510" y="24130"/>
                  <a:pt x="3350260" y="25400"/>
                </a:cubicBezTo>
                <a:cubicBezTo>
                  <a:pt x="3373120" y="26670"/>
                  <a:pt x="3394710" y="34290"/>
                  <a:pt x="3417570" y="36830"/>
                </a:cubicBezTo>
                <a:cubicBezTo>
                  <a:pt x="3467100" y="43180"/>
                  <a:pt x="3517900" y="53340"/>
                  <a:pt x="3568700" y="53340"/>
                </a:cubicBezTo>
                <a:cubicBezTo>
                  <a:pt x="3663950" y="54610"/>
                  <a:pt x="3759200" y="58420"/>
                  <a:pt x="3853180" y="78740"/>
                </a:cubicBezTo>
                <a:cubicBezTo>
                  <a:pt x="3940809" y="97790"/>
                  <a:pt x="4030980" y="97790"/>
                  <a:pt x="4119880" y="113030"/>
                </a:cubicBezTo>
                <a:cubicBezTo>
                  <a:pt x="4173220" y="121920"/>
                  <a:pt x="4227830" y="138430"/>
                  <a:pt x="4273550" y="165100"/>
                </a:cubicBezTo>
                <a:cubicBezTo>
                  <a:pt x="4323080" y="193040"/>
                  <a:pt x="4361180" y="238760"/>
                  <a:pt x="4405630" y="276860"/>
                </a:cubicBezTo>
                <a:cubicBezTo>
                  <a:pt x="4422139" y="290830"/>
                  <a:pt x="4446270" y="300990"/>
                  <a:pt x="4457700" y="318770"/>
                </a:cubicBezTo>
                <a:cubicBezTo>
                  <a:pt x="4490720" y="367030"/>
                  <a:pt x="4519930" y="417830"/>
                  <a:pt x="4549140" y="468630"/>
                </a:cubicBezTo>
                <a:cubicBezTo>
                  <a:pt x="4570730" y="505460"/>
                  <a:pt x="4592320" y="543560"/>
                  <a:pt x="4608830" y="581660"/>
                </a:cubicBezTo>
                <a:cubicBezTo>
                  <a:pt x="4626610" y="626110"/>
                  <a:pt x="4640580" y="671830"/>
                  <a:pt x="4654550" y="718820"/>
                </a:cubicBezTo>
                <a:cubicBezTo>
                  <a:pt x="4676140" y="792480"/>
                  <a:pt x="4701540" y="866140"/>
                  <a:pt x="4715510" y="942340"/>
                </a:cubicBezTo>
                <a:cubicBezTo>
                  <a:pt x="4735830" y="1049020"/>
                  <a:pt x="4745990" y="1158240"/>
                  <a:pt x="4761230" y="1266190"/>
                </a:cubicBezTo>
                <a:cubicBezTo>
                  <a:pt x="4766310" y="1301750"/>
                  <a:pt x="4772660" y="1337310"/>
                  <a:pt x="4775200" y="1372870"/>
                </a:cubicBezTo>
                <a:cubicBezTo>
                  <a:pt x="4782820" y="1474470"/>
                  <a:pt x="4787900" y="1574800"/>
                  <a:pt x="4794250" y="1676400"/>
                </a:cubicBezTo>
                <a:cubicBezTo>
                  <a:pt x="4803140" y="1802130"/>
                  <a:pt x="4815840" y="1926590"/>
                  <a:pt x="4822190" y="2052320"/>
                </a:cubicBezTo>
                <a:cubicBezTo>
                  <a:pt x="4828540" y="2172970"/>
                  <a:pt x="4833620" y="2294890"/>
                  <a:pt x="4831080" y="2416810"/>
                </a:cubicBezTo>
                <a:cubicBezTo>
                  <a:pt x="4827270" y="2620010"/>
                  <a:pt x="4817110" y="2821940"/>
                  <a:pt x="4806950" y="3025140"/>
                </a:cubicBezTo>
                <a:cubicBezTo>
                  <a:pt x="4800600" y="3150870"/>
                  <a:pt x="4791710" y="3275330"/>
                  <a:pt x="4779010" y="3399790"/>
                </a:cubicBezTo>
                <a:cubicBezTo>
                  <a:pt x="4766310" y="3524250"/>
                  <a:pt x="4747260" y="3647440"/>
                  <a:pt x="4733290" y="3771900"/>
                </a:cubicBezTo>
                <a:cubicBezTo>
                  <a:pt x="4723130" y="3858260"/>
                  <a:pt x="4720590" y="3944620"/>
                  <a:pt x="4709160" y="4029710"/>
                </a:cubicBezTo>
                <a:cubicBezTo>
                  <a:pt x="4699000" y="4107180"/>
                  <a:pt x="4660900" y="4175760"/>
                  <a:pt x="4610100" y="4232910"/>
                </a:cubicBezTo>
                <a:cubicBezTo>
                  <a:pt x="4568191" y="4281170"/>
                  <a:pt x="4535170" y="4335780"/>
                  <a:pt x="4491991" y="4382770"/>
                </a:cubicBezTo>
                <a:cubicBezTo>
                  <a:pt x="4453891" y="4424679"/>
                  <a:pt x="4411981" y="4466590"/>
                  <a:pt x="4345941" y="4467860"/>
                </a:cubicBezTo>
                <a:cubicBezTo>
                  <a:pt x="4330700" y="4467860"/>
                  <a:pt x="4316731" y="4483100"/>
                  <a:pt x="4301491" y="4490720"/>
                </a:cubicBezTo>
                <a:cubicBezTo>
                  <a:pt x="4236720" y="4518660"/>
                  <a:pt x="4169411" y="4542790"/>
                  <a:pt x="4105911" y="4573270"/>
                </a:cubicBezTo>
                <a:cubicBezTo>
                  <a:pt x="3989070" y="4629150"/>
                  <a:pt x="3863341" y="4638040"/>
                  <a:pt x="3737611" y="4643120"/>
                </a:cubicBezTo>
                <a:cubicBezTo>
                  <a:pt x="3689351" y="4645660"/>
                  <a:pt x="3639820" y="4641850"/>
                  <a:pt x="3591561" y="4645660"/>
                </a:cubicBezTo>
                <a:cubicBezTo>
                  <a:pt x="3567431" y="4646930"/>
                  <a:pt x="3544570" y="4658360"/>
                  <a:pt x="3521711" y="4663440"/>
                </a:cubicBezTo>
                <a:cubicBezTo>
                  <a:pt x="3511551" y="4665980"/>
                  <a:pt x="3501391" y="4664710"/>
                  <a:pt x="3489961" y="4665980"/>
                </a:cubicBezTo>
                <a:cubicBezTo>
                  <a:pt x="3474720" y="4667250"/>
                  <a:pt x="3459481" y="4671060"/>
                  <a:pt x="3444241" y="4669790"/>
                </a:cubicBezTo>
                <a:cubicBezTo>
                  <a:pt x="3429000" y="4667250"/>
                  <a:pt x="3418841" y="4662170"/>
                  <a:pt x="3416300" y="4662170"/>
                </a:cubicBez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262007">
            <a:off x="-827416" y="8685343"/>
            <a:ext cx="20474267" cy="6477314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1"/>
          <p:cNvSpPr txBox="1"/>
          <p:nvPr/>
        </p:nvSpPr>
        <p:spPr>
          <a:xfrm>
            <a:off x="10362762" y="3654874"/>
            <a:ext cx="5510640" cy="3324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п. 29;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Разобрать задачу № 2; </a:t>
            </a:r>
            <a:endParaRPr b="1" sz="3600" u="non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 u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№ 455 (2,3,4);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 u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№ 456 (2,4,5).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07C7A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oogle Shape;262;p12"/>
          <p:cNvGrpSpPr/>
          <p:nvPr/>
        </p:nvGrpSpPr>
        <p:grpSpPr>
          <a:xfrm>
            <a:off x="1310787" y="444837"/>
            <a:ext cx="11426415" cy="6602119"/>
            <a:chOff x="1041581" y="-1074220"/>
            <a:chExt cx="15235222" cy="8802823"/>
          </a:xfrm>
        </p:grpSpPr>
        <p:pic>
          <p:nvPicPr>
            <p:cNvPr id="263" name="Google Shape;263;p1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262007">
              <a:off x="1828152" y="-643416"/>
              <a:ext cx="11415576" cy="26132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4" name="Google Shape;264;p12"/>
            <p:cNvSpPr txBox="1"/>
            <p:nvPr/>
          </p:nvSpPr>
          <p:spPr>
            <a:xfrm>
              <a:off x="2281613" y="215101"/>
              <a:ext cx="10416959" cy="9848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4800">
                  <a:solidFill>
                    <a:srgbClr val="00000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ПРАКТИЧЕСКАЯ РАБОТА</a:t>
              </a:r>
              <a:endParaRPr/>
            </a:p>
          </p:txBody>
        </p:sp>
        <p:sp>
          <p:nvSpPr>
            <p:cNvPr id="265" name="Google Shape;265;p12"/>
            <p:cNvSpPr txBox="1"/>
            <p:nvPr/>
          </p:nvSpPr>
          <p:spPr>
            <a:xfrm>
              <a:off x="1041581" y="2913013"/>
              <a:ext cx="15235222" cy="4815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20320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AutoNum type="arabicPeriod"/>
              </a:pPr>
              <a:r>
                <a:rPr i="0" lang="ru-RU" sz="3200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Возьмите мобильный телефон,</a:t>
              </a:r>
              <a:endParaRPr/>
            </a:p>
            <a:p>
              <a:pPr indent="-20320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AutoNum type="arabicPeriod"/>
              </a:pPr>
              <a:r>
                <a:rPr i="0" lang="ru-RU" sz="3200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Запустите программу для сканирования кода,</a:t>
              </a:r>
              <a:endParaRPr/>
            </a:p>
            <a:p>
              <a:pPr indent="-20320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AutoNum type="arabicPeriod"/>
              </a:pPr>
              <a:r>
                <a:rPr i="0" lang="ru-RU" sz="3200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Наведите объектив камеры на код,</a:t>
              </a:r>
              <a:endParaRPr/>
            </a:p>
            <a:p>
              <a:pPr indent="-20320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AutoNum type="arabicPeriod"/>
              </a:pPr>
              <a:r>
                <a:rPr lang="ru-RU" sz="3200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Выполните работу,</a:t>
              </a:r>
              <a:endParaRPr/>
            </a:p>
            <a:p>
              <a:pPr indent="-203200" lvl="0" marL="0" marR="0" rtl="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AutoNum type="arabicPeriod"/>
              </a:pPr>
              <a:r>
                <a:rPr i="0" lang="ru-RU" sz="3200">
                  <a:solidFill>
                    <a:schemeClr val="lt1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Отправьте ваши ответы и сразу узнайте результаты.</a:t>
              </a:r>
              <a:endParaRPr/>
            </a:p>
          </p:txBody>
        </p:sp>
      </p:grpSp>
      <p:pic>
        <p:nvPicPr>
          <p:cNvPr id="266" name="Google Shape;26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715342">
            <a:off x="14569864" y="8736804"/>
            <a:ext cx="541332" cy="51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9339016">
            <a:off x="15534760" y="2137828"/>
            <a:ext cx="1748898" cy="2199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9640793">
            <a:off x="14658910" y="5167994"/>
            <a:ext cx="542729" cy="919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0800000">
            <a:off x="12058295" y="999013"/>
            <a:ext cx="758759" cy="837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5989725">
            <a:off x="731393" y="7781886"/>
            <a:ext cx="1675438" cy="2107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3316355">
            <a:off x="15084002" y="1020946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9377544">
            <a:off x="17027424" y="6146079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7948602">
            <a:off x="9274003" y="8300859"/>
            <a:ext cx="489646" cy="470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780538">
            <a:off x="4234126" y="8587666"/>
            <a:ext cx="516571" cy="49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416892">
            <a:off x="413109" y="6913791"/>
            <a:ext cx="513645" cy="4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043193">
            <a:off x="2979351" y="795305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9454258">
            <a:off x="5538365" y="305444"/>
            <a:ext cx="511678" cy="86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8999956">
            <a:off x="6587718" y="9163963"/>
            <a:ext cx="567418" cy="626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645912">
            <a:off x="6084983" y="7296997"/>
            <a:ext cx="489149" cy="829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9130025">
            <a:off x="11728151" y="8659450"/>
            <a:ext cx="530353" cy="898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8960744">
            <a:off x="8867465" y="594786"/>
            <a:ext cx="554415" cy="53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10106568">
            <a:off x="16676320" y="8584997"/>
            <a:ext cx="826577" cy="118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8380897">
            <a:off x="775479" y="1871714"/>
            <a:ext cx="927423" cy="132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1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2212721" y="490635"/>
            <a:ext cx="4876887" cy="9378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2"/>
          <p:cNvPicPr preferRelativeResize="0"/>
          <p:nvPr/>
        </p:nvPicPr>
        <p:blipFill rotWithShape="1">
          <a:blip r:embed="rId10">
            <a:alphaModFix/>
          </a:blip>
          <a:srcRect b="8002" l="8385" r="6871" t="4169"/>
          <a:stretch/>
        </p:blipFill>
        <p:spPr>
          <a:xfrm>
            <a:off x="12629433" y="2998169"/>
            <a:ext cx="3989357" cy="413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6AB8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2285" y="4205887"/>
            <a:ext cx="4861392" cy="3352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96600" y="4042887"/>
            <a:ext cx="4861392" cy="3615213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13"/>
          <p:cNvSpPr txBox="1"/>
          <p:nvPr/>
        </p:nvSpPr>
        <p:spPr>
          <a:xfrm>
            <a:off x="3385823" y="4326140"/>
            <a:ext cx="3998717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нового и интересного узнали на уроке?</a:t>
            </a: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293" name="Google Shape;293;p13"/>
          <p:cNvGrpSpPr/>
          <p:nvPr/>
        </p:nvGrpSpPr>
        <p:grpSpPr>
          <a:xfrm>
            <a:off x="11244144" y="4079918"/>
            <a:ext cx="4227238" cy="2462213"/>
            <a:chOff x="-725186" y="-924397"/>
            <a:chExt cx="5636317" cy="3282951"/>
          </a:xfrm>
        </p:grpSpPr>
        <p:sp>
          <p:nvSpPr>
            <p:cNvPr id="294" name="Google Shape;294;p13"/>
            <p:cNvSpPr txBox="1"/>
            <p:nvPr/>
          </p:nvSpPr>
          <p:spPr>
            <a:xfrm>
              <a:off x="0" y="-38100"/>
              <a:ext cx="4447740" cy="525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13"/>
            <p:cNvSpPr txBox="1"/>
            <p:nvPr/>
          </p:nvSpPr>
          <p:spPr>
            <a:xfrm>
              <a:off x="-725186" y="-924397"/>
              <a:ext cx="5636317" cy="32829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20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В чем заключается практическая важность теоремы Виета?</a:t>
              </a:r>
              <a:endPara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96" name="Google Shape;296;p13"/>
          <p:cNvSpPr txBox="1"/>
          <p:nvPr/>
        </p:nvSpPr>
        <p:spPr>
          <a:xfrm>
            <a:off x="11788034" y="5206286"/>
            <a:ext cx="3335805" cy="11134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517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3"/>
          <p:cNvSpPr txBox="1"/>
          <p:nvPr/>
        </p:nvSpPr>
        <p:spPr>
          <a:xfrm>
            <a:off x="11788034" y="5206286"/>
            <a:ext cx="3335805" cy="11134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517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8" name="Google Shape;298;p13"/>
          <p:cNvGrpSpPr/>
          <p:nvPr/>
        </p:nvGrpSpPr>
        <p:grpSpPr>
          <a:xfrm>
            <a:off x="2685507" y="3993994"/>
            <a:ext cx="1158212" cy="1258207"/>
            <a:chOff x="0" y="0"/>
            <a:chExt cx="1544283" cy="1677609"/>
          </a:xfrm>
        </p:grpSpPr>
        <p:pic>
          <p:nvPicPr>
            <p:cNvPr id="299" name="Google Shape;299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5902287">
              <a:off x="22929" y="168600"/>
              <a:ext cx="1498424" cy="13404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13"/>
            <p:cNvPicPr preferRelativeResize="0"/>
            <p:nvPr/>
          </p:nvPicPr>
          <p:blipFill rotWithShape="1">
            <a:blip r:embed="rId5">
              <a:alphaModFix/>
            </a:blip>
            <a:srcRect b="19186" l="24681" r="25654" t="19957"/>
            <a:stretch/>
          </p:blipFill>
          <p:spPr>
            <a:xfrm rot="489684">
              <a:off x="249959" y="276757"/>
              <a:ext cx="917365" cy="112409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1" name="Google Shape;301;p13"/>
          <p:cNvGrpSpPr/>
          <p:nvPr/>
        </p:nvGrpSpPr>
        <p:grpSpPr>
          <a:xfrm>
            <a:off x="10574772" y="3880769"/>
            <a:ext cx="1158212" cy="1258207"/>
            <a:chOff x="0" y="0"/>
            <a:chExt cx="1544283" cy="1677609"/>
          </a:xfrm>
        </p:grpSpPr>
        <p:pic>
          <p:nvPicPr>
            <p:cNvPr id="302" name="Google Shape;302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5902287">
              <a:off x="22929" y="168600"/>
              <a:ext cx="1498424" cy="13404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3" name="Google Shape;303;p13"/>
            <p:cNvPicPr preferRelativeResize="0"/>
            <p:nvPr/>
          </p:nvPicPr>
          <p:blipFill rotWithShape="1">
            <a:blip r:embed="rId5">
              <a:alphaModFix/>
            </a:blip>
            <a:srcRect b="19186" l="24681" r="25654" t="19957"/>
            <a:stretch/>
          </p:blipFill>
          <p:spPr>
            <a:xfrm rot="489684">
              <a:off x="249959" y="276757"/>
              <a:ext cx="917365" cy="112409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4" name="Google Shape;304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262007">
            <a:off x="4863159" y="1101890"/>
            <a:ext cx="8561682" cy="270860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13"/>
          <p:cNvSpPr txBox="1"/>
          <p:nvPr/>
        </p:nvSpPr>
        <p:spPr>
          <a:xfrm>
            <a:off x="5380262" y="1092212"/>
            <a:ext cx="7527476" cy="24612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4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ИТОГИ УРОКА</a:t>
            </a:r>
            <a:endParaRPr/>
          </a:p>
        </p:txBody>
      </p:sp>
      <p:pic>
        <p:nvPicPr>
          <p:cNvPr id="306" name="Google Shape;306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437957">
            <a:off x="4008767" y="1449399"/>
            <a:ext cx="1321100" cy="1136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 rot="-440333">
            <a:off x="12974891" y="2535916"/>
            <a:ext cx="1321100" cy="1136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66AB8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084657">
            <a:off x="3312608" y="1124663"/>
            <a:ext cx="541332" cy="51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460983">
            <a:off x="1140146" y="6043445"/>
            <a:ext cx="1748898" cy="2199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159206">
            <a:off x="3252256" y="4267841"/>
            <a:ext cx="662036" cy="1122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06750" y="8544145"/>
            <a:ext cx="758759" cy="837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810274">
            <a:off x="15351210" y="518240"/>
            <a:ext cx="1675438" cy="2107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7483644">
            <a:off x="2830753" y="8871512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422455">
            <a:off x="887331" y="3746380"/>
            <a:ext cx="509049" cy="4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2851397">
            <a:off x="9271959" y="1713339"/>
            <a:ext cx="319992" cy="30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0019461">
            <a:off x="13499925" y="1324020"/>
            <a:ext cx="516571" cy="49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6383107">
            <a:off x="16927790" y="4752167"/>
            <a:ext cx="513645" cy="4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756806">
            <a:off x="15020060" y="9178423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8915872">
            <a:off x="14957400" y="6074883"/>
            <a:ext cx="424393" cy="40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345741">
            <a:off x="12434679" y="8217911"/>
            <a:ext cx="511678" cy="86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800043">
            <a:off x="11268667" y="590515"/>
            <a:ext cx="567418" cy="626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0154087">
            <a:off x="14320067" y="3449328"/>
            <a:ext cx="489149" cy="829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669974">
            <a:off x="6165299" y="822791"/>
            <a:ext cx="530353" cy="898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839255">
            <a:off x="9001924" y="9254121"/>
            <a:ext cx="554415" cy="53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693431">
            <a:off x="920907" y="611011"/>
            <a:ext cx="826577" cy="118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2419102">
            <a:off x="16411919" y="7034178"/>
            <a:ext cx="927423" cy="1329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767585" y="2554345"/>
            <a:ext cx="8752831" cy="5299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 flipH="1" rot="-5400000">
            <a:off x="6482807" y="1074548"/>
            <a:ext cx="5319413" cy="848022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"/>
          <p:cNvSpPr txBox="1"/>
          <p:nvPr/>
        </p:nvSpPr>
        <p:spPr>
          <a:xfrm>
            <a:off x="5099838" y="4107407"/>
            <a:ext cx="7992611" cy="25391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9900" u="none" cap="none" strike="noStrike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ДОБРО ПОЖАЛОВАТЬ, УЧЕНИКИ!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8F4E8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"/>
          <p:cNvSpPr txBox="1"/>
          <p:nvPr/>
        </p:nvSpPr>
        <p:spPr>
          <a:xfrm>
            <a:off x="658107" y="54325"/>
            <a:ext cx="11887586" cy="10008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Найдите ошибку в решении уравнения:</a:t>
            </a:r>
            <a:endParaRPr b="0" i="0" sz="48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41" name="Google Shape;14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5400000">
            <a:off x="184723" y="3546928"/>
            <a:ext cx="5678471" cy="5462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462">
            <a:off x="287180" y="3074336"/>
            <a:ext cx="5545786" cy="6099094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3"/>
          <p:cNvSpPr txBox="1"/>
          <p:nvPr/>
        </p:nvSpPr>
        <p:spPr>
          <a:xfrm>
            <a:off x="700897" y="3221015"/>
            <a:ext cx="3529450" cy="4360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4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Пример 1</a:t>
            </a:r>
            <a:endParaRPr/>
          </a:p>
        </p:txBody>
      </p:sp>
      <p:pic>
        <p:nvPicPr>
          <p:cNvPr id="144" name="Google Shape;144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5400000">
            <a:off x="4941239" y="3366751"/>
            <a:ext cx="7591570" cy="50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462">
            <a:off x="6155471" y="2243937"/>
            <a:ext cx="5279018" cy="7377297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"/>
          <p:cNvSpPr txBox="1"/>
          <p:nvPr/>
        </p:nvSpPr>
        <p:spPr>
          <a:xfrm>
            <a:off x="6601900" y="2444616"/>
            <a:ext cx="3208711" cy="417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6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Пример 2</a:t>
            </a:r>
            <a:endParaRPr/>
          </a:p>
        </p:txBody>
      </p:sp>
      <p:pic>
        <p:nvPicPr>
          <p:cNvPr id="147" name="Google Shape;147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 rot="5400000">
            <a:off x="10737745" y="2658307"/>
            <a:ext cx="7915418" cy="6027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462">
            <a:off x="11574873" y="1178621"/>
            <a:ext cx="6249070" cy="8484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"/>
          <p:cNvSpPr txBox="1"/>
          <p:nvPr/>
        </p:nvSpPr>
        <p:spPr>
          <a:xfrm>
            <a:off x="12254221" y="1420027"/>
            <a:ext cx="3996720" cy="417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6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Пример 3</a:t>
            </a:r>
            <a:endParaRPr/>
          </a:p>
        </p:txBody>
      </p:sp>
      <p:pic>
        <p:nvPicPr>
          <p:cNvPr id="150" name="Google Shape;150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5252589">
            <a:off x="17251666" y="579767"/>
            <a:ext cx="620525" cy="595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10154087">
            <a:off x="364120" y="8975328"/>
            <a:ext cx="489149" cy="829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8107" y="3916060"/>
            <a:ext cx="4521398" cy="47244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53" name="Google Shape;153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522779" y="3152028"/>
            <a:ext cx="4343400" cy="58293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154" name="Google Shape;154;p3"/>
          <p:cNvPicPr preferRelativeResize="0"/>
          <p:nvPr/>
        </p:nvPicPr>
        <p:blipFill rotWithShape="1">
          <a:blip r:embed="rId11">
            <a:alphaModFix/>
          </a:blip>
          <a:srcRect b="0" l="2571" r="0" t="0"/>
          <a:stretch/>
        </p:blipFill>
        <p:spPr>
          <a:xfrm>
            <a:off x="11918425" y="2057597"/>
            <a:ext cx="5278786" cy="678140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55" name="Google Shape;155;p3"/>
          <p:cNvSpPr/>
          <p:nvPr/>
        </p:nvSpPr>
        <p:spPr>
          <a:xfrm>
            <a:off x="3255967" y="4686301"/>
            <a:ext cx="1544633" cy="762000"/>
          </a:xfrm>
          <a:prstGeom prst="ellipse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 rot="-752080">
            <a:off x="5728474" y="9388299"/>
            <a:ext cx="699441" cy="60151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"/>
          <p:cNvSpPr/>
          <p:nvPr/>
        </p:nvSpPr>
        <p:spPr>
          <a:xfrm>
            <a:off x="9184492" y="3146025"/>
            <a:ext cx="721508" cy="770035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3"/>
          <p:cNvSpPr/>
          <p:nvPr/>
        </p:nvSpPr>
        <p:spPr>
          <a:xfrm flipH="1" rot="5400000">
            <a:off x="8925854" y="2261265"/>
            <a:ext cx="417101" cy="1352411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FF0000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3"/>
          <p:cNvSpPr/>
          <p:nvPr/>
        </p:nvSpPr>
        <p:spPr>
          <a:xfrm>
            <a:off x="14006734" y="4176038"/>
            <a:ext cx="609600" cy="6096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3"/>
          <p:cNvSpPr/>
          <p:nvPr/>
        </p:nvSpPr>
        <p:spPr>
          <a:xfrm>
            <a:off x="13716000" y="5576551"/>
            <a:ext cx="457200" cy="552684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3"/>
          <p:cNvSpPr/>
          <p:nvPr/>
        </p:nvSpPr>
        <p:spPr>
          <a:xfrm>
            <a:off x="13563600" y="6447518"/>
            <a:ext cx="457200" cy="552684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B3D7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4908984" y="866579"/>
            <a:ext cx="12881470" cy="8756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01669" y="876300"/>
            <a:ext cx="13057294" cy="8633886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4"/>
          <p:cNvSpPr txBox="1"/>
          <p:nvPr/>
        </p:nvSpPr>
        <p:spPr>
          <a:xfrm>
            <a:off x="609600" y="1373696"/>
            <a:ext cx="4967166" cy="36116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57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omic Sans MS"/>
              <a:buChar char="-"/>
            </a:pPr>
            <a:r>
              <a:rPr b="1" i="0" lang="ru-RU" sz="32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ПОСМОТРИТЕ ВИДЕО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- найдите ошибку в решении</a:t>
            </a:r>
            <a:endParaRPr b="1" i="0" sz="3200" u="none" cap="none" strike="noStrike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69" name="Google Shape;169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7192640">
            <a:off x="975182" y="7225777"/>
            <a:ext cx="2149660" cy="270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3565046">
            <a:off x="17229029" y="797254"/>
            <a:ext cx="557965" cy="535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4">
            <a:hlinkClick action="ppaction://hlinkshowjump?jump=nextslide"/>
          </p:cNvPr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73196" y="1211480"/>
            <a:ext cx="11401677" cy="7689532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8F4E8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5"/>
          <p:cNvGrpSpPr/>
          <p:nvPr/>
        </p:nvGrpSpPr>
        <p:grpSpPr>
          <a:xfrm>
            <a:off x="854108" y="469854"/>
            <a:ext cx="6167470" cy="1677409"/>
            <a:chOff x="679413" y="-2"/>
            <a:chExt cx="5679638" cy="2236545"/>
          </a:xfrm>
        </p:grpSpPr>
        <p:pic>
          <p:nvPicPr>
            <p:cNvPr id="177" name="Google Shape;177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244331">
              <a:off x="734936" y="195496"/>
              <a:ext cx="5568593" cy="1761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5"/>
            <p:cNvSpPr txBox="1"/>
            <p:nvPr/>
          </p:nvSpPr>
          <p:spPr>
            <a:xfrm>
              <a:off x="1129827" y="595068"/>
              <a:ext cx="4805720" cy="1641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4382" u="none" cap="none" strike="noStrike">
                  <a:solidFill>
                    <a:srgbClr val="00000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РАБОТА В ПАРАХ</a:t>
              </a:r>
              <a:endParaRPr b="0" i="0" sz="4382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graphicFrame>
        <p:nvGraphicFramePr>
          <p:cNvPr id="179" name="Google Shape;179;p5"/>
          <p:cNvGraphicFramePr/>
          <p:nvPr/>
        </p:nvGraphicFramePr>
        <p:xfrm>
          <a:off x="626878" y="247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{10009108-6056-4EC3-A9DA-4ABE2C23A9BD}</a:tableStyleId>
              </a:tblPr>
              <a:tblGrid>
                <a:gridCol w="4780800"/>
                <a:gridCol w="3791150"/>
                <a:gridCol w="4163575"/>
                <a:gridCol w="4163575"/>
              </a:tblGrid>
              <a:tr h="1295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Уравнение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x</a:t>
                      </a:r>
                      <a:r>
                        <a:rPr b="0" baseline="3000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+pх+c=0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+8х+7=0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+5х-6=0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-3х-4=0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6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77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00B05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FF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4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520"/>
                        <a:buFont typeface="Comic Sans MS"/>
                        <a:buNone/>
                      </a:pPr>
                      <a:r>
                        <a:rPr b="1" i="1" lang="ru-RU" sz="36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q</a:t>
                      </a:r>
                      <a:endParaRPr b="1" i="1" sz="36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00B05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FF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E36C09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538CD5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chemeClr val="accent5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5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520"/>
                        <a:buFont typeface="Comic Sans MS"/>
                        <a:buNone/>
                      </a:pPr>
                      <a:r>
                        <a:rPr b="1" i="1" lang="ru-RU" sz="36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p</a:t>
                      </a:r>
                      <a:endParaRPr b="1" i="1" sz="24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E36C09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rgbClr val="538CD5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alibri"/>
                        <a:buNone/>
                      </a:pPr>
                      <a:r>
                        <a:t/>
                      </a:r>
                      <a:endParaRPr b="1" i="0" sz="3200" u="none" cap="none" strike="noStrike">
                        <a:solidFill>
                          <a:schemeClr val="accent5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0" name="Google Shape;18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4600" y="3771900"/>
            <a:ext cx="1752600" cy="70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91800" y="3812704"/>
            <a:ext cx="1371600" cy="619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706600" y="3773751"/>
            <a:ext cx="1528460" cy="6991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oogle Shape;187;p6"/>
          <p:cNvGrpSpPr/>
          <p:nvPr/>
        </p:nvGrpSpPr>
        <p:grpSpPr>
          <a:xfrm>
            <a:off x="854108" y="429089"/>
            <a:ext cx="6167470" cy="1614522"/>
            <a:chOff x="679413" y="-2"/>
            <a:chExt cx="5679638" cy="2152696"/>
          </a:xfrm>
        </p:grpSpPr>
        <p:pic>
          <p:nvPicPr>
            <p:cNvPr id="188" name="Google Shape;188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244331">
              <a:off x="734936" y="195496"/>
              <a:ext cx="5568593" cy="1761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" name="Google Shape;189;p6"/>
            <p:cNvSpPr txBox="1"/>
            <p:nvPr/>
          </p:nvSpPr>
          <p:spPr>
            <a:xfrm>
              <a:off x="1129827" y="595068"/>
              <a:ext cx="4805720" cy="8207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4382" u="none" cap="none" strike="noStrike">
                  <a:solidFill>
                    <a:srgbClr val="00000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ПРОВЕРЬ СЕБЯ</a:t>
              </a:r>
              <a:endParaRPr b="0" i="0" sz="4382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graphicFrame>
        <p:nvGraphicFramePr>
          <p:cNvPr id="190" name="Google Shape;190;p6"/>
          <p:cNvGraphicFramePr/>
          <p:nvPr/>
        </p:nvGraphicFramePr>
        <p:xfrm>
          <a:off x="626878" y="247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{10009108-6056-4EC3-A9DA-4ABE2C23A9BD}</a:tableStyleId>
              </a:tblPr>
              <a:tblGrid>
                <a:gridCol w="4780800"/>
                <a:gridCol w="3791150"/>
                <a:gridCol w="4163575"/>
                <a:gridCol w="4163575"/>
              </a:tblGrid>
              <a:tr h="1295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Уравнение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x</a:t>
                      </a:r>
                      <a:r>
                        <a:rPr b="0" baseline="3000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+pх+c=0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+8х+7=0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+5х-6=0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800"/>
                        <a:buFont typeface="Comic Sans MS"/>
                        <a:buNone/>
                      </a:pP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Х</a:t>
                      </a:r>
                      <a:r>
                        <a:rPr b="0" baseline="3000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</a:t>
                      </a:r>
                      <a:r>
                        <a:rPr b="0" i="0" lang="ru-RU" sz="40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-3х-4=0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41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omic Sans MS"/>
                        <a:buNone/>
                      </a:pPr>
                      <a:r>
                        <a:rPr b="1" i="0" lang="ru-RU" sz="28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-7;-1</a:t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-6; 1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-1; 4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1960"/>
                        <a:buFont typeface="Calibri"/>
                        <a:buNone/>
                      </a:pPr>
                      <a:r>
                        <a:t/>
                      </a:r>
                      <a:endParaRPr b="1" i="0" sz="28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4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00B05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7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- 6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- 4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22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520"/>
                        <a:buFont typeface="Comic Sans MS"/>
                        <a:buNone/>
                      </a:pPr>
                      <a:r>
                        <a:rPr b="1" i="1" lang="ru-RU" sz="36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q</a:t>
                      </a:r>
                      <a:endParaRPr b="1" i="1" sz="36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00B05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7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- 6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- 4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E36C09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- 8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538CD5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- 5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accent5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3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5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520"/>
                        <a:buFont typeface="Comic Sans MS"/>
                        <a:buNone/>
                      </a:pPr>
                      <a:r>
                        <a:rPr b="1" i="1" lang="ru-RU" sz="3600" u="none" cap="none" strike="noStrike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p</a:t>
                      </a:r>
                      <a:endParaRPr b="1" i="1" sz="2400" u="none" cap="none" strike="noStrike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E36C09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8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538CD5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5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2"/>
                        </a:buClr>
                        <a:buSzPts val="2240"/>
                        <a:buFont typeface="Comic Sans MS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accent5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- 3</a:t>
                      </a:r>
                      <a:endParaRPr/>
                    </a:p>
                  </a:txBody>
                  <a:tcPr marT="0" marB="0" marR="51425" marL="514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8F4E8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3918" y="2727081"/>
            <a:ext cx="15773400" cy="28736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7"/>
          <p:cNvGrpSpPr/>
          <p:nvPr/>
        </p:nvGrpSpPr>
        <p:grpSpPr>
          <a:xfrm>
            <a:off x="2819400" y="472170"/>
            <a:ext cx="12725401" cy="2081763"/>
            <a:chOff x="0" y="-565344"/>
            <a:chExt cx="14435300" cy="2775682"/>
          </a:xfrm>
        </p:grpSpPr>
        <p:sp>
          <p:nvSpPr>
            <p:cNvPr id="197" name="Google Shape;197;p7"/>
            <p:cNvSpPr txBox="1"/>
            <p:nvPr/>
          </p:nvSpPr>
          <p:spPr>
            <a:xfrm>
              <a:off x="68135" y="1397552"/>
              <a:ext cx="14367165" cy="8127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7109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32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Обобщим наши наблюдения и сформулируем теорему Виета.</a:t>
              </a:r>
              <a:endParaRPr b="0" i="0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7"/>
            <p:cNvSpPr txBox="1"/>
            <p:nvPr/>
          </p:nvSpPr>
          <p:spPr>
            <a:xfrm>
              <a:off x="0" y="-565344"/>
              <a:ext cx="14367165" cy="15046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8000" u="none" cap="none" strike="noStrike">
                  <a:solidFill>
                    <a:srgbClr val="00000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Теорема Виета</a:t>
              </a:r>
              <a:endParaRPr b="0" i="0" sz="8000" u="none" cap="none" strike="noStrik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sp>
        <p:nvSpPr>
          <p:cNvPr id="199" name="Google Shape;199;p7"/>
          <p:cNvSpPr txBox="1"/>
          <p:nvPr/>
        </p:nvSpPr>
        <p:spPr>
          <a:xfrm>
            <a:off x="1436817" y="2873850"/>
            <a:ext cx="15430501" cy="2482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None/>
            </a:pPr>
            <a:r>
              <a:rPr b="0" i="1" lang="ru-RU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Сумма корней    ______________ квадратного уравнения равна __________ коэффициенту, взятому с ___________________ знаком,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Noto Sans Symbols"/>
              <a:buNone/>
            </a:pPr>
            <a:r>
              <a:rPr b="0" i="1" lang="ru-RU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_______________ корней равно свободному члену. </a:t>
            </a:r>
            <a:endParaRPr/>
          </a:p>
        </p:txBody>
      </p:sp>
      <p:sp>
        <p:nvSpPr>
          <p:cNvPr id="200" name="Google Shape;200;p7"/>
          <p:cNvSpPr txBox="1"/>
          <p:nvPr/>
        </p:nvSpPr>
        <p:spPr>
          <a:xfrm>
            <a:off x="5098774" y="2995566"/>
            <a:ext cx="37338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ru-RU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приведённого</a:t>
            </a:r>
            <a:endParaRPr sz="4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7"/>
          <p:cNvSpPr txBox="1"/>
          <p:nvPr/>
        </p:nvSpPr>
        <p:spPr>
          <a:xfrm>
            <a:off x="1676400" y="3825168"/>
            <a:ext cx="37338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второму</a:t>
            </a:r>
            <a:endParaRPr sz="4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7"/>
          <p:cNvSpPr txBox="1"/>
          <p:nvPr/>
        </p:nvSpPr>
        <p:spPr>
          <a:xfrm>
            <a:off x="10210800" y="3786583"/>
            <a:ext cx="48768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противоположным</a:t>
            </a:r>
            <a:endParaRPr sz="4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2057400" y="4619339"/>
            <a:ext cx="37338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произведение</a:t>
            </a:r>
            <a:endParaRPr sz="4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19700" y="5773849"/>
            <a:ext cx="7848600" cy="414192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7"/>
          <p:cNvSpPr txBox="1"/>
          <p:nvPr/>
        </p:nvSpPr>
        <p:spPr>
          <a:xfrm>
            <a:off x="6883996" y="7529418"/>
            <a:ext cx="4382789" cy="204908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206" name="Google Shape;206;p7"/>
          <p:cNvSpPr txBox="1"/>
          <p:nvPr/>
        </p:nvSpPr>
        <p:spPr>
          <a:xfrm>
            <a:off x="6316959" y="6166327"/>
            <a:ext cx="5516865" cy="944233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22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8F4E8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8"/>
          <p:cNvGrpSpPr/>
          <p:nvPr/>
        </p:nvGrpSpPr>
        <p:grpSpPr>
          <a:xfrm>
            <a:off x="647056" y="20612"/>
            <a:ext cx="7950048" cy="2722941"/>
            <a:chOff x="41668" y="-484644"/>
            <a:chExt cx="9128025" cy="2348511"/>
          </a:xfrm>
        </p:grpSpPr>
        <p:pic>
          <p:nvPicPr>
            <p:cNvPr id="212" name="Google Shape;212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244331">
              <a:off x="85998" y="-226775"/>
              <a:ext cx="7316203" cy="15086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3" name="Google Shape;213;p8"/>
            <p:cNvSpPr txBox="1"/>
            <p:nvPr/>
          </p:nvSpPr>
          <p:spPr>
            <a:xfrm>
              <a:off x="602850" y="-345975"/>
              <a:ext cx="8167500" cy="90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3200">
                  <a:solidFill>
                    <a:srgbClr val="202122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Франсуа́ Вие́т, 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3200">
                  <a:solidFill>
                    <a:srgbClr val="202122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сеньор де ля Биготьер</a:t>
              </a:r>
              <a:endParaRPr sz="32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  <p:sp>
          <p:nvSpPr>
            <p:cNvPr id="214" name="Google Shape;214;p8"/>
            <p:cNvSpPr txBox="1"/>
            <p:nvPr/>
          </p:nvSpPr>
          <p:spPr>
            <a:xfrm>
              <a:off x="203515" y="1552455"/>
              <a:ext cx="8966178" cy="3114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8528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200" u="none">
                  <a:solidFill>
                    <a:srgbClr val="000000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Из «любителя» в «основатели»</a:t>
              </a:r>
              <a:endParaRPr sz="3200" u="none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pic>
        <p:nvPicPr>
          <p:cNvPr id="215" name="Google Shape;21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559285">
            <a:off x="10710953" y="666738"/>
            <a:ext cx="6803777" cy="8881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83178" y="777626"/>
            <a:ext cx="6759222" cy="8726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5252589">
            <a:off x="16798149" y="531864"/>
            <a:ext cx="516571" cy="49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6383107">
            <a:off x="10151758" y="8941375"/>
            <a:ext cx="513645" cy="4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223875" y="8144703"/>
            <a:ext cx="3677383" cy="1666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760474" y="1096798"/>
            <a:ext cx="5801060" cy="751264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8"/>
          <p:cNvSpPr txBox="1"/>
          <p:nvPr/>
        </p:nvSpPr>
        <p:spPr>
          <a:xfrm>
            <a:off x="731226" y="3079010"/>
            <a:ext cx="9479574" cy="16858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01010"/>
              </a:buClr>
              <a:buSzPts val="2400"/>
              <a:buFont typeface="Noto Sans Symbols"/>
              <a:buChar char="❖"/>
            </a:pPr>
            <a:r>
              <a:rPr b="0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Виет всё свободное время отдавал математике, которой увлекался настолько, что иногда, решая какую-то проблему, не спал несколько суток подряд.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8"/>
          <p:cNvSpPr txBox="1"/>
          <p:nvPr/>
        </p:nvSpPr>
        <p:spPr>
          <a:xfrm>
            <a:off x="731226" y="5057858"/>
            <a:ext cx="9776977" cy="27938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01010"/>
              </a:buClr>
              <a:buSzPts val="2400"/>
              <a:buFont typeface="Noto Sans Symbols"/>
              <a:buChar char="❖"/>
            </a:pPr>
            <a:r>
              <a:rPr b="0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Виет первым стал обозначать буквами не только неизвестные величины, но и данные, т.е. </a:t>
            </a:r>
            <a:r>
              <a:rPr b="1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коэффициенты</a:t>
            </a:r>
            <a:r>
              <a:rPr b="0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 уравнений. Тем самым ему удалось внедрить в науку великую мысль о возможности выполнять алгебраические преобразования над символами, т. е. ввести понятие </a:t>
            </a:r>
            <a:r>
              <a:rPr b="1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математической формулы</a:t>
            </a:r>
            <a:r>
              <a:rPr b="0" i="0" lang="ru-RU" sz="2400">
                <a:solidFill>
                  <a:srgbClr val="10101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7CCE4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7300" y="1940235"/>
            <a:ext cx="15773400" cy="287361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9"/>
          <p:cNvSpPr txBox="1"/>
          <p:nvPr/>
        </p:nvSpPr>
        <p:spPr>
          <a:xfrm>
            <a:off x="1436817" y="472170"/>
            <a:ext cx="15357669" cy="1039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Теорема, обратная теореме Виета</a:t>
            </a:r>
            <a:endParaRPr sz="60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29" name="Google Shape;229;p9"/>
          <p:cNvSpPr txBox="1"/>
          <p:nvPr/>
        </p:nvSpPr>
        <p:spPr>
          <a:xfrm>
            <a:off x="1065569" y="2491531"/>
            <a:ext cx="16100163" cy="256846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-475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30" name="Google Shape;23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31168" y="8307960"/>
            <a:ext cx="576949" cy="516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5667835">
            <a:off x="1015966" y="6889339"/>
            <a:ext cx="1925736" cy="609233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9"/>
          <p:cNvSpPr txBox="1"/>
          <p:nvPr/>
        </p:nvSpPr>
        <p:spPr>
          <a:xfrm>
            <a:off x="2590800" y="6721873"/>
            <a:ext cx="13106400" cy="2147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u="sng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С помощью данной теоремы можно </a:t>
            </a:r>
            <a:r>
              <a:rPr lang="ru-RU" sz="3600" u="sng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подбором</a:t>
            </a:r>
            <a:r>
              <a:rPr lang="ru-RU" sz="3600" u="sng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найти корни приведённого квадратного уравнения.</a:t>
            </a:r>
            <a:endParaRPr/>
          </a:p>
        </p:txBody>
      </p:sp>
      <p:pic>
        <p:nvPicPr>
          <p:cNvPr id="233" name="Google Shape;233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flipH="1" rot="1296852">
            <a:off x="15094137" y="7065974"/>
            <a:ext cx="2459133" cy="2483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Андреева Мария</dc:creator>
</cp:coreProperties>
</file>