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16"/>
  </p:notesMasterIdLst>
  <p:sldIdLst>
    <p:sldId id="272" r:id="rId2"/>
    <p:sldId id="281" r:id="rId3"/>
    <p:sldId id="287" r:id="rId4"/>
    <p:sldId id="282" r:id="rId5"/>
    <p:sldId id="283" r:id="rId6"/>
    <p:sldId id="273" r:id="rId7"/>
    <p:sldId id="286" r:id="rId8"/>
    <p:sldId id="284" r:id="rId9"/>
    <p:sldId id="264" r:id="rId10"/>
    <p:sldId id="285" r:id="rId11"/>
    <p:sldId id="288" r:id="rId12"/>
    <p:sldId id="261" r:id="rId13"/>
    <p:sldId id="258" r:id="rId14"/>
    <p:sldId id="28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72" autoAdjust="0"/>
    <p:restoredTop sz="94595" autoAdjust="0"/>
  </p:normalViewPr>
  <p:slideViewPr>
    <p:cSldViewPr>
      <p:cViewPr varScale="1">
        <p:scale>
          <a:sx n="81" d="100"/>
          <a:sy n="81" d="100"/>
        </p:scale>
        <p:origin x="-11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3971FA-D8A1-4286-8D02-83CFBC344ABE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5C21F-241C-45A9-9BFC-F05EB234F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587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872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87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872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AACB59C-F16D-4C12-B3BA-923C6C28D7D0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58728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58729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730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731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8732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58733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8734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8735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8736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8737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58738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58739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740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8741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8742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58743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8744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8745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8746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8747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58748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8749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EF424-C2DB-4CCA-AA32-6E38B7615B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6E76B7-74A0-401D-BDC2-ADC6598F3F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E19F8CB-BEEF-4243-BADD-57F4BAFC307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11480" y="247173"/>
            <a:ext cx="7406640" cy="1028700"/>
          </a:xfrm>
          <a:prstGeom prst="rect">
            <a:avLst/>
          </a:prstGeom>
          <a:noFill/>
          <a:ln>
            <a:noFill/>
          </a:ln>
        </p:spPr>
        <p:txBody>
          <a:bodyPr lIns="82283" tIns="82283" rIns="82283" bIns="82283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2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11480" y="1440180"/>
            <a:ext cx="7406640" cy="4470930"/>
          </a:xfrm>
          <a:prstGeom prst="rect">
            <a:avLst/>
          </a:prstGeom>
          <a:noFill/>
          <a:ln>
            <a:noFill/>
          </a:ln>
        </p:spPr>
        <p:txBody>
          <a:bodyPr lIns="82283" tIns="82283" rIns="82283" bIns="82283" anchor="t" anchorCtr="0"/>
          <a:lstStyle>
            <a:lvl1pPr rtl="0">
              <a:defRPr/>
            </a:lvl1pPr>
            <a:lvl2pPr marL="668655" indent="-257175" rtl="0">
              <a:defRPr/>
            </a:lvl2pPr>
            <a:lvl3pPr marL="1028700" indent="-205740" rtl="0">
              <a:defRPr/>
            </a:lvl3pPr>
            <a:lvl4pPr marL="1440180" indent="-205740" rtl="0">
              <a:defRPr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AF1532-111D-4788-A6D0-CC22308536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387B7-8CBD-4CA1-AF96-0B3BCA3AC9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4B68A-FB60-4670-B10D-2EBADDE681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7CF24-A988-4B3E-91C0-066E51B52E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306828-8356-4AE7-B837-AC10990541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AFC2B-6E23-481E-A50D-7AAE4E56D3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044197-1BC2-47BF-AC6D-15B95FA25E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99EC2B-5DE3-41DF-A4CE-EABB9D6D17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77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7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A18DE24-E77E-4AAE-9040-6123ED6592A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5770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770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157706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5770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0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0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1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1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1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1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1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1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7716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157717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5771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71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72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5772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772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772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57724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5772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72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72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72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72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73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73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73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5773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5773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773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77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1577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5773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5773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5774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74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74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74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74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74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74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774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5774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0" name="Text Box 6"/>
          <p:cNvSpPr txBox="1">
            <a:spLocks noChangeArrowheads="1"/>
          </p:cNvSpPr>
          <p:nvPr/>
        </p:nvSpPr>
        <p:spPr bwMode="auto">
          <a:xfrm>
            <a:off x="838200" y="5791200"/>
            <a:ext cx="7772400" cy="10677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82048" tIns="41025" rIns="82048" bIns="41025">
            <a:spAutoFit/>
          </a:bodyPr>
          <a:lstStyle/>
          <a:p>
            <a:pPr algn="ctr" defTabSz="820738" eaLnBrk="0" hangingPunct="0"/>
            <a:r>
              <a:rPr lang="ru-RU" sz="1600" b="1" dirty="0" smtClean="0">
                <a:solidFill>
                  <a:srgbClr val="0070C0"/>
                </a:solidFill>
                <a:latin typeface="45 Helvetica Light" charset="0"/>
              </a:rPr>
              <a:t>Стартовая презентация к проекту для учащихся 3 </a:t>
            </a:r>
            <a:r>
              <a:rPr lang="ru-RU" sz="1600" b="1" dirty="0" err="1" smtClean="0">
                <a:solidFill>
                  <a:srgbClr val="0070C0"/>
                </a:solidFill>
                <a:latin typeface="45 Helvetica Light" charset="0"/>
              </a:rPr>
              <a:t>кл</a:t>
            </a:r>
            <a:r>
              <a:rPr lang="ru-RU" sz="1600" b="1" dirty="0" smtClean="0">
                <a:solidFill>
                  <a:srgbClr val="0070C0"/>
                </a:solidFill>
                <a:latin typeface="45 Helvetica Light" charset="0"/>
              </a:rPr>
              <a:t>.</a:t>
            </a:r>
          </a:p>
          <a:p>
            <a:pPr algn="ctr" defTabSz="820738" eaLnBrk="0" hangingPunct="0"/>
            <a:r>
              <a:rPr lang="ru-RU" sz="1600" b="1" dirty="0" smtClean="0">
                <a:solidFill>
                  <a:srgbClr val="0070C0"/>
                </a:solidFill>
                <a:latin typeface="45 Helvetica Light" charset="0"/>
              </a:rPr>
              <a:t>Автор: учитель начальных классов </a:t>
            </a:r>
            <a:r>
              <a:rPr lang="ru-RU" sz="1600" b="1" dirty="0" err="1" smtClean="0">
                <a:solidFill>
                  <a:srgbClr val="0070C0"/>
                </a:solidFill>
                <a:latin typeface="45 Helvetica Light" charset="0"/>
              </a:rPr>
              <a:t>Косьяненко</a:t>
            </a:r>
            <a:r>
              <a:rPr lang="ru-RU" sz="1600" b="1" dirty="0" smtClean="0">
                <a:solidFill>
                  <a:srgbClr val="0070C0"/>
                </a:solidFill>
                <a:latin typeface="45 Helvetica Light" charset="0"/>
              </a:rPr>
              <a:t> М.Е.</a:t>
            </a:r>
          </a:p>
          <a:p>
            <a:pPr algn="ctr" defTabSz="820738" eaLnBrk="0" hangingPunct="0"/>
            <a:r>
              <a:rPr lang="ru-RU" sz="1600" b="1" dirty="0" smtClean="0">
                <a:solidFill>
                  <a:srgbClr val="0070C0"/>
                </a:solidFill>
                <a:latin typeface="45 Helvetica Light" charset="0"/>
              </a:rPr>
              <a:t>МОУ «НШДС № 1» г. Ухта  Республика Коми</a:t>
            </a:r>
          </a:p>
          <a:p>
            <a:pPr algn="ctr" defTabSz="820738" eaLnBrk="0" hangingPunct="0"/>
            <a:endParaRPr lang="ru-RU" sz="1600" b="1" dirty="0">
              <a:solidFill>
                <a:srgbClr val="7030A0"/>
              </a:solidFill>
              <a:latin typeface="45 Helvetica Light" charset="0"/>
            </a:endParaRPr>
          </a:p>
        </p:txBody>
      </p:sp>
      <p:sp>
        <p:nvSpPr>
          <p:cNvPr id="103432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00FF"/>
                </a:solidFill>
                <a:effectLst/>
              </a:rPr>
              <a:t>КЛАССная</a:t>
            </a:r>
            <a:r>
              <a:rPr lang="ru-RU" b="1" dirty="0" smtClean="0">
                <a:solidFill>
                  <a:srgbClr val="0000FF"/>
                </a:solidFill>
                <a:effectLst/>
              </a:rPr>
              <a:t> газета</a:t>
            </a:r>
            <a:endParaRPr lang="ru-RU" b="1" dirty="0">
              <a:solidFill>
                <a:srgbClr val="0000FF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7848600" cy="1295400"/>
          </a:xfrm>
        </p:spPr>
        <p:txBody>
          <a:bodyPr/>
          <a:lstStyle/>
          <a:p>
            <a:r>
              <a:rPr lang="ru-RU" sz="3600" dirty="0" smtClean="0">
                <a:solidFill>
                  <a:srgbClr val="0000FF"/>
                </a:solidFill>
              </a:rPr>
              <a:t>Действия и ответственные по направлениям: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1524000"/>
            <a:ext cx="7391400" cy="50292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Макет газеты                     - учащиеся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Электронная версия              - учащиеся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Анкетирование                    - учащиеся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Школьные новости               - учащиеся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История праздников              - учащиеся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Сочинения                         - учащиеся 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Фотокорреспонденты             - учащиеся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Интервьюирование               - учащиеся </a:t>
            </a:r>
            <a:endParaRPr lang="ru-RU" sz="2400" dirty="0" smtClean="0">
              <a:solidFill>
                <a:srgbClr val="C00000"/>
              </a:solidFill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Тиражирование газеты           – родители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Поиск информации и картинок – учащиеся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Рисование                         - учащиеся</a:t>
            </a:r>
          </a:p>
          <a:p>
            <a:pPr lvl="1">
              <a:buFontTx/>
              <a:buNone/>
            </a:pPr>
            <a:endParaRPr lang="ru-RU" sz="24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5" name="Shape 105"/>
          <p:cNvCxnSpPr/>
          <p:nvPr/>
        </p:nvCxnSpPr>
        <p:spPr>
          <a:xfrm>
            <a:off x="5717858" y="2527457"/>
            <a:ext cx="0" cy="1878806"/>
          </a:xfrm>
          <a:prstGeom prst="straightConnector1">
            <a:avLst/>
          </a:prstGeom>
          <a:noFill/>
          <a:ln w="25400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106" name="Shape 106"/>
          <p:cNvCxnSpPr/>
          <p:nvPr/>
        </p:nvCxnSpPr>
        <p:spPr>
          <a:xfrm>
            <a:off x="4722018" y="3106103"/>
            <a:ext cx="0" cy="1360169"/>
          </a:xfrm>
          <a:prstGeom prst="straightConnector1">
            <a:avLst/>
          </a:prstGeom>
          <a:noFill/>
          <a:ln w="25400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107" name="Shape 107"/>
          <p:cNvCxnSpPr/>
          <p:nvPr/>
        </p:nvCxnSpPr>
        <p:spPr>
          <a:xfrm>
            <a:off x="3760470" y="3560446"/>
            <a:ext cx="0" cy="1360169"/>
          </a:xfrm>
          <a:prstGeom prst="straightConnector1">
            <a:avLst/>
          </a:prstGeom>
          <a:noFill/>
          <a:ln w="25400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108" name="Shape 108"/>
          <p:cNvCxnSpPr/>
          <p:nvPr/>
        </p:nvCxnSpPr>
        <p:spPr>
          <a:xfrm>
            <a:off x="2897505" y="4273391"/>
            <a:ext cx="0" cy="1037273"/>
          </a:xfrm>
          <a:prstGeom prst="straightConnector1">
            <a:avLst/>
          </a:prstGeom>
          <a:noFill/>
          <a:ln w="25400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cxnSp>
        <p:nvCxnSpPr>
          <p:cNvPr id="109" name="Shape 109"/>
          <p:cNvCxnSpPr/>
          <p:nvPr/>
        </p:nvCxnSpPr>
        <p:spPr>
          <a:xfrm>
            <a:off x="1828800" y="4953000"/>
            <a:ext cx="0" cy="518636"/>
          </a:xfrm>
          <a:prstGeom prst="straightConnector1">
            <a:avLst/>
          </a:prstGeom>
          <a:noFill/>
          <a:ln w="25400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222885" y="274320"/>
            <a:ext cx="8698230" cy="57015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spAutoFit/>
          </a:bodyPr>
          <a:lstStyle/>
          <a:p>
            <a:pPr>
              <a:lnSpc>
                <a:spcPct val="95000"/>
              </a:lnSpc>
              <a:spcAft>
                <a:spcPts val="0"/>
              </a:spcAft>
              <a:buClr>
                <a:schemeClr val="dk2"/>
              </a:buClr>
              <a:buSzPct val="25000"/>
            </a:pPr>
            <a:r>
              <a:rPr lang="en-US" sz="3900" b="0" i="1" dirty="0" err="1">
                <a:solidFill>
                  <a:srgbClr val="003366"/>
                </a:solidFill>
                <a:latin typeface="+mj-lt"/>
              </a:rPr>
              <a:t>План</a:t>
            </a:r>
            <a:r>
              <a:rPr lang="en-US" sz="3900" b="0" i="1" dirty="0">
                <a:solidFill>
                  <a:srgbClr val="003366"/>
                </a:solidFill>
                <a:latin typeface="+mj-lt"/>
              </a:rPr>
              <a:t> </a:t>
            </a:r>
            <a:r>
              <a:rPr lang="en-US" sz="3900" b="0" i="1" dirty="0" err="1" smtClean="0">
                <a:solidFill>
                  <a:srgbClr val="003366"/>
                </a:solidFill>
                <a:latin typeface="+mj-lt"/>
              </a:rPr>
              <a:t>проекта</a:t>
            </a:r>
            <a:r>
              <a:rPr lang="ru-RU" sz="3900" b="0" i="1" dirty="0" smtClean="0">
                <a:solidFill>
                  <a:srgbClr val="003366"/>
                </a:solidFill>
                <a:latin typeface="+mj-lt"/>
              </a:rPr>
              <a:t>:</a:t>
            </a:r>
            <a:endParaRPr lang="en-US" sz="3900" b="0" i="1" dirty="0">
              <a:solidFill>
                <a:srgbClr val="003366"/>
              </a:solidFill>
              <a:latin typeface="+mj-lt"/>
            </a:endParaRPr>
          </a:p>
        </p:txBody>
      </p:sp>
      <p:sp>
        <p:nvSpPr>
          <p:cNvPr id="111" name="Shape 111"/>
          <p:cNvSpPr txBox="1"/>
          <p:nvPr/>
        </p:nvSpPr>
        <p:spPr>
          <a:xfrm>
            <a:off x="7467600" y="6324600"/>
            <a:ext cx="1491615" cy="357187"/>
          </a:xfrm>
          <a:prstGeom prst="rect">
            <a:avLst/>
          </a:prstGeom>
          <a:noFill/>
          <a:ln>
            <a:noFill/>
          </a:ln>
        </p:spPr>
        <p:txBody>
          <a:bodyPr lIns="82283" tIns="41130" rIns="82283" bIns="4113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en-US" dirty="0">
                <a:solidFill>
                  <a:schemeClr val="dk2"/>
                </a:solidFill>
                <a:latin typeface="+mj-lt"/>
                <a:ea typeface="Arial"/>
                <a:cs typeface="Arial"/>
                <a:sym typeface="Arial"/>
              </a:rPr>
              <a:t>4-я </a:t>
            </a:r>
            <a:r>
              <a:rPr lang="en-US" dirty="0" err="1">
                <a:solidFill>
                  <a:schemeClr val="dk2"/>
                </a:solidFill>
                <a:latin typeface="+mj-lt"/>
                <a:ea typeface="Arial"/>
                <a:cs typeface="Arial"/>
                <a:sym typeface="Arial"/>
              </a:rPr>
              <a:t>неделя</a:t>
            </a:r>
            <a:endParaRPr lang="en-US" dirty="0">
              <a:solidFill>
                <a:schemeClr val="dk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12" name="Shape 112"/>
          <p:cNvSpPr txBox="1"/>
          <p:nvPr/>
        </p:nvSpPr>
        <p:spPr>
          <a:xfrm>
            <a:off x="0" y="5450552"/>
            <a:ext cx="1493045" cy="421618"/>
          </a:xfrm>
          <a:prstGeom prst="rect">
            <a:avLst/>
          </a:prstGeom>
          <a:solidFill>
            <a:srgbClr val="99CCFF"/>
          </a:solidFill>
          <a:ln>
            <a:noFill/>
          </a:ln>
        </p:spPr>
        <p:txBody>
          <a:bodyPr wrap="square" lIns="82283" tIns="41130" rIns="82283" bIns="41130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en-US" sz="1100" b="1" i="1" dirty="0" err="1">
                <a:solidFill>
                  <a:schemeClr val="dk1"/>
                </a:solidFill>
                <a:latin typeface="+mj-lt"/>
                <a:ea typeface="Arial"/>
                <a:cs typeface="Arial"/>
                <a:sym typeface="Arial"/>
              </a:rPr>
              <a:t>Подготовительный</a:t>
            </a:r>
            <a:endParaRPr lang="en-US" sz="1100" b="1" i="1" dirty="0">
              <a:solidFill>
                <a:schemeClr val="dk1"/>
              </a:solidFill>
              <a:latin typeface="+mj-lt"/>
              <a:ea typeface="Arial"/>
              <a:cs typeface="Arial"/>
              <a:sym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en-US" sz="1100" b="1" i="1" dirty="0">
                <a:solidFill>
                  <a:schemeClr val="dk1"/>
                </a:solidFill>
                <a:latin typeface="+mj-lt"/>
                <a:ea typeface="Arial"/>
                <a:cs typeface="Arial"/>
                <a:sym typeface="Arial"/>
              </a:rPr>
              <a:t> </a:t>
            </a:r>
            <a:r>
              <a:rPr lang="en-US" sz="1100" b="1" i="1" dirty="0" err="1">
                <a:solidFill>
                  <a:schemeClr val="dk1"/>
                </a:solidFill>
                <a:latin typeface="+mj-lt"/>
                <a:ea typeface="Arial"/>
                <a:cs typeface="Arial"/>
                <a:sym typeface="Arial"/>
              </a:rPr>
              <a:t>этап</a:t>
            </a:r>
            <a:endParaRPr lang="en-US" sz="1100" b="1" i="1" dirty="0">
              <a:solidFill>
                <a:schemeClr val="dk1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pSp>
        <p:nvGrpSpPr>
          <p:cNvPr id="2" name="Shape 113"/>
          <p:cNvGrpSpPr/>
          <p:nvPr/>
        </p:nvGrpSpPr>
        <p:grpSpPr>
          <a:xfrm>
            <a:off x="1491615" y="5351759"/>
            <a:ext cx="2030251" cy="500022"/>
            <a:chOff x="1550987" y="5368550"/>
            <a:chExt cx="2255835" cy="555580"/>
          </a:xfrm>
        </p:grpSpPr>
        <p:sp>
          <p:nvSpPr>
            <p:cNvPr id="114" name="Shape 114"/>
            <p:cNvSpPr txBox="1"/>
            <p:nvPr/>
          </p:nvSpPr>
          <p:spPr>
            <a:xfrm>
              <a:off x="1550987" y="5513807"/>
              <a:ext cx="936624" cy="410323"/>
            </a:xfrm>
            <a:prstGeom prst="rect">
              <a:avLst/>
            </a:prstGeom>
            <a:solidFill>
              <a:srgbClr val="65B2FF"/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>
              <a:off x="2487611" y="5368550"/>
              <a:ext cx="1319211" cy="410323"/>
            </a:xfrm>
            <a:prstGeom prst="rect">
              <a:avLst/>
            </a:prstGeom>
            <a:solidFill>
              <a:srgbClr val="65B2FF"/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grpSp>
        <p:nvGrpSpPr>
          <p:cNvPr id="3" name="Shape 116"/>
          <p:cNvGrpSpPr/>
          <p:nvPr/>
        </p:nvGrpSpPr>
        <p:grpSpPr>
          <a:xfrm>
            <a:off x="3307556" y="5093154"/>
            <a:ext cx="2657475" cy="499307"/>
            <a:chOff x="3424237" y="5081212"/>
            <a:chExt cx="2952750" cy="554786"/>
          </a:xfrm>
        </p:grpSpPr>
        <p:sp>
          <p:nvSpPr>
            <p:cNvPr id="117" name="Shape 117"/>
            <p:cNvSpPr/>
            <p:nvPr/>
          </p:nvSpPr>
          <p:spPr>
            <a:xfrm>
              <a:off x="3424237" y="5225675"/>
              <a:ext cx="1944687" cy="410323"/>
            </a:xfrm>
            <a:prstGeom prst="rect">
              <a:avLst/>
            </a:prstGeom>
            <a:solidFill>
              <a:srgbClr val="43A1FF"/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>
              <a:off x="4432300" y="5081212"/>
              <a:ext cx="1944687" cy="410323"/>
            </a:xfrm>
            <a:prstGeom prst="rect">
              <a:avLst/>
            </a:prstGeom>
            <a:solidFill>
              <a:srgbClr val="43A1FF"/>
            </a:soli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119" name="Shape 119"/>
          <p:cNvSpPr/>
          <p:nvPr/>
        </p:nvSpPr>
        <p:spPr>
          <a:xfrm>
            <a:off x="5250656" y="5000615"/>
            <a:ext cx="1750218" cy="360062"/>
          </a:xfrm>
          <a:prstGeom prst="rect">
            <a:avLst/>
          </a:prstGeom>
          <a:solidFill>
            <a:srgbClr val="0582FF"/>
          </a:solidFill>
          <a:ln>
            <a:noFill/>
          </a:ln>
        </p:spPr>
        <p:txBody>
          <a:bodyPr lIns="82283" tIns="41130" rIns="82283" bIns="41130" anchor="ctr" anchorCtr="0">
            <a:spAutoFit/>
          </a:bodyPr>
          <a:lstStyle/>
          <a:p>
            <a:endParaRPr/>
          </a:p>
        </p:txBody>
      </p:sp>
      <p:sp>
        <p:nvSpPr>
          <p:cNvPr id="120" name="Shape 120"/>
          <p:cNvSpPr/>
          <p:nvPr/>
        </p:nvSpPr>
        <p:spPr>
          <a:xfrm>
            <a:off x="6223636" y="4871314"/>
            <a:ext cx="1750218" cy="360062"/>
          </a:xfrm>
          <a:prstGeom prst="rect">
            <a:avLst/>
          </a:prstGeom>
          <a:solidFill>
            <a:srgbClr val="0582FF"/>
          </a:solidFill>
          <a:ln>
            <a:noFill/>
          </a:ln>
        </p:spPr>
        <p:txBody>
          <a:bodyPr lIns="82283" tIns="41130" rIns="82283" bIns="41130" anchor="ctr" anchorCtr="0">
            <a:spAutoFit/>
          </a:bodyPr>
          <a:lstStyle/>
          <a:p>
            <a:endParaRPr/>
          </a:p>
        </p:txBody>
      </p:sp>
      <p:sp>
        <p:nvSpPr>
          <p:cNvPr id="121" name="Shape 121"/>
          <p:cNvSpPr/>
          <p:nvPr/>
        </p:nvSpPr>
        <p:spPr>
          <a:xfrm>
            <a:off x="7195185" y="4742012"/>
            <a:ext cx="1684496" cy="360062"/>
          </a:xfrm>
          <a:prstGeom prst="rect">
            <a:avLst/>
          </a:prstGeom>
          <a:solidFill>
            <a:srgbClr val="0069D2"/>
          </a:solidFill>
          <a:ln>
            <a:noFill/>
          </a:ln>
        </p:spPr>
        <p:txBody>
          <a:bodyPr lIns="82283" tIns="41130" rIns="82283" bIns="41130" anchor="ctr" anchorCtr="0">
            <a:spAutoFit/>
          </a:bodyPr>
          <a:lstStyle/>
          <a:p>
            <a:endParaRPr/>
          </a:p>
        </p:txBody>
      </p:sp>
      <p:sp>
        <p:nvSpPr>
          <p:cNvPr id="122" name="Shape 122"/>
          <p:cNvSpPr/>
          <p:nvPr/>
        </p:nvSpPr>
        <p:spPr>
          <a:xfrm rot="5400000">
            <a:off x="2302431" y="6131560"/>
            <a:ext cx="194309" cy="367027"/>
          </a:xfrm>
          <a:prstGeom prst="rightBrace">
            <a:avLst>
              <a:gd name="adj1" fmla="val 8333"/>
              <a:gd name="adj2" fmla="val 50000"/>
            </a:avLst>
          </a:prstGeom>
          <a:noFill/>
          <a:ln w="38100" cap="rnd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82283" tIns="41130" rIns="82283" bIns="41130" anchor="ctr" anchorCtr="0">
            <a:spAutoFit/>
          </a:bodyPr>
          <a:lstStyle/>
          <a:p>
            <a:endParaRPr/>
          </a:p>
        </p:txBody>
      </p:sp>
      <p:sp>
        <p:nvSpPr>
          <p:cNvPr id="123" name="Shape 123"/>
          <p:cNvSpPr/>
          <p:nvPr/>
        </p:nvSpPr>
        <p:spPr>
          <a:xfrm rot="5400000">
            <a:off x="4181951" y="6131561"/>
            <a:ext cx="194309" cy="367027"/>
          </a:xfrm>
          <a:prstGeom prst="rightBrace">
            <a:avLst>
              <a:gd name="adj1" fmla="val 8333"/>
              <a:gd name="adj2" fmla="val 50000"/>
            </a:avLst>
          </a:prstGeom>
          <a:noFill/>
          <a:ln w="38100" cap="rnd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82283" tIns="41130" rIns="82283" bIns="41130" anchor="ctr" anchorCtr="0">
            <a:spAutoFit/>
          </a:bodyPr>
          <a:lstStyle/>
          <a:p>
            <a:endParaRPr/>
          </a:p>
        </p:txBody>
      </p:sp>
      <p:sp>
        <p:nvSpPr>
          <p:cNvPr id="124" name="Shape 124"/>
          <p:cNvSpPr/>
          <p:nvPr/>
        </p:nvSpPr>
        <p:spPr>
          <a:xfrm rot="5400000">
            <a:off x="6125765" y="6131560"/>
            <a:ext cx="194309" cy="367027"/>
          </a:xfrm>
          <a:prstGeom prst="rightBrace">
            <a:avLst>
              <a:gd name="adj1" fmla="val 8333"/>
              <a:gd name="adj2" fmla="val 50000"/>
            </a:avLst>
          </a:prstGeom>
          <a:noFill/>
          <a:ln w="38100" cap="rnd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82283" tIns="41130" rIns="82283" bIns="41130" anchor="ctr" anchorCtr="0">
            <a:spAutoFit/>
          </a:bodyPr>
          <a:lstStyle/>
          <a:p>
            <a:endParaRPr/>
          </a:p>
        </p:txBody>
      </p:sp>
      <p:sp>
        <p:nvSpPr>
          <p:cNvPr id="125" name="Shape 125"/>
          <p:cNvSpPr/>
          <p:nvPr/>
        </p:nvSpPr>
        <p:spPr>
          <a:xfrm rot="5400000">
            <a:off x="7940278" y="6131560"/>
            <a:ext cx="194309" cy="367027"/>
          </a:xfrm>
          <a:prstGeom prst="rightBrace">
            <a:avLst>
              <a:gd name="adj1" fmla="val 8333"/>
              <a:gd name="adj2" fmla="val 50000"/>
            </a:avLst>
          </a:prstGeom>
          <a:noFill/>
          <a:ln w="38100" cap="rnd">
            <a:solidFill>
              <a:schemeClr val="hlink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82283" tIns="41130" rIns="82283" bIns="41130" anchor="ctr" anchorCtr="0">
            <a:spAutoFit/>
          </a:bodyPr>
          <a:lstStyle/>
          <a:p>
            <a:endParaRPr/>
          </a:p>
        </p:txBody>
      </p:sp>
      <p:sp>
        <p:nvSpPr>
          <p:cNvPr id="126" name="Shape 126"/>
          <p:cNvSpPr txBox="1"/>
          <p:nvPr/>
        </p:nvSpPr>
        <p:spPr>
          <a:xfrm>
            <a:off x="3047524" y="5105400"/>
            <a:ext cx="3500438" cy="421618"/>
          </a:xfrm>
          <a:prstGeom prst="rect">
            <a:avLst/>
          </a:prstGeom>
          <a:noFill/>
          <a:ln>
            <a:noFill/>
          </a:ln>
        </p:spPr>
        <p:txBody>
          <a:bodyPr wrap="square" lIns="82283" tIns="41130" rIns="82283" bIns="4113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en-US" sz="2200" i="1" dirty="0" err="1">
                <a:latin typeface="+mj-lt"/>
                <a:ea typeface="Arial"/>
                <a:cs typeface="Arial"/>
                <a:sym typeface="Arial"/>
              </a:rPr>
              <a:t>Основной</a:t>
            </a:r>
            <a:r>
              <a:rPr lang="en-US" sz="2200" i="1" dirty="0">
                <a:latin typeface="+mj-lt"/>
                <a:ea typeface="Arial"/>
                <a:cs typeface="Arial"/>
                <a:sym typeface="Arial"/>
              </a:rPr>
              <a:t>          </a:t>
            </a:r>
            <a:r>
              <a:rPr lang="en-US" sz="2200" i="1" dirty="0" err="1">
                <a:latin typeface="+mj-lt"/>
                <a:ea typeface="Arial"/>
                <a:cs typeface="Arial"/>
                <a:sym typeface="Arial"/>
              </a:rPr>
              <a:t>этап</a:t>
            </a:r>
            <a:endParaRPr lang="en-US" sz="2200" i="1" dirty="0"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27" name="Shape 127"/>
          <p:cNvSpPr txBox="1"/>
          <p:nvPr/>
        </p:nvSpPr>
        <p:spPr>
          <a:xfrm>
            <a:off x="6934200" y="4724400"/>
            <a:ext cx="2109785" cy="637061"/>
          </a:xfrm>
          <a:prstGeom prst="rect">
            <a:avLst/>
          </a:prstGeom>
          <a:noFill/>
          <a:ln>
            <a:noFill/>
          </a:ln>
        </p:spPr>
        <p:txBody>
          <a:bodyPr wrap="square" lIns="82283" tIns="41130" rIns="82283" bIns="41130" anchor="t" anchorCtr="0">
            <a:spAutoFit/>
          </a:bodyPr>
          <a:lstStyle/>
          <a:p>
            <a:pPr lvl="0" algn="ctr" rtl="0">
              <a:buClr>
                <a:schemeClr val="dk1"/>
              </a:buClr>
              <a:buSzPct val="25000"/>
              <a:buFont typeface="Arial"/>
              <a:buNone/>
            </a:pPr>
            <a:r>
              <a:rPr lang="en-US" i="1" dirty="0" err="1"/>
              <a:t>Заключительный</a:t>
            </a:r>
            <a:r>
              <a:rPr lang="en-US" i="1" dirty="0"/>
              <a:t> </a:t>
            </a:r>
          </a:p>
          <a:p>
            <a:pPr lvl="0" algn="ctr" rtl="0">
              <a:buClr>
                <a:schemeClr val="dk1"/>
              </a:buClr>
              <a:buSzPct val="25000"/>
              <a:buFont typeface="Arial"/>
              <a:buNone/>
            </a:pPr>
            <a:r>
              <a:rPr lang="en-US" i="1" dirty="0" err="1"/>
              <a:t>этап</a:t>
            </a:r>
            <a:endParaRPr lang="en-US" i="1" dirty="0"/>
          </a:p>
        </p:txBody>
      </p:sp>
      <p:sp>
        <p:nvSpPr>
          <p:cNvPr id="128" name="Shape 128"/>
          <p:cNvSpPr/>
          <p:nvPr/>
        </p:nvSpPr>
        <p:spPr>
          <a:xfrm>
            <a:off x="152400" y="3810000"/>
            <a:ext cx="685801" cy="14477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</p:sp>
      <p:sp>
        <p:nvSpPr>
          <p:cNvPr id="129" name="Shape 129"/>
          <p:cNvSpPr/>
          <p:nvPr/>
        </p:nvSpPr>
        <p:spPr>
          <a:xfrm>
            <a:off x="838200" y="4081582"/>
            <a:ext cx="1981200" cy="1045352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82283" tIns="41130" rIns="82283" bIns="41130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ru-RU" sz="1400" i="1" dirty="0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Обсуждение проблемы, </a:t>
            </a:r>
            <a:r>
              <a:rPr lang="ru-RU" sz="1400" i="1" dirty="0" err="1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п</a:t>
            </a:r>
            <a:r>
              <a:rPr lang="en-US" sz="1400" i="1" dirty="0" err="1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роведение</a:t>
            </a:r>
            <a:r>
              <a:rPr lang="ru-RU" sz="1400" i="1" dirty="0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 итогов </a:t>
            </a:r>
            <a:endParaRPr lang="en-US" sz="1400" i="1" dirty="0" smtClean="0">
              <a:solidFill>
                <a:srgbClr val="C00000"/>
              </a:solidFill>
              <a:latin typeface="+mj-lt"/>
              <a:ea typeface="Times New Roman"/>
              <a:cs typeface="Times New Roman"/>
              <a:sym typeface="Times New Roman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en-US" sz="1400" i="1" dirty="0" err="1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опроса</a:t>
            </a:r>
            <a:r>
              <a:rPr lang="en-US" sz="1400" i="1" dirty="0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.</a:t>
            </a:r>
            <a:endParaRPr lang="en-US" sz="1400" i="1" dirty="0">
              <a:solidFill>
                <a:srgbClr val="C00000"/>
              </a:solidFill>
              <a:latin typeface="+mj-lt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0" name="Shape 130"/>
          <p:cNvSpPr/>
          <p:nvPr/>
        </p:nvSpPr>
        <p:spPr>
          <a:xfrm>
            <a:off x="1273627" y="3734045"/>
            <a:ext cx="2422439" cy="36431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82283" tIns="41130" rIns="82283" bIns="41130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ru-RU" sz="1600" i="1" dirty="0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Организация групп</a:t>
            </a:r>
            <a:endParaRPr lang="en-US" sz="1600" i="1" dirty="0">
              <a:solidFill>
                <a:srgbClr val="C00000"/>
              </a:solidFill>
              <a:latin typeface="+mj-lt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1" name="Shape 131"/>
          <p:cNvSpPr/>
          <p:nvPr/>
        </p:nvSpPr>
        <p:spPr>
          <a:xfrm>
            <a:off x="1371600" y="3051855"/>
            <a:ext cx="3276600" cy="63673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82283" tIns="41130" rIns="82283" bIns="41130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ru-RU" sz="1600" i="1" dirty="0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Обсуждение способов работы, оформление результатов</a:t>
            </a:r>
            <a:endParaRPr lang="en-US" sz="1600" i="1" dirty="0">
              <a:solidFill>
                <a:srgbClr val="C00000"/>
              </a:solidFill>
              <a:latin typeface="+mj-lt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2" name="Shape 132"/>
          <p:cNvSpPr/>
          <p:nvPr/>
        </p:nvSpPr>
        <p:spPr>
          <a:xfrm>
            <a:off x="3429000" y="1879765"/>
            <a:ext cx="2971800" cy="63673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82283" tIns="41130" rIns="82283" bIns="41130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en-US" sz="1600" i="1" dirty="0" err="1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Оформление</a:t>
            </a:r>
            <a:r>
              <a:rPr lang="en-US" sz="1600" i="1" dirty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i="1" dirty="0" err="1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продукта</a:t>
            </a:r>
            <a:endParaRPr lang="en-US" sz="1600" i="1" dirty="0">
              <a:solidFill>
                <a:srgbClr val="C00000"/>
              </a:solidFill>
              <a:latin typeface="+mj-lt"/>
              <a:ea typeface="Times New Roman"/>
              <a:cs typeface="Times New Roman"/>
              <a:sym typeface="Times New Roman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en-US" sz="1600" i="1" dirty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i="1" dirty="0" err="1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проектной</a:t>
            </a:r>
            <a:r>
              <a:rPr lang="en-US" sz="1600" i="1" dirty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600" i="1" dirty="0" err="1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деятельности</a:t>
            </a:r>
            <a:r>
              <a:rPr lang="en-US" sz="1600" i="1" dirty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.</a:t>
            </a:r>
            <a:r>
              <a:rPr lang="en-US" sz="1600" dirty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 </a:t>
            </a:r>
          </a:p>
        </p:txBody>
      </p:sp>
      <p:sp>
        <p:nvSpPr>
          <p:cNvPr id="133" name="Shape 133"/>
          <p:cNvSpPr/>
          <p:nvPr/>
        </p:nvSpPr>
        <p:spPr>
          <a:xfrm>
            <a:off x="1850230" y="2464125"/>
            <a:ext cx="3759040" cy="63673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82283" tIns="41130" rIns="82283" bIns="41130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ru-RU" sz="1600" i="1" dirty="0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Самостоятельная работа учащихся в соответствии с заданием</a:t>
            </a:r>
            <a:endParaRPr lang="en-US" sz="1600" i="1" dirty="0">
              <a:solidFill>
                <a:srgbClr val="C00000"/>
              </a:solidFill>
              <a:latin typeface="+mj-lt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4" name="Shape 134"/>
          <p:cNvSpPr/>
          <p:nvPr/>
        </p:nvSpPr>
        <p:spPr>
          <a:xfrm>
            <a:off x="5090636" y="1464414"/>
            <a:ext cx="2208600" cy="364315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82283" tIns="41130" rIns="82283" bIns="41130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ru-RU" sz="1600" i="1" dirty="0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Тиражирование</a:t>
            </a:r>
            <a:r>
              <a:rPr lang="en-US" sz="1600" i="1" dirty="0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.</a:t>
            </a:r>
            <a:endParaRPr lang="en-US" sz="1600" i="1" dirty="0">
              <a:solidFill>
                <a:srgbClr val="C00000"/>
              </a:solidFill>
              <a:latin typeface="+mj-lt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35" name="Shape 135"/>
          <p:cNvCxnSpPr/>
          <p:nvPr/>
        </p:nvCxnSpPr>
        <p:spPr>
          <a:xfrm rot="10800000">
            <a:off x="6710839" y="1938813"/>
            <a:ext cx="24288" cy="2007393"/>
          </a:xfrm>
          <a:prstGeom prst="straightConnector1">
            <a:avLst/>
          </a:prstGeom>
          <a:noFill/>
          <a:ln w="25400" cap="rnd">
            <a:solidFill>
              <a:schemeClr val="dk1"/>
            </a:solidFill>
            <a:prstDash val="solid"/>
            <a:miter/>
            <a:headEnd type="none" w="med" len="med"/>
            <a:tailEnd type="triangle" w="lg" len="lg"/>
          </a:ln>
        </p:spPr>
      </p:cxnSp>
      <p:sp>
        <p:nvSpPr>
          <p:cNvPr id="136" name="Shape 136"/>
          <p:cNvSpPr txBox="1"/>
          <p:nvPr/>
        </p:nvSpPr>
        <p:spPr>
          <a:xfrm>
            <a:off x="1785938" y="6345077"/>
            <a:ext cx="1491615" cy="357187"/>
          </a:xfrm>
          <a:prstGeom prst="rect">
            <a:avLst/>
          </a:prstGeom>
          <a:noFill/>
          <a:ln>
            <a:noFill/>
          </a:ln>
        </p:spPr>
        <p:txBody>
          <a:bodyPr lIns="82283" tIns="41130" rIns="82283" bIns="4113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en-US" dirty="0">
                <a:solidFill>
                  <a:schemeClr val="dk2"/>
                </a:solidFill>
                <a:latin typeface="+mj-lt"/>
                <a:ea typeface="Arial"/>
                <a:cs typeface="Arial"/>
                <a:sym typeface="Arial"/>
              </a:rPr>
              <a:t>1-я </a:t>
            </a:r>
            <a:r>
              <a:rPr lang="en-US" dirty="0" err="1">
                <a:solidFill>
                  <a:schemeClr val="dk2"/>
                </a:solidFill>
                <a:latin typeface="+mj-lt"/>
                <a:ea typeface="Arial"/>
                <a:cs typeface="Arial"/>
                <a:sym typeface="Arial"/>
              </a:rPr>
              <a:t>неделя</a:t>
            </a:r>
            <a:endParaRPr lang="en-US" dirty="0">
              <a:solidFill>
                <a:schemeClr val="dk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37" name="Shape 137"/>
          <p:cNvSpPr txBox="1"/>
          <p:nvPr/>
        </p:nvSpPr>
        <p:spPr>
          <a:xfrm>
            <a:off x="3666173" y="6345077"/>
            <a:ext cx="1491615" cy="357187"/>
          </a:xfrm>
          <a:prstGeom prst="rect">
            <a:avLst/>
          </a:prstGeom>
          <a:noFill/>
          <a:ln>
            <a:noFill/>
          </a:ln>
        </p:spPr>
        <p:txBody>
          <a:bodyPr lIns="82283" tIns="41130" rIns="82283" bIns="4113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en-US" dirty="0">
                <a:solidFill>
                  <a:schemeClr val="dk2"/>
                </a:solidFill>
                <a:latin typeface="+mj-lt"/>
                <a:ea typeface="Arial"/>
                <a:cs typeface="Arial"/>
                <a:sym typeface="Arial"/>
              </a:rPr>
              <a:t>2-я </a:t>
            </a:r>
            <a:r>
              <a:rPr lang="en-US" dirty="0" err="1">
                <a:solidFill>
                  <a:schemeClr val="dk2"/>
                </a:solidFill>
                <a:latin typeface="+mj-lt"/>
                <a:ea typeface="Arial"/>
                <a:cs typeface="Arial"/>
                <a:sym typeface="Arial"/>
              </a:rPr>
              <a:t>неделя</a:t>
            </a:r>
            <a:endParaRPr lang="en-US" dirty="0">
              <a:solidFill>
                <a:schemeClr val="dk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38" name="Shape 138"/>
          <p:cNvSpPr txBox="1"/>
          <p:nvPr/>
        </p:nvSpPr>
        <p:spPr>
          <a:xfrm>
            <a:off x="5544978" y="6345077"/>
            <a:ext cx="1491615" cy="357187"/>
          </a:xfrm>
          <a:prstGeom prst="rect">
            <a:avLst/>
          </a:prstGeom>
          <a:noFill/>
          <a:ln>
            <a:noFill/>
          </a:ln>
        </p:spPr>
        <p:txBody>
          <a:bodyPr lIns="82283" tIns="41130" rIns="82283" bIns="41130" anchor="t" anchorCtr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en-US" dirty="0">
                <a:solidFill>
                  <a:schemeClr val="dk2"/>
                </a:solidFill>
                <a:latin typeface="+mj-lt"/>
                <a:ea typeface="Arial"/>
                <a:cs typeface="Arial"/>
                <a:sym typeface="Arial"/>
              </a:rPr>
              <a:t>3-я </a:t>
            </a:r>
            <a:r>
              <a:rPr lang="en-US" dirty="0" err="1">
                <a:solidFill>
                  <a:schemeClr val="dk2"/>
                </a:solidFill>
                <a:latin typeface="+mj-lt"/>
                <a:ea typeface="Arial"/>
                <a:cs typeface="Arial"/>
                <a:sym typeface="Arial"/>
              </a:rPr>
              <a:t>неделя</a:t>
            </a:r>
            <a:endParaRPr lang="en-US" dirty="0">
              <a:solidFill>
                <a:schemeClr val="dk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139" name="Shape 139"/>
          <p:cNvSpPr/>
          <p:nvPr/>
        </p:nvSpPr>
        <p:spPr>
          <a:xfrm>
            <a:off x="7162799" y="1350008"/>
            <a:ext cx="1752601" cy="1979181"/>
          </a:xfrm>
          <a:prstGeom prst="wave">
            <a:avLst>
              <a:gd name="adj1" fmla="val 6564"/>
              <a:gd name="adj2" fmla="val 10000"/>
            </a:avLst>
          </a:prstGeom>
          <a:gradFill>
            <a:gsLst>
              <a:gs pos="0">
                <a:srgbClr val="FFA86D"/>
              </a:gs>
              <a:gs pos="50000">
                <a:srgbClr val="FFFF66"/>
              </a:gs>
              <a:gs pos="50000">
                <a:srgbClr val="FFFF66"/>
              </a:gs>
              <a:gs pos="100000">
                <a:srgbClr val="FFA86D"/>
              </a:gs>
            </a:gsLst>
            <a:lin ang="5400000" scaled="0"/>
          </a:gradFill>
          <a:ln w="9525" cap="rnd">
            <a:solidFill>
              <a:schemeClr val="dk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82283" tIns="41130" rIns="82283" bIns="41130" anchor="ctr" anchorCtr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en-US" b="0" i="0" u="none" strike="noStrike" cap="none" baseline="0" dirty="0" err="1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Подве</a:t>
            </a:r>
            <a:r>
              <a:rPr lang="ru-RU" b="0" i="0" u="none" strike="noStrike" cap="none" baseline="0" dirty="0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-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en-US" b="0" i="0" u="none" strike="noStrike" cap="none" baseline="0" dirty="0" err="1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дение</a:t>
            </a:r>
            <a:r>
              <a:rPr lang="en-US" b="0" i="0" u="none" strike="noStrike" cap="none" baseline="0" dirty="0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 </a:t>
            </a:r>
            <a:endParaRPr lang="en-US" b="0" i="0" u="none" strike="noStrike" cap="none" baseline="0" dirty="0">
              <a:solidFill>
                <a:srgbClr val="C00000"/>
              </a:solidFill>
              <a:latin typeface="+mj-lt"/>
              <a:ea typeface="Times New Roman"/>
              <a:cs typeface="Times New Roman"/>
              <a:sym typeface="Times New Roman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</a:pPr>
            <a:r>
              <a:rPr lang="en-US" b="0" i="0" u="none" strike="noStrike" cap="none" baseline="0" dirty="0" err="1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итогов</a:t>
            </a:r>
            <a:r>
              <a:rPr lang="en-US" b="0" i="0" u="none" strike="noStrike" cap="none" baseline="0" dirty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 </a:t>
            </a:r>
            <a:r>
              <a:rPr lang="en-US" b="0" i="0" u="none" strike="noStrike" cap="none" baseline="0" dirty="0" err="1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проекта</a:t>
            </a:r>
            <a:r>
              <a:rPr lang="ru-RU" b="0" i="0" u="none" strike="noStrike" cap="none" baseline="0" dirty="0" smtClean="0">
                <a:solidFill>
                  <a:srgbClr val="C00000"/>
                </a:solidFill>
                <a:latin typeface="+mj-lt"/>
                <a:ea typeface="Times New Roman"/>
                <a:cs typeface="Times New Roman"/>
                <a:sym typeface="Times New Roman"/>
              </a:rPr>
              <a:t>.</a:t>
            </a:r>
            <a:endParaRPr lang="en-US" b="0" i="0" u="none" strike="noStrike" cap="none" baseline="0" dirty="0">
              <a:solidFill>
                <a:srgbClr val="C00000"/>
              </a:solidFill>
              <a:latin typeface="+mj-lt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6775132" y="3200400"/>
            <a:ext cx="2368867" cy="1524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r>
              <a:rPr lang="ru-RU" sz="3600" dirty="0" smtClean="0">
                <a:solidFill>
                  <a:srgbClr val="0000FF"/>
                </a:solidFill>
              </a:rPr>
              <a:t>Правила работы в проекте: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88091" name="Rectangle 27"/>
          <p:cNvSpPr>
            <a:spLocks noGrp="1" noChangeArrowheads="1"/>
          </p:cNvSpPr>
          <p:nvPr>
            <p:ph type="body" idx="1"/>
          </p:nvPr>
        </p:nvSpPr>
        <p:spPr>
          <a:xfrm>
            <a:off x="228600" y="1219200"/>
            <a:ext cx="8382000" cy="4953000"/>
          </a:xfrm>
        </p:spPr>
        <p:txBody>
          <a:bodyPr/>
          <a:lstStyle/>
          <a:p>
            <a:pPr marL="0" lv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r>
              <a:rPr lang="en-US" sz="2700" dirty="0" smtClean="0">
                <a:solidFill>
                  <a:srgbClr val="C00000"/>
                </a:solidFill>
                <a:latin typeface="+mj-lt"/>
              </a:rPr>
              <a:t> </a:t>
            </a:r>
            <a:r>
              <a:rPr lang="ru-RU" sz="2400" i="1" dirty="0" smtClean="0">
                <a:solidFill>
                  <a:srgbClr val="C00000"/>
                </a:solidFill>
                <a:latin typeface="+mj-lt"/>
                <a:ea typeface="Arial"/>
                <a:cs typeface="Arial"/>
                <a:sym typeface="Arial"/>
              </a:rPr>
              <a:t>1. "Когда в товарищах согласья нет, на лад их дело не пойдёт."</a:t>
            </a:r>
            <a:endParaRPr lang="ru-RU" sz="2400" dirty="0" smtClean="0">
              <a:solidFill>
                <a:srgbClr val="C00000"/>
              </a:solidFill>
              <a:latin typeface="+mj-lt"/>
            </a:endParaRPr>
          </a:p>
          <a:p>
            <a:pPr marL="0" lv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r>
              <a:rPr lang="ru-RU" sz="2400" i="1" dirty="0" smtClean="0">
                <a:solidFill>
                  <a:srgbClr val="C00000"/>
                </a:solidFill>
                <a:latin typeface="+mj-lt"/>
                <a:ea typeface="Arial"/>
                <a:cs typeface="Arial"/>
                <a:sym typeface="Arial"/>
              </a:rPr>
              <a:t>2. "Не откладывай на завтра то, что можно сделать сегодня". </a:t>
            </a:r>
            <a:endParaRPr lang="ru-RU" sz="2400" dirty="0" smtClean="0">
              <a:solidFill>
                <a:srgbClr val="C00000"/>
              </a:solidFill>
              <a:latin typeface="+mj-lt"/>
            </a:endParaRPr>
          </a:p>
          <a:p>
            <a:pPr marL="0" lv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r>
              <a:rPr lang="ru-RU" sz="2400" i="1" dirty="0" smtClean="0">
                <a:solidFill>
                  <a:srgbClr val="C00000"/>
                </a:solidFill>
                <a:latin typeface="+mj-lt"/>
                <a:ea typeface="Arial"/>
                <a:cs typeface="Arial"/>
                <a:sym typeface="Arial"/>
              </a:rPr>
              <a:t>3. "Один в поле не воин".</a:t>
            </a:r>
            <a:endParaRPr lang="ru-RU" sz="2400" dirty="0" smtClean="0">
              <a:solidFill>
                <a:srgbClr val="C00000"/>
              </a:solidFill>
              <a:latin typeface="+mj-lt"/>
            </a:endParaRPr>
          </a:p>
          <a:p>
            <a:pPr marL="0" lv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r>
              <a:rPr lang="ru-RU" sz="2400" i="1" dirty="0" smtClean="0">
                <a:solidFill>
                  <a:srgbClr val="C00000"/>
                </a:solidFill>
                <a:latin typeface="+mj-lt"/>
                <a:ea typeface="Arial"/>
                <a:cs typeface="Arial"/>
                <a:sym typeface="Arial"/>
              </a:rPr>
              <a:t>4. "Одна голова хорошо, а две лучше". </a:t>
            </a:r>
            <a:endParaRPr lang="ru-RU" sz="2400" dirty="0" smtClean="0">
              <a:solidFill>
                <a:srgbClr val="C00000"/>
              </a:solidFill>
              <a:latin typeface="+mj-lt"/>
            </a:endParaRPr>
          </a:p>
          <a:p>
            <a:pPr marL="0" lv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r>
              <a:rPr lang="ru-RU" sz="2400" i="1" dirty="0" smtClean="0">
                <a:solidFill>
                  <a:srgbClr val="C00000"/>
                </a:solidFill>
                <a:latin typeface="+mj-lt"/>
                <a:ea typeface="Arial"/>
                <a:cs typeface="Arial"/>
                <a:sym typeface="Arial"/>
              </a:rPr>
              <a:t>5. "Мал золотник, да дорог".</a:t>
            </a:r>
            <a:endParaRPr lang="ru-RU" sz="2400" dirty="0" smtClean="0">
              <a:solidFill>
                <a:srgbClr val="C00000"/>
              </a:solidFill>
              <a:latin typeface="+mj-lt"/>
            </a:endParaRPr>
          </a:p>
          <a:p>
            <a:pPr marL="0" lv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r>
              <a:rPr lang="ru-RU" sz="2400" i="1" dirty="0" smtClean="0">
                <a:solidFill>
                  <a:srgbClr val="C00000"/>
                </a:solidFill>
                <a:latin typeface="+mj-lt"/>
                <a:ea typeface="Arial"/>
                <a:cs typeface="Arial"/>
                <a:sym typeface="Arial"/>
              </a:rPr>
              <a:t>6. "О море спрашивай у рыбаков".</a:t>
            </a:r>
            <a:endParaRPr lang="ru-RU" sz="2400" dirty="0" smtClean="0">
              <a:solidFill>
                <a:srgbClr val="C00000"/>
              </a:solidFill>
              <a:latin typeface="+mj-lt"/>
            </a:endParaRPr>
          </a:p>
          <a:p>
            <a:pPr marL="0" lv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None/>
            </a:pPr>
            <a:r>
              <a:rPr lang="ru-RU" sz="2400" i="1" dirty="0" smtClean="0">
                <a:solidFill>
                  <a:srgbClr val="C00000"/>
                </a:solidFill>
                <a:latin typeface="+mj-lt"/>
                <a:ea typeface="Arial"/>
                <a:cs typeface="Arial"/>
                <a:sym typeface="Arial"/>
              </a:rPr>
              <a:t>7. "Не ошибается тот, кто ничего не делает".</a:t>
            </a:r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None/>
            </a:pPr>
            <a:endParaRPr lang="en-US" sz="2700" dirty="0" smtClean="0">
              <a:solidFill>
                <a:srgbClr val="C00000"/>
              </a:solidFill>
              <a:latin typeface="+mj-lt"/>
            </a:endParaRPr>
          </a:p>
          <a:p>
            <a:pPr marL="457200" lvl="1" indent="-342900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None/>
            </a:pPr>
            <a:endParaRPr lang="en-US" sz="2700" i="1" dirty="0" smtClean="0">
              <a:solidFill>
                <a:srgbClr val="C00000"/>
              </a:solidFill>
              <a:latin typeface="+mj-lt"/>
            </a:endParaRPr>
          </a:p>
          <a:p>
            <a:pPr marL="0" indent="0" eaLnBrk="1" hangingPunct="1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700" i="1" dirty="0" smtClean="0">
                <a:solidFill>
                  <a:srgbClr val="C00000"/>
                </a:solidFill>
                <a:latin typeface="+mj-lt"/>
              </a:rPr>
              <a:t> </a:t>
            </a:r>
            <a:endParaRPr lang="ru-RU" sz="19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5" name="Shape 89"/>
          <p:cNvSpPr/>
          <p:nvPr/>
        </p:nvSpPr>
        <p:spPr>
          <a:xfrm>
            <a:off x="2514600" y="4572000"/>
            <a:ext cx="4233861" cy="20827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7924800" cy="838200"/>
          </a:xfrm>
        </p:spPr>
        <p:txBody>
          <a:bodyPr/>
          <a:lstStyle/>
          <a:p>
            <a:r>
              <a:rPr lang="ru-RU" sz="3600" i="1" dirty="0">
                <a:solidFill>
                  <a:srgbClr val="0000FF"/>
                </a:solidFill>
              </a:rPr>
              <a:t>Критерии оценки </a:t>
            </a:r>
            <a:r>
              <a:rPr lang="ru-RU" sz="3600" i="1" dirty="0" smtClean="0">
                <a:solidFill>
                  <a:srgbClr val="0000FF"/>
                </a:solidFill>
              </a:rPr>
              <a:t>работы</a:t>
            </a:r>
            <a:r>
              <a:rPr lang="ru-RU" sz="3600" i="1" dirty="0">
                <a:solidFill>
                  <a:srgbClr val="0000FF"/>
                </a:solidFill>
              </a:rPr>
              <a:t> </a:t>
            </a:r>
            <a:r>
              <a:rPr lang="ru-RU" sz="3600" i="1" dirty="0" smtClean="0">
                <a:solidFill>
                  <a:srgbClr val="0000FF"/>
                </a:solidFill>
              </a:rPr>
              <a:t>групп:</a:t>
            </a:r>
            <a:endParaRPr lang="ru-RU" sz="3600" i="1" dirty="0">
              <a:solidFill>
                <a:srgbClr val="0000FF"/>
              </a:solidFill>
            </a:endParaRPr>
          </a:p>
        </p:txBody>
      </p:sp>
      <p:graphicFrame>
        <p:nvGraphicFramePr>
          <p:cNvPr id="83995" name="Group 27"/>
          <p:cNvGraphicFramePr>
            <a:graphicFrameLocks noGrp="1"/>
          </p:cNvGraphicFramePr>
          <p:nvPr>
            <p:ph idx="1"/>
          </p:nvPr>
        </p:nvGraphicFramePr>
        <p:xfrm>
          <a:off x="685800" y="1295401"/>
          <a:ext cx="7696200" cy="4523799"/>
        </p:xfrm>
        <a:graphic>
          <a:graphicData uri="http://schemas.openxmlformats.org/drawingml/2006/table">
            <a:tbl>
              <a:tblPr/>
              <a:tblGrid>
                <a:gridCol w="5700713"/>
                <a:gridCol w="1995487"/>
              </a:tblGrid>
              <a:tr h="523171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Вид работы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Баллы</a:t>
                      </a: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09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Соответствие материала теме задания. 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Раскрытие темы.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209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Оперативность выполнения заданий.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391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Объём обработанной информации.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659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Ясность и лаконичность.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219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j-lt"/>
                          <a:cs typeface="Times New Roman" pitchFamily="18" charset="0"/>
                        </a:rPr>
                        <a:t>Всего баллов (максимум – 5 б. за каждый вид работы)</a:t>
                      </a:r>
                      <a:endParaRPr kumimoji="0" lang="ru-RU" sz="2000" b="0" i="1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j-lt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762000"/>
            <a:ext cx="6400800" cy="2743200"/>
          </a:xfrm>
        </p:spPr>
        <p:txBody>
          <a:bodyPr/>
          <a:lstStyle/>
          <a:p>
            <a:r>
              <a:rPr lang="en-US" i="1" dirty="0" err="1" smtClean="0">
                <a:solidFill>
                  <a:srgbClr val="A50021"/>
                </a:solidFill>
              </a:rPr>
              <a:t>Удачи</a:t>
            </a:r>
            <a:r>
              <a:rPr lang="en-US" i="1" dirty="0" smtClean="0">
                <a:solidFill>
                  <a:srgbClr val="A50021"/>
                </a:solidFill>
              </a:rPr>
              <a:t> </a:t>
            </a:r>
            <a:r>
              <a:rPr lang="en-US" i="1" dirty="0" err="1" smtClean="0">
                <a:solidFill>
                  <a:srgbClr val="A50021"/>
                </a:solidFill>
              </a:rPr>
              <a:t>вам</a:t>
            </a:r>
            <a:r>
              <a:rPr lang="en-US" i="1" dirty="0" smtClean="0">
                <a:solidFill>
                  <a:srgbClr val="A50021"/>
                </a:solidFill>
              </a:rPr>
              <a:t>,</a:t>
            </a:r>
            <a:br>
              <a:rPr lang="en-US" i="1" dirty="0" smtClean="0">
                <a:solidFill>
                  <a:srgbClr val="A50021"/>
                </a:solidFill>
              </a:rPr>
            </a:br>
            <a:r>
              <a:rPr lang="en-US" i="1" dirty="0" err="1" smtClean="0">
                <a:solidFill>
                  <a:srgbClr val="A50021"/>
                </a:solidFill>
              </a:rPr>
              <a:t>юные</a:t>
            </a:r>
            <a:r>
              <a:rPr lang="en-US" i="1" dirty="0" smtClean="0">
                <a:solidFill>
                  <a:srgbClr val="A50021"/>
                </a:solidFill>
              </a:rPr>
              <a:t> </a:t>
            </a:r>
            <a:r>
              <a:rPr lang="en-US" i="1" dirty="0" err="1" smtClean="0">
                <a:solidFill>
                  <a:srgbClr val="A50021"/>
                </a:solidFill>
              </a:rPr>
              <a:t>исследователи</a:t>
            </a:r>
            <a:r>
              <a:rPr lang="en-US" i="1" dirty="0" smtClean="0">
                <a:solidFill>
                  <a:srgbClr val="A50021"/>
                </a:solidFill>
              </a:rPr>
              <a:t>!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9400" y="6705600"/>
            <a:ext cx="6032500" cy="1524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3886200"/>
            <a:ext cx="2590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152400"/>
            <a:ext cx="5727700" cy="1600200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Средства массовой информации: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z="1800" dirty="0"/>
          </a:p>
        </p:txBody>
      </p:sp>
      <p:pic>
        <p:nvPicPr>
          <p:cNvPr id="1026" name="Picture 2" descr="C:\Users\Margarita\Pictures\сми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143000"/>
            <a:ext cx="2286000" cy="2286000"/>
          </a:xfrm>
          <a:prstGeom prst="rect">
            <a:avLst/>
          </a:prstGeom>
          <a:noFill/>
        </p:spPr>
      </p:pic>
      <p:pic>
        <p:nvPicPr>
          <p:cNvPr id="1027" name="Picture 3" descr="C:\Users\Margarita\Pictures\сми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828800"/>
            <a:ext cx="2363381" cy="1771650"/>
          </a:xfrm>
          <a:prstGeom prst="rect">
            <a:avLst/>
          </a:prstGeom>
          <a:noFill/>
        </p:spPr>
      </p:pic>
      <p:pic>
        <p:nvPicPr>
          <p:cNvPr id="1028" name="Picture 4" descr="C:\Users\Margarita\Pictures\сми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1905000"/>
            <a:ext cx="2682240" cy="1676400"/>
          </a:xfrm>
          <a:prstGeom prst="rect">
            <a:avLst/>
          </a:prstGeom>
          <a:noFill/>
        </p:spPr>
      </p:pic>
      <p:pic>
        <p:nvPicPr>
          <p:cNvPr id="1029" name="Picture 5" descr="C:\Users\Margarita\Pictures\сми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4038600"/>
            <a:ext cx="2667000" cy="1776889"/>
          </a:xfrm>
          <a:prstGeom prst="rect">
            <a:avLst/>
          </a:prstGeom>
          <a:noFill/>
        </p:spPr>
      </p:pic>
      <p:pic>
        <p:nvPicPr>
          <p:cNvPr id="1030" name="Picture 6" descr="C:\Users\Margarita\Pictures\сми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3962400"/>
            <a:ext cx="2566988" cy="1847550"/>
          </a:xfrm>
          <a:prstGeom prst="rect">
            <a:avLst/>
          </a:prstGeom>
          <a:noFill/>
        </p:spPr>
      </p:pic>
      <p:pic>
        <p:nvPicPr>
          <p:cNvPr id="1031" name="Picture 7" descr="C:\Users\Margarita\Pictures\сми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657600"/>
            <a:ext cx="2514600" cy="18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0" y="152400"/>
            <a:ext cx="5727700" cy="1600200"/>
          </a:xfrm>
        </p:spPr>
        <p:txBody>
          <a:bodyPr/>
          <a:lstStyle/>
          <a:p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z="1800" dirty="0"/>
          </a:p>
        </p:txBody>
      </p:sp>
      <p:pic>
        <p:nvPicPr>
          <p:cNvPr id="2050" name="Picture 2" descr="C:\Users\Margarita\Pictures\сми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7848600" cy="2057400"/>
          </a:xfrm>
        </p:spPr>
        <p:txBody>
          <a:bodyPr/>
          <a:lstStyle/>
          <a:p>
            <a:r>
              <a:rPr lang="ru-RU" sz="3600" dirty="0" smtClean="0">
                <a:solidFill>
                  <a:srgbClr val="0000FF"/>
                </a:solidFill>
              </a:rPr>
              <a:t>Основной вопрос:</a:t>
            </a:r>
            <a:br>
              <a:rPr lang="ru-RU" sz="3600" dirty="0" smtClean="0">
                <a:solidFill>
                  <a:srgbClr val="0000FF"/>
                </a:solidFill>
              </a:rPr>
            </a:br>
            <a:r>
              <a:rPr lang="ru-RU" sz="3600" dirty="0" smtClean="0">
                <a:solidFill>
                  <a:srgbClr val="C00000"/>
                </a:solidFill>
              </a:rPr>
              <a:t>Как сделать так, чтобы  о НАС узнали?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696200" cy="3581400"/>
          </a:xfrm>
        </p:spPr>
        <p:txBody>
          <a:bodyPr/>
          <a:lstStyle/>
          <a:p>
            <a:pPr>
              <a:buNone/>
            </a:pPr>
            <a:endParaRPr lang="ru-RU" sz="2800" dirty="0"/>
          </a:p>
        </p:txBody>
      </p:sp>
      <p:pic>
        <p:nvPicPr>
          <p:cNvPr id="3074" name="Picture 2" descr="C:\Users\Margarita\Pictures\сми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0"/>
            <a:ext cx="3962400" cy="3200400"/>
          </a:xfrm>
          <a:prstGeom prst="rect">
            <a:avLst/>
          </a:prstGeom>
          <a:noFill/>
        </p:spPr>
      </p:pic>
      <p:pic>
        <p:nvPicPr>
          <p:cNvPr id="3075" name="Picture 3" descr="C:\Users\Margarita\Pictures\сми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352800"/>
            <a:ext cx="3886200" cy="3005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077200" cy="1447800"/>
          </a:xfrm>
        </p:spPr>
        <p:txBody>
          <a:bodyPr/>
          <a:lstStyle/>
          <a:p>
            <a:r>
              <a:rPr lang="ru-RU" sz="4000" dirty="0" smtClean="0">
                <a:solidFill>
                  <a:srgbClr val="0000FF"/>
                </a:solidFill>
              </a:rPr>
              <a:t>Проблемный вопрос:</a:t>
            </a:r>
            <a:br>
              <a:rPr lang="ru-RU" sz="4000" dirty="0" smtClean="0">
                <a:solidFill>
                  <a:srgbClr val="0000FF"/>
                </a:solidFill>
              </a:rPr>
            </a:br>
            <a:r>
              <a:rPr lang="ru-RU" sz="4000" dirty="0" smtClean="0">
                <a:solidFill>
                  <a:srgbClr val="C00000"/>
                </a:solidFill>
              </a:rPr>
              <a:t>Как создать газету?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6282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828800"/>
            <a:ext cx="304800" cy="3657600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</a:pPr>
            <a:endParaRPr lang="ru-RU" sz="1800" dirty="0"/>
          </a:p>
          <a:p>
            <a:pPr marL="0" indent="0">
              <a:lnSpc>
                <a:spcPct val="90000"/>
              </a:lnSpc>
              <a:buFontTx/>
              <a:buNone/>
            </a:pPr>
            <a:endParaRPr lang="ru-RU" sz="1400" dirty="0"/>
          </a:p>
          <a:p>
            <a:pPr marL="0" indent="0">
              <a:lnSpc>
                <a:spcPct val="90000"/>
              </a:lnSpc>
            </a:pPr>
            <a:endParaRPr lang="ru-RU" sz="2000" dirty="0"/>
          </a:p>
          <a:p>
            <a:pPr marL="0" indent="0">
              <a:lnSpc>
                <a:spcPct val="90000"/>
              </a:lnSpc>
            </a:pPr>
            <a:endParaRPr lang="ru-RU" sz="2000" dirty="0"/>
          </a:p>
          <a:p>
            <a:pPr marL="0" indent="0">
              <a:lnSpc>
                <a:spcPct val="90000"/>
              </a:lnSpc>
            </a:pPr>
            <a:endParaRPr lang="ru-RU" sz="2000" dirty="0"/>
          </a:p>
        </p:txBody>
      </p:sp>
      <p:sp>
        <p:nvSpPr>
          <p:cNvPr id="16282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838200" y="1981200"/>
            <a:ext cx="7772400" cy="38100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rgbClr val="0000FF"/>
                </a:solidFill>
              </a:rPr>
              <a:t>Что нам интересно?</a:t>
            </a:r>
            <a:endParaRPr lang="ru-RU" sz="1500" dirty="0">
              <a:solidFill>
                <a:srgbClr val="0000FF"/>
              </a:solidFill>
            </a:endParaRPr>
          </a:p>
          <a:p>
            <a:pPr>
              <a:buNone/>
            </a:pPr>
            <a:r>
              <a:rPr lang="ru-RU" sz="2000" b="1" i="1" dirty="0" smtClean="0">
                <a:solidFill>
                  <a:srgbClr val="0000FF"/>
                </a:solidFill>
              </a:rPr>
              <a:t>Учебные вопросы:</a:t>
            </a:r>
            <a:endParaRPr lang="ru-RU" sz="2000" dirty="0" smtClean="0">
              <a:solidFill>
                <a:srgbClr val="0000FF"/>
              </a:solidFill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Какова история возникновения газеты?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Как создают газету?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Какие должны быть рубрики?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Как выбрать макет газеты?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Какая идея каждого выпуска?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Как оформлять страницы в газете?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Какие обязанности у создателей газеты?</a:t>
            </a:r>
            <a:endParaRPr lang="ru-RU" sz="2000" dirty="0" smtClean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</a:pP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Margarita\Pictures\газета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514600"/>
            <a:ext cx="20574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086600" cy="17526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Предполагаемый творческий продукт:</a:t>
            </a:r>
            <a:br>
              <a:rPr lang="ru-RU" sz="3600" b="1" dirty="0" smtClean="0">
                <a:solidFill>
                  <a:srgbClr val="0000FF"/>
                </a:solidFill>
              </a:rPr>
            </a:b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1295400" y="1143001"/>
            <a:ext cx="7315200" cy="7026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2048" tIns="41025" rIns="82048" bIns="41025">
            <a:spAutoFit/>
          </a:bodyPr>
          <a:lstStyle/>
          <a:p>
            <a:pPr marL="485775" lvl="1" defTabSz="820738" eaLnBrk="0" hangingPunct="0">
              <a:lnSpc>
                <a:spcPct val="90000"/>
              </a:lnSpc>
              <a:spcBef>
                <a:spcPct val="40000"/>
              </a:spcBef>
              <a:buFontTx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печатное издание с пронумерованными страницами;</a:t>
            </a:r>
          </a:p>
          <a:p>
            <a:pPr marL="485775" lvl="1" defTabSz="820738" eaLnBrk="0" hangingPunct="0">
              <a:lnSpc>
                <a:spcPct val="90000"/>
              </a:lnSpc>
              <a:spcBef>
                <a:spcPct val="40000"/>
              </a:spcBef>
              <a:buFontTx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объем  10 – 12 листов;</a:t>
            </a:r>
          </a:p>
          <a:p>
            <a:pPr marL="485775" lvl="1" defTabSz="820738" eaLnBrk="0" hangingPunct="0">
              <a:lnSpc>
                <a:spcPct val="90000"/>
              </a:lnSpc>
              <a:spcBef>
                <a:spcPct val="40000"/>
              </a:spcBef>
              <a:buFontTx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формат  А - 4;</a:t>
            </a:r>
          </a:p>
          <a:p>
            <a:pPr marL="485775" lvl="1" defTabSz="820738" eaLnBrk="0" hangingPunct="0">
              <a:lnSpc>
                <a:spcPct val="90000"/>
              </a:lnSpc>
              <a:spcBef>
                <a:spcPct val="40000"/>
              </a:spcBef>
              <a:buFontTx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периодичность издания: один раз в месяц;</a:t>
            </a:r>
          </a:p>
          <a:p>
            <a:pPr marL="485775" lvl="1" defTabSz="820738" eaLnBrk="0" hangingPunct="0">
              <a:lnSpc>
                <a:spcPct val="90000"/>
              </a:lnSpc>
              <a:spcBef>
                <a:spcPct val="40000"/>
              </a:spcBef>
              <a:buFontTx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постоянные рубрики;</a:t>
            </a:r>
          </a:p>
          <a:p>
            <a:pPr marL="485775" lvl="1" defTabSz="820738" eaLnBrk="0" hangingPunct="0">
              <a:lnSpc>
                <a:spcPct val="90000"/>
              </a:lnSpc>
              <a:spcBef>
                <a:spcPct val="40000"/>
              </a:spcBef>
              <a:buFontTx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указывается дата издания номера;</a:t>
            </a:r>
          </a:p>
          <a:p>
            <a:pPr marL="485775" lvl="1" defTabSz="820738" eaLnBrk="0" hangingPunct="0">
              <a:lnSpc>
                <a:spcPct val="90000"/>
              </a:lnSpc>
              <a:spcBef>
                <a:spcPct val="40000"/>
              </a:spcBef>
              <a:buFontTx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фотография на обложке отражает идею газеты;</a:t>
            </a:r>
          </a:p>
          <a:p>
            <a:pPr marL="485775" lvl="1" defTabSz="820738" eaLnBrk="0" hangingPunct="0">
              <a:lnSpc>
                <a:spcPct val="90000"/>
              </a:lnSpc>
              <a:spcBef>
                <a:spcPct val="40000"/>
              </a:spcBef>
              <a:buFontTx/>
              <a:buChar char="•"/>
            </a:pPr>
            <a:r>
              <a:rPr lang="ru-RU" sz="2400" b="1" dirty="0" smtClean="0">
                <a:solidFill>
                  <a:srgbClr val="C00000"/>
                </a:solidFill>
              </a:rPr>
              <a:t>страницы печатаются отдельно: газета складывается </a:t>
            </a:r>
            <a:r>
              <a:rPr lang="ru-RU" sz="2400" b="1" smtClean="0">
                <a:solidFill>
                  <a:srgbClr val="C00000"/>
                </a:solidFill>
              </a:rPr>
              <a:t>и тиражируется.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 marL="485775" lvl="1" defTabSz="820738" eaLnBrk="0" hangingPunct="0">
              <a:lnSpc>
                <a:spcPct val="90000"/>
              </a:lnSpc>
              <a:spcBef>
                <a:spcPct val="40000"/>
              </a:spcBef>
            </a:pPr>
            <a:endParaRPr lang="ru-RU" sz="2400" b="1" dirty="0" smtClean="0">
              <a:solidFill>
                <a:srgbClr val="C00000"/>
              </a:solidFill>
            </a:endParaRPr>
          </a:p>
          <a:p>
            <a:pPr marL="485775" lvl="1" defTabSz="820738" eaLnBrk="0" hangingPunct="0">
              <a:lnSpc>
                <a:spcPct val="90000"/>
              </a:lnSpc>
              <a:spcBef>
                <a:spcPct val="40000"/>
              </a:spcBef>
            </a:pPr>
            <a:endParaRPr lang="ru-RU" sz="2400" b="1" dirty="0" smtClean="0">
              <a:solidFill>
                <a:srgbClr val="0070C0"/>
              </a:solidFill>
            </a:endParaRPr>
          </a:p>
          <a:p>
            <a:pPr marL="485775" lvl="1" defTabSz="820738" eaLnBrk="0" hangingPunct="0">
              <a:lnSpc>
                <a:spcPct val="90000"/>
              </a:lnSpc>
              <a:spcBef>
                <a:spcPct val="40000"/>
              </a:spcBef>
              <a:buFontTx/>
              <a:buChar char="•"/>
            </a:pPr>
            <a:endParaRPr lang="ru-RU" sz="2400" b="1" dirty="0" smtClean="0">
              <a:solidFill>
                <a:srgbClr val="0070C0"/>
              </a:solidFill>
            </a:endParaRPr>
          </a:p>
          <a:p>
            <a:pPr marL="485775" lvl="1" defTabSz="820738" eaLnBrk="0" hangingPunct="0">
              <a:lnSpc>
                <a:spcPct val="90000"/>
              </a:lnSpc>
              <a:spcBef>
                <a:spcPct val="40000"/>
              </a:spcBef>
              <a:buFontTx/>
              <a:buChar char="•"/>
            </a:pPr>
            <a:endParaRPr lang="ru-RU" sz="2400" b="1" dirty="0">
              <a:solidFill>
                <a:srgbClr val="C00000"/>
              </a:solidFill>
              <a:latin typeface="45 Helvetica Light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762000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Словарик проекта: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066800"/>
            <a:ext cx="7239000" cy="5334000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ru-RU" sz="2800" dirty="0" smtClean="0">
                <a:solidFill>
                  <a:srgbClr val="C00000"/>
                </a:solidFill>
              </a:rPr>
              <a:t>Газета – это …</a:t>
            </a:r>
          </a:p>
          <a:p>
            <a:pPr marL="609600" indent="-609600">
              <a:lnSpc>
                <a:spcPct val="80000"/>
              </a:lnSpc>
            </a:pPr>
            <a:r>
              <a:rPr lang="ru-RU" sz="2800" dirty="0" smtClean="0">
                <a:solidFill>
                  <a:srgbClr val="C00000"/>
                </a:solidFill>
              </a:rPr>
              <a:t>Рубрика – это…</a:t>
            </a:r>
          </a:p>
          <a:p>
            <a:pPr marL="609600" indent="-609600">
              <a:lnSpc>
                <a:spcPct val="80000"/>
              </a:lnSpc>
            </a:pPr>
            <a:r>
              <a:rPr lang="ru-RU" sz="2800" dirty="0" smtClean="0">
                <a:solidFill>
                  <a:srgbClr val="C00000"/>
                </a:solidFill>
              </a:rPr>
              <a:t>Корреспондент – это…</a:t>
            </a:r>
          </a:p>
          <a:p>
            <a:pPr marL="609600" indent="-609600">
              <a:lnSpc>
                <a:spcPct val="80000"/>
              </a:lnSpc>
            </a:pPr>
            <a:r>
              <a:rPr lang="ru-RU" sz="2800" dirty="0" smtClean="0">
                <a:solidFill>
                  <a:srgbClr val="C00000"/>
                </a:solidFill>
              </a:rPr>
              <a:t>Макет – это…</a:t>
            </a:r>
          </a:p>
          <a:p>
            <a:pPr marL="609600" indent="-609600">
              <a:lnSpc>
                <a:spcPct val="80000"/>
              </a:lnSpc>
            </a:pPr>
            <a:r>
              <a:rPr lang="ru-RU" sz="2800" dirty="0" smtClean="0">
                <a:solidFill>
                  <a:srgbClr val="C00000"/>
                </a:solidFill>
              </a:rPr>
              <a:t>Тираж – это…</a:t>
            </a:r>
          </a:p>
          <a:p>
            <a:pPr marL="609600" indent="-609600">
              <a:lnSpc>
                <a:spcPct val="80000"/>
              </a:lnSpc>
            </a:pPr>
            <a:r>
              <a:rPr lang="ru-RU" sz="2800" dirty="0" smtClean="0">
                <a:solidFill>
                  <a:srgbClr val="C00000"/>
                </a:solidFill>
              </a:rPr>
              <a:t>Типография – это…</a:t>
            </a:r>
          </a:p>
          <a:p>
            <a:pPr marL="609600" indent="-609600">
              <a:lnSpc>
                <a:spcPct val="80000"/>
              </a:lnSpc>
            </a:pPr>
            <a:r>
              <a:rPr lang="ru-RU" sz="2800" dirty="0" smtClean="0">
                <a:solidFill>
                  <a:srgbClr val="C00000"/>
                </a:solidFill>
              </a:rPr>
              <a:t>Редактор – это…</a:t>
            </a:r>
          </a:p>
          <a:p>
            <a:pPr marL="609600" indent="-609600">
              <a:lnSpc>
                <a:spcPct val="80000"/>
              </a:lnSpc>
            </a:pPr>
            <a:r>
              <a:rPr lang="ru-RU" sz="2800" dirty="0" smtClean="0">
                <a:solidFill>
                  <a:srgbClr val="C00000"/>
                </a:solidFill>
              </a:rPr>
              <a:t>Корректор – это…</a:t>
            </a:r>
          </a:p>
          <a:p>
            <a:pPr marL="609600" indent="-609600">
              <a:lnSpc>
                <a:spcPct val="80000"/>
              </a:lnSpc>
            </a:pPr>
            <a:r>
              <a:rPr lang="ru-RU" sz="2800" dirty="0" smtClean="0">
                <a:solidFill>
                  <a:srgbClr val="C00000"/>
                </a:solidFill>
              </a:rPr>
              <a:t>Статья – это…</a:t>
            </a:r>
          </a:p>
          <a:p>
            <a:pPr marL="609600" indent="-609600">
              <a:lnSpc>
                <a:spcPct val="80000"/>
              </a:lnSpc>
            </a:pPr>
            <a:r>
              <a:rPr lang="ru-RU" sz="2800" dirty="0" smtClean="0">
                <a:solidFill>
                  <a:srgbClr val="C00000"/>
                </a:solidFill>
              </a:rPr>
              <a:t>Редакция – это…</a:t>
            </a:r>
          </a:p>
          <a:p>
            <a:pPr marL="609600" indent="-609600">
              <a:lnSpc>
                <a:spcPct val="80000"/>
              </a:lnSpc>
            </a:pPr>
            <a:r>
              <a:rPr lang="ru-RU" sz="2800" dirty="0" smtClean="0">
                <a:solidFill>
                  <a:srgbClr val="C00000"/>
                </a:solidFill>
              </a:rPr>
              <a:t>Экземпляр – это…</a:t>
            </a:r>
          </a:p>
          <a:p>
            <a:pPr marL="609600" indent="-609600">
              <a:lnSpc>
                <a:spcPct val="80000"/>
              </a:lnSpc>
            </a:pPr>
            <a:r>
              <a:rPr lang="ru-RU" sz="2800" dirty="0" smtClean="0">
                <a:solidFill>
                  <a:srgbClr val="C00000"/>
                </a:solidFill>
              </a:rPr>
              <a:t>Журналист – это…</a:t>
            </a:r>
          </a:p>
          <a:p>
            <a:pPr marL="609600" indent="-609600">
              <a:lnSpc>
                <a:spcPct val="80000"/>
              </a:lnSpc>
            </a:pPr>
            <a:endParaRPr lang="ru-RU" sz="2800" dirty="0" smtClean="0">
              <a:solidFill>
                <a:srgbClr val="C00000"/>
              </a:solidFill>
            </a:endParaRPr>
          </a:p>
          <a:p>
            <a:pPr marL="609600" indent="-609600">
              <a:lnSpc>
                <a:spcPct val="80000"/>
              </a:lnSpc>
            </a:pPr>
            <a:endParaRPr lang="ru-RU" sz="2400" dirty="0"/>
          </a:p>
          <a:p>
            <a:pPr marL="609600" indent="-609600">
              <a:lnSpc>
                <a:spcPct val="80000"/>
              </a:lnSpc>
            </a:pPr>
            <a:endParaRPr lang="ru-RU" sz="2400" dirty="0"/>
          </a:p>
        </p:txBody>
      </p:sp>
      <p:pic>
        <p:nvPicPr>
          <p:cNvPr id="6146" name="Picture 2" descr="C:\Users\Margarita\Pictures\типограф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505200"/>
            <a:ext cx="333375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6870700" cy="914400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Рубрики: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172199"/>
            <a:ext cx="457200" cy="304801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sz="1600" dirty="0"/>
          </a:p>
        </p:txBody>
      </p:sp>
      <p:sp>
        <p:nvSpPr>
          <p:cNvPr id="1689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905000" y="838200"/>
            <a:ext cx="7010400" cy="5486400"/>
          </a:xfrm>
        </p:spPr>
        <p:txBody>
          <a:bodyPr/>
          <a:lstStyle/>
          <a:p>
            <a:pPr marL="357188" indent="-357188" eaLnBrk="0" hangingPunct="0">
              <a:spcBef>
                <a:spcPct val="0"/>
              </a:spcBef>
            </a:pPr>
            <a:r>
              <a:rPr lang="ru-RU" sz="2400" b="1" i="1" dirty="0" smtClean="0">
                <a:solidFill>
                  <a:srgbClr val="C00000"/>
                </a:solidFill>
              </a:rPr>
              <a:t>Дни рождения</a:t>
            </a:r>
          </a:p>
          <a:p>
            <a:pPr marL="357188" indent="-357188" eaLnBrk="0" hangingPunct="0">
              <a:spcBef>
                <a:spcPct val="0"/>
              </a:spcBef>
            </a:pPr>
            <a:r>
              <a:rPr lang="ru-RU" sz="2400" b="1" i="1" dirty="0" smtClean="0">
                <a:solidFill>
                  <a:srgbClr val="C00000"/>
                </a:solidFill>
              </a:rPr>
              <a:t>Спорт</a:t>
            </a:r>
          </a:p>
          <a:p>
            <a:pPr marL="357188" indent="-357188" eaLnBrk="0" hangingPunct="0">
              <a:spcBef>
                <a:spcPct val="0"/>
              </a:spcBef>
            </a:pPr>
            <a:r>
              <a:rPr lang="ru-RU" sz="2400" b="1" i="1" dirty="0" smtClean="0">
                <a:solidFill>
                  <a:srgbClr val="C00000"/>
                </a:solidFill>
              </a:rPr>
              <a:t>Занимательные задания</a:t>
            </a:r>
          </a:p>
          <a:p>
            <a:pPr marL="357188" indent="-357188" eaLnBrk="0" hangingPunct="0">
              <a:spcBef>
                <a:spcPct val="0"/>
              </a:spcBef>
            </a:pPr>
            <a:r>
              <a:rPr lang="ru-RU" sz="2400" b="1" i="1" dirty="0" smtClean="0">
                <a:solidFill>
                  <a:srgbClr val="C00000"/>
                </a:solidFill>
              </a:rPr>
              <a:t>Стихотворения</a:t>
            </a:r>
          </a:p>
          <a:p>
            <a:pPr marL="357188" indent="-357188" eaLnBrk="0" hangingPunct="0">
              <a:spcBef>
                <a:spcPct val="0"/>
              </a:spcBef>
            </a:pPr>
            <a:r>
              <a:rPr lang="ru-RU" sz="2400" b="1" i="1" dirty="0" smtClean="0">
                <a:solidFill>
                  <a:srgbClr val="C00000"/>
                </a:solidFill>
              </a:rPr>
              <a:t>Об учениках, школе, учителях</a:t>
            </a:r>
          </a:p>
          <a:p>
            <a:pPr marL="357188" indent="-357188" eaLnBrk="0" hangingPunct="0">
              <a:spcBef>
                <a:spcPct val="0"/>
              </a:spcBef>
            </a:pPr>
            <a:r>
              <a:rPr lang="ru-RU" sz="2400" b="1" i="1" dirty="0" smtClean="0">
                <a:solidFill>
                  <a:srgbClr val="C00000"/>
                </a:solidFill>
              </a:rPr>
              <a:t>Праздники, классные события, традиции</a:t>
            </a:r>
          </a:p>
          <a:p>
            <a:pPr marL="357188" indent="-357188" eaLnBrk="0" hangingPunct="0">
              <a:spcBef>
                <a:spcPct val="0"/>
              </a:spcBef>
            </a:pPr>
            <a:r>
              <a:rPr lang="ru-RU" sz="2400" b="1" i="1" dirty="0" smtClean="0">
                <a:solidFill>
                  <a:srgbClr val="C00000"/>
                </a:solidFill>
              </a:rPr>
              <a:t>Конкурсы</a:t>
            </a:r>
          </a:p>
          <a:p>
            <a:pPr marL="357188" indent="-357188" eaLnBrk="0" hangingPunct="0">
              <a:spcBef>
                <a:spcPct val="0"/>
              </a:spcBef>
            </a:pPr>
            <a:r>
              <a:rPr lang="ru-RU" sz="2400" b="1" i="1" dirty="0" smtClean="0">
                <a:solidFill>
                  <a:srgbClr val="C00000"/>
                </a:solidFill>
              </a:rPr>
              <a:t>Игры</a:t>
            </a:r>
          </a:p>
          <a:p>
            <a:pPr marL="357188" indent="-357188" eaLnBrk="0" hangingPunct="0">
              <a:spcBef>
                <a:spcPct val="0"/>
              </a:spcBef>
            </a:pPr>
            <a:r>
              <a:rPr lang="ru-RU" sz="2400" b="1" i="1" dirty="0" smtClean="0">
                <a:solidFill>
                  <a:srgbClr val="C00000"/>
                </a:solidFill>
              </a:rPr>
              <a:t>О животных</a:t>
            </a:r>
          </a:p>
          <a:p>
            <a:pPr marL="357188" indent="-357188" eaLnBrk="0" hangingPunct="0">
              <a:spcBef>
                <a:spcPct val="0"/>
              </a:spcBef>
            </a:pPr>
            <a:r>
              <a:rPr lang="ru-RU" sz="2400" b="1" i="1" dirty="0" smtClean="0">
                <a:solidFill>
                  <a:srgbClr val="C00000"/>
                </a:solidFill>
              </a:rPr>
              <a:t>Юмор</a:t>
            </a:r>
          </a:p>
          <a:p>
            <a:pPr marL="357188" indent="-357188" eaLnBrk="0" hangingPunct="0">
              <a:spcBef>
                <a:spcPct val="0"/>
              </a:spcBef>
            </a:pPr>
            <a:r>
              <a:rPr lang="ru-RU" sz="2400" b="1" i="1" dirty="0" smtClean="0">
                <a:solidFill>
                  <a:srgbClr val="C00000"/>
                </a:solidFill>
              </a:rPr>
              <a:t>Вокруг света</a:t>
            </a:r>
          </a:p>
          <a:p>
            <a:pPr marL="357188" indent="-357188" eaLnBrk="0" hangingPunct="0">
              <a:spcBef>
                <a:spcPct val="0"/>
              </a:spcBef>
            </a:pPr>
            <a:r>
              <a:rPr lang="ru-RU" sz="2400" b="1" i="1" dirty="0" smtClean="0">
                <a:solidFill>
                  <a:srgbClr val="C00000"/>
                </a:solidFill>
              </a:rPr>
              <a:t>Кулинария</a:t>
            </a:r>
          </a:p>
          <a:p>
            <a:pPr marL="357188" indent="-357188" eaLnBrk="0" hangingPunct="0">
              <a:spcBef>
                <a:spcPct val="0"/>
              </a:spcBef>
            </a:pPr>
            <a:r>
              <a:rPr lang="ru-RU" sz="2400" b="1" i="1" dirty="0" smtClean="0">
                <a:solidFill>
                  <a:srgbClr val="C00000"/>
                </a:solidFill>
              </a:rPr>
              <a:t>Фокусы</a:t>
            </a:r>
          </a:p>
          <a:p>
            <a:pPr marL="357188" indent="-357188" eaLnBrk="0" hangingPunct="0">
              <a:spcBef>
                <a:spcPct val="0"/>
              </a:spcBef>
            </a:pPr>
            <a:r>
              <a:rPr lang="ru-RU" sz="2400" b="1" i="1" dirty="0" smtClean="0">
                <a:solidFill>
                  <a:srgbClr val="C00000"/>
                </a:solidFill>
              </a:rPr>
              <a:t>Песни</a:t>
            </a:r>
          </a:p>
          <a:p>
            <a:pPr marL="357188" indent="-357188" eaLnBrk="0" hangingPunct="0">
              <a:spcBef>
                <a:spcPct val="0"/>
              </a:spcBef>
            </a:pPr>
            <a:r>
              <a:rPr lang="ru-RU" sz="2400" b="1" i="1" dirty="0" smtClean="0">
                <a:solidFill>
                  <a:srgbClr val="C00000"/>
                </a:solidFill>
              </a:rPr>
              <a:t>Чудеса нашего города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Margarita\Pictures\газета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352800"/>
            <a:ext cx="2978197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/>
          <a:lstStyle/>
          <a:p>
            <a:r>
              <a:rPr lang="ru-RU" sz="3600" dirty="0" smtClean="0">
                <a:solidFill>
                  <a:srgbClr val="0000FF"/>
                </a:solidFill>
              </a:rPr>
              <a:t>Необходимые ресурсы</a:t>
            </a:r>
            <a:endParaRPr lang="ru-RU" sz="3600" dirty="0">
              <a:solidFill>
                <a:srgbClr val="0000FF"/>
              </a:solidFill>
            </a:endParaRP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696200" cy="4267200"/>
          </a:xfrm>
        </p:spPr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компьютеры с выходом в Интернет для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</a:rPr>
              <a:t>   поиска информации и совместной работы;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цветной</a:t>
            </a:r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принтер для печати, сканер; 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демонстрационное оборудование для просмотра материала;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листы формат А-4;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фотоаппарат.</a:t>
            </a: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endParaRPr lang="ru-RU" sz="2400" b="1" dirty="0" smtClean="0">
              <a:solidFill>
                <a:srgbClr val="C00000"/>
              </a:solidFill>
            </a:endParaRPr>
          </a:p>
          <a:p>
            <a:endParaRPr lang="ru-RU" sz="2400" b="1" dirty="0" smtClean="0">
              <a:solidFill>
                <a:srgbClr val="C00000"/>
              </a:solidFill>
            </a:endParaRPr>
          </a:p>
        </p:txBody>
      </p:sp>
      <p:pic>
        <p:nvPicPr>
          <p:cNvPr id="7170" name="Picture 2" descr="C:\Users\Margarita\Pictures\принте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4648200"/>
            <a:ext cx="2609088" cy="1828800"/>
          </a:xfrm>
          <a:prstGeom prst="rect">
            <a:avLst/>
          </a:prstGeom>
          <a:noFill/>
        </p:spPr>
      </p:pic>
      <p:pic>
        <p:nvPicPr>
          <p:cNvPr id="7171" name="Picture 3" descr="C:\Users\Margarita\Pictures\компьюте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581400"/>
            <a:ext cx="2991491" cy="2006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483</TotalTime>
  <Words>404</Words>
  <Application>Microsoft Office PowerPoint</Application>
  <PresentationFormat>Экран (4:3)</PresentationFormat>
  <Paragraphs>123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Пастель</vt:lpstr>
      <vt:lpstr>КЛАССная газета</vt:lpstr>
      <vt:lpstr>Средства массовой информации:</vt:lpstr>
      <vt:lpstr>Слайд 3</vt:lpstr>
      <vt:lpstr>Основной вопрос: Как сделать так, чтобы  о НАС узнали?</vt:lpstr>
      <vt:lpstr>Проблемный вопрос: Как создать газету?</vt:lpstr>
      <vt:lpstr>      Предполагаемый творческий продукт: </vt:lpstr>
      <vt:lpstr>Словарик проекта:</vt:lpstr>
      <vt:lpstr>Рубрики:</vt:lpstr>
      <vt:lpstr>Необходимые ресурсы</vt:lpstr>
      <vt:lpstr>Действия и ответственные по направлениям:</vt:lpstr>
      <vt:lpstr>План проекта:</vt:lpstr>
      <vt:lpstr>Правила работы в проекте:</vt:lpstr>
      <vt:lpstr>Критерии оценки работы групп:</vt:lpstr>
      <vt:lpstr>Удачи вам, юные исследователи!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Инна</dc:creator>
  <cp:lastModifiedBy>Margarita</cp:lastModifiedBy>
  <cp:revision>96</cp:revision>
  <cp:lastPrinted>1601-01-01T00:00:00Z</cp:lastPrinted>
  <dcterms:created xsi:type="dcterms:W3CDTF">1601-01-01T00:00:00Z</dcterms:created>
  <dcterms:modified xsi:type="dcterms:W3CDTF">2015-03-22T14:30:01Z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