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42"/>
  </p:notesMasterIdLst>
  <p:sldIdLst>
    <p:sldId id="256" r:id="rId2"/>
    <p:sldId id="260" r:id="rId3"/>
    <p:sldId id="259" r:id="rId4"/>
    <p:sldId id="261" r:id="rId5"/>
    <p:sldId id="271" r:id="rId6"/>
    <p:sldId id="263" r:id="rId7"/>
    <p:sldId id="264" r:id="rId8"/>
    <p:sldId id="265" r:id="rId9"/>
    <p:sldId id="270" r:id="rId10"/>
    <p:sldId id="324" r:id="rId11"/>
    <p:sldId id="266" r:id="rId12"/>
    <p:sldId id="275" r:id="rId13"/>
    <p:sldId id="277" r:id="rId14"/>
    <p:sldId id="278" r:id="rId15"/>
    <p:sldId id="279" r:id="rId16"/>
    <p:sldId id="273" r:id="rId17"/>
    <p:sldId id="316" r:id="rId18"/>
    <p:sldId id="280" r:id="rId19"/>
    <p:sldId id="285" r:id="rId20"/>
    <p:sldId id="286" r:id="rId21"/>
    <p:sldId id="281" r:id="rId22"/>
    <p:sldId id="269" r:id="rId23"/>
    <p:sldId id="289" r:id="rId24"/>
    <p:sldId id="291" r:id="rId25"/>
    <p:sldId id="294" r:id="rId26"/>
    <p:sldId id="327" r:id="rId27"/>
    <p:sldId id="296" r:id="rId28"/>
    <p:sldId id="299" r:id="rId29"/>
    <p:sldId id="300" r:id="rId30"/>
    <p:sldId id="304" r:id="rId31"/>
    <p:sldId id="306" r:id="rId32"/>
    <p:sldId id="307" r:id="rId33"/>
    <p:sldId id="308" r:id="rId34"/>
    <p:sldId id="310" r:id="rId35"/>
    <p:sldId id="312" r:id="rId36"/>
    <p:sldId id="325" r:id="rId37"/>
    <p:sldId id="314" r:id="rId38"/>
    <p:sldId id="303" r:id="rId39"/>
    <p:sldId id="329" r:id="rId40"/>
    <p:sldId id="26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A2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2" autoAdjust="0"/>
    <p:restoredTop sz="94583" autoAdjust="0"/>
  </p:normalViewPr>
  <p:slideViewPr>
    <p:cSldViewPr>
      <p:cViewPr varScale="1">
        <p:scale>
          <a:sx n="68" d="100"/>
          <a:sy n="68" d="100"/>
        </p:scale>
        <p:origin x="60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62A76-2EA9-4555-A3FF-416ED84A1FE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F7AF34-3CC5-458D-A86E-4709E4B009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765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7AF34-3CC5-458D-A86E-4709E4B009B7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7AF34-3CC5-458D-A86E-4709E4B009B7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wipe dir="r"/>
    <p:sndAc>
      <p:endSnd/>
    </p:sndAc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19673" y="2492896"/>
            <a:ext cx="6336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Формы работы </a:t>
            </a:r>
          </a:p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родителями в ДОУ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980728"/>
            <a:ext cx="72728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образовательное</a:t>
            </a:r>
          </a:p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учреждение «Детский сад№ 11 комбинированного </a:t>
            </a:r>
          </a:p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вида» г. Сыктывкара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99992" y="4365104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Михеева Вера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Евгеньевна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1840" y="5442275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Сыктывкар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2020-2021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уч. г.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67744" y="764704"/>
            <a:ext cx="5220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Устные журналы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DSC038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4008" y="2978950"/>
            <a:ext cx="3960440" cy="297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SC03336.JPG"/>
          <p:cNvPicPr>
            <a:picLocks noChangeAspect="1"/>
          </p:cNvPicPr>
          <p:nvPr/>
        </p:nvPicPr>
        <p:blipFill rotWithShape="1">
          <a:blip r:embed="rId3" cstate="print"/>
          <a:srcRect l="9090" r="-3636"/>
          <a:stretch/>
        </p:blipFill>
        <p:spPr>
          <a:xfrm>
            <a:off x="683568" y="1628800"/>
            <a:ext cx="3744416" cy="3132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556792"/>
            <a:ext cx="640871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Тематические консультации,  беседы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Презентация ДОУ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Школа молодых родителей: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« Сенсорное развитие»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«Пальчиковые игры»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«Потешки»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Посещение на дому и др.</a:t>
            </a:r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SC037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1" y="3614476"/>
            <a:ext cx="2849375" cy="236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76672"/>
            <a:ext cx="4608512" cy="79208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200" b="1" dirty="0" smtClean="0"/>
              <a:t> 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Совместные прогулки с родителями.</a:t>
            </a: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015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811" y="3717032"/>
            <a:ext cx="3264362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3749.JPG"/>
          <p:cNvPicPr>
            <a:picLocks noChangeAspect="1"/>
          </p:cNvPicPr>
          <p:nvPr/>
        </p:nvPicPr>
        <p:blipFill>
          <a:blip r:embed="rId4" cstate="print"/>
          <a:srcRect r="14815"/>
          <a:stretch>
            <a:fillRect/>
          </a:stretch>
        </p:blipFill>
        <p:spPr>
          <a:xfrm>
            <a:off x="2675789" y="1412776"/>
            <a:ext cx="3168352" cy="2789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39744" y="404664"/>
            <a:ext cx="6712575" cy="115212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Помощь родителей в создании предметно -пространственной среды в группе и на участке.</a:t>
            </a:r>
          </a:p>
        </p:txBody>
      </p:sp>
      <p:pic>
        <p:nvPicPr>
          <p:cNvPr id="7" name="Рисунок 6" descr="DSC037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937342" y="4107967"/>
            <a:ext cx="2769922" cy="1866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37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04850" y="2185812"/>
            <a:ext cx="2764346" cy="2073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37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8911" y="4888092"/>
            <a:ext cx="2016224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0379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5490" y="1910230"/>
            <a:ext cx="1948246" cy="1461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SCN4699.JPG"/>
          <p:cNvPicPr>
            <a:picLocks noChangeAspect="1"/>
          </p:cNvPicPr>
          <p:nvPr/>
        </p:nvPicPr>
        <p:blipFill>
          <a:blip r:embed="rId6" cstate="print"/>
          <a:srcRect r="6897"/>
          <a:stretch>
            <a:fillRect/>
          </a:stretch>
        </p:blipFill>
        <p:spPr>
          <a:xfrm>
            <a:off x="5580112" y="2875551"/>
            <a:ext cx="2952328" cy="2807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48680"/>
            <a:ext cx="8373616" cy="158417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Обустройство площадки и территории ДОУ.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(Перекопка клумб, высадка рассады, покраска малых архитектурных форм и бордюров, мелкий ремонт и т. д.)</a:t>
            </a:r>
          </a:p>
          <a:p>
            <a:pPr>
              <a:buNone/>
            </a:pP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SC023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924944"/>
            <a:ext cx="4077024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2129.JPG"/>
          <p:cNvPicPr>
            <a:picLocks noChangeAspect="1"/>
          </p:cNvPicPr>
          <p:nvPr/>
        </p:nvPicPr>
        <p:blipFill rotWithShape="1">
          <a:blip r:embed="rId3" cstate="print"/>
          <a:srcRect l="26983" t="8135" r="25609"/>
          <a:stretch/>
        </p:blipFill>
        <p:spPr>
          <a:xfrm>
            <a:off x="5436096" y="2864144"/>
            <a:ext cx="2664296" cy="3042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60648"/>
            <a:ext cx="5040560" cy="144016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Совместные праздники и досуги:</a:t>
            </a:r>
          </a:p>
          <a:p>
            <a:r>
              <a:rPr lang="ru-RU" sz="2000" b="1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 Клуб выходного дня»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чаепитие.jpg"/>
          <p:cNvPicPr>
            <a:picLocks noChangeAspect="1"/>
          </p:cNvPicPr>
          <p:nvPr/>
        </p:nvPicPr>
        <p:blipFill>
          <a:blip r:embed="rId2" cstate="print"/>
          <a:srcRect r="10559"/>
          <a:stretch>
            <a:fillRect/>
          </a:stretch>
        </p:blipFill>
        <p:spPr>
          <a:xfrm>
            <a:off x="712652" y="2726923"/>
            <a:ext cx="3679328" cy="2956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SC038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2726923"/>
            <a:ext cx="3377084" cy="2949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764704"/>
            <a:ext cx="3888432" cy="64807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«День Именинника»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03701.JPG"/>
          <p:cNvPicPr>
            <a:picLocks noChangeAspect="1"/>
          </p:cNvPicPr>
          <p:nvPr/>
        </p:nvPicPr>
        <p:blipFill rotWithShape="1">
          <a:blip r:embed="rId2" cstate="print"/>
          <a:srcRect l="13893" t="254" r="8699" b="17905"/>
          <a:stretch/>
        </p:blipFill>
        <p:spPr>
          <a:xfrm>
            <a:off x="914399" y="2763531"/>
            <a:ext cx="3206604" cy="2458975"/>
          </a:xfrm>
          <a:prstGeom prst="rect">
            <a:avLst/>
          </a:prstGeom>
        </p:spPr>
      </p:pic>
      <p:pic>
        <p:nvPicPr>
          <p:cNvPr id="5" name="Рисунок 4" descr="DSC03841.JPG"/>
          <p:cNvPicPr>
            <a:picLocks noChangeAspect="1"/>
          </p:cNvPicPr>
          <p:nvPr/>
        </p:nvPicPr>
        <p:blipFill rotWithShape="1">
          <a:blip r:embed="rId3" cstate="print"/>
          <a:srcRect l="6631" t="5219"/>
          <a:stretch/>
        </p:blipFill>
        <p:spPr>
          <a:xfrm>
            <a:off x="4355976" y="2763531"/>
            <a:ext cx="3275856" cy="2494066"/>
          </a:xfrm>
          <a:prstGeom prst="rect">
            <a:avLst/>
          </a:prstGeom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01265.JPG"/>
          <p:cNvPicPr>
            <a:picLocks noChangeAspect="1"/>
          </p:cNvPicPr>
          <p:nvPr/>
        </p:nvPicPr>
        <p:blipFill>
          <a:blip r:embed="rId2" cstate="print"/>
          <a:srcRect t="6977" r="9302"/>
          <a:stretch>
            <a:fillRect/>
          </a:stretch>
        </p:blipFill>
        <p:spPr>
          <a:xfrm>
            <a:off x="4932040" y="2132856"/>
            <a:ext cx="3384376" cy="2603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SC01264.JPG"/>
          <p:cNvPicPr>
            <a:picLocks noChangeAspect="1"/>
          </p:cNvPicPr>
          <p:nvPr/>
        </p:nvPicPr>
        <p:blipFill>
          <a:blip r:embed="rId3" cstate="print"/>
          <a:srcRect l="3124" r="23463" b="7692"/>
          <a:stretch>
            <a:fillRect/>
          </a:stretch>
        </p:blipFill>
        <p:spPr>
          <a:xfrm>
            <a:off x="1182182" y="2852936"/>
            <a:ext cx="3283411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971600" y="1033572"/>
            <a:ext cx="29386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«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Пятничные посиделки»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620688"/>
            <a:ext cx="2880320" cy="1008112"/>
          </a:xfrm>
        </p:spPr>
        <p:txBody>
          <a:bodyPr/>
          <a:lstStyle/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Субботники</a:t>
            </a:r>
          </a:p>
        </p:txBody>
      </p:sp>
      <p:pic>
        <p:nvPicPr>
          <p:cNvPr id="4" name="Рисунок 3" descr="DSC02263.JPG"/>
          <p:cNvPicPr>
            <a:picLocks noChangeAspect="1"/>
          </p:cNvPicPr>
          <p:nvPr/>
        </p:nvPicPr>
        <p:blipFill>
          <a:blip r:embed="rId2" cstate="print"/>
          <a:srcRect l="3077" t="8205" r="12307"/>
          <a:stretch>
            <a:fillRect/>
          </a:stretch>
        </p:blipFill>
        <p:spPr>
          <a:xfrm>
            <a:off x="899592" y="2993023"/>
            <a:ext cx="3672408" cy="2988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2318.JPG"/>
          <p:cNvPicPr>
            <a:picLocks noChangeAspect="1"/>
          </p:cNvPicPr>
          <p:nvPr/>
        </p:nvPicPr>
        <p:blipFill>
          <a:blip r:embed="rId3" cstate="print"/>
          <a:srcRect l="20410"/>
          <a:stretch>
            <a:fillRect/>
          </a:stretch>
        </p:blipFill>
        <p:spPr>
          <a:xfrm>
            <a:off x="4860032" y="1988840"/>
            <a:ext cx="3393190" cy="3197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764704"/>
            <a:ext cx="4752528" cy="93610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Сооружение снежных построек.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SC03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2462035"/>
            <a:ext cx="3528392" cy="3150350"/>
          </a:xfrm>
          <a:prstGeom prst="rect">
            <a:avLst/>
          </a:prstGeom>
        </p:spPr>
      </p:pic>
      <p:pic>
        <p:nvPicPr>
          <p:cNvPr id="7" name="Рисунок 6" descr="DSC030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2496314"/>
            <a:ext cx="3622286" cy="3096344"/>
          </a:xfrm>
          <a:prstGeom prst="rect">
            <a:avLst/>
          </a:prstGeom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764704"/>
            <a:ext cx="80648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«Ребенка воспитывает все: люди, вещи, явления, но,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прежде всего и дольше всего – люди.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них на первом  месте – родители и педагоги».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А.С. Макаренко.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dirty="0" smtClean="0"/>
              <a:t>                                  </a:t>
            </a:r>
            <a:endParaRPr lang="ru-RU" sz="2800" dirty="0"/>
          </a:p>
        </p:txBody>
      </p:sp>
      <p:pic>
        <p:nvPicPr>
          <p:cNvPr id="2050" name="Picture 2" descr="C:\Users\Пользователь\Desktop\iUXUAZL7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492896"/>
            <a:ext cx="6793236" cy="381642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SC030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35896" y="2951792"/>
            <a:ext cx="2664766" cy="2000211"/>
          </a:xfrm>
          <a:prstGeom prst="snip2DiagRect">
            <a:avLst>
              <a:gd name="adj1" fmla="val 8459"/>
              <a:gd name="adj2" fmla="val 16667"/>
            </a:avLst>
          </a:prstGeom>
        </p:spPr>
      </p:pic>
      <p:pic>
        <p:nvPicPr>
          <p:cNvPr id="4" name="Рисунок 3" descr="DSC03108.JPG"/>
          <p:cNvPicPr>
            <a:picLocks noChangeAspect="1"/>
          </p:cNvPicPr>
          <p:nvPr/>
        </p:nvPicPr>
        <p:blipFill>
          <a:blip r:embed="rId3" cstate="print"/>
          <a:srcRect l="14189"/>
          <a:stretch>
            <a:fillRect/>
          </a:stretch>
        </p:blipFill>
        <p:spPr>
          <a:xfrm>
            <a:off x="984838" y="4005064"/>
            <a:ext cx="2273117" cy="1986741"/>
          </a:xfrm>
          <a:prstGeom prst="snip1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755576" y="1196752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Трудовой десант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DSC030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887404"/>
            <a:ext cx="2384327" cy="1788245"/>
          </a:xfrm>
          <a:prstGeom prst="snip2DiagRect">
            <a:avLst>
              <a:gd name="adj1" fmla="val 0"/>
              <a:gd name="adj2" fmla="val 16667"/>
            </a:avLst>
          </a:prstGeom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908720" y="260648"/>
            <a:ext cx="8229600" cy="4525963"/>
          </a:xfrm>
        </p:spPr>
        <p:txBody>
          <a:bodyPr>
            <a:normAutofit/>
          </a:bodyPr>
          <a:lstStyle/>
          <a:p>
            <a:pPr lvl="8">
              <a:buNone/>
            </a:pPr>
            <a:endParaRPr lang="ru-RU" sz="3200" dirty="0" smtClean="0"/>
          </a:p>
          <a:p>
            <a:pPr lvl="8">
              <a:buNone/>
            </a:pPr>
            <a:endParaRPr lang="ru-RU" sz="3200" dirty="0" smtClean="0"/>
          </a:p>
          <a:p>
            <a:pPr lvl="8">
              <a:buNone/>
            </a:pPr>
            <a:r>
              <a:rPr lang="ru-RU" sz="3200" dirty="0" smtClean="0"/>
              <a:t>            </a:t>
            </a:r>
            <a:endParaRPr lang="ru-RU" sz="3200" dirty="0"/>
          </a:p>
        </p:txBody>
      </p:sp>
      <p:pic>
        <p:nvPicPr>
          <p:cNvPr id="4" name="Рисунок 3" descr="DSC028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4743" y="2420739"/>
            <a:ext cx="3296183" cy="2736453"/>
          </a:xfrm>
          <a:prstGeom prst="round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584" y="1196752"/>
            <a:ext cx="51897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родителей в проведении праздников.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9 ма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3356992"/>
            <a:ext cx="3462773" cy="2598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16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768495" y="4104143"/>
            <a:ext cx="2289318" cy="1866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23528" y="836712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Оформление группы к  праздникам</a:t>
            </a:r>
            <a:r>
              <a:rPr lang="ru-RU" sz="3200" dirty="0" smtClean="0"/>
              <a:t>                  </a:t>
            </a:r>
            <a:endParaRPr lang="ru-RU" sz="3200" dirty="0"/>
          </a:p>
        </p:txBody>
      </p:sp>
      <p:pic>
        <p:nvPicPr>
          <p:cNvPr id="9" name="Рисунок 8" descr="DSC03069.JPG"/>
          <p:cNvPicPr>
            <a:picLocks noChangeAspect="1"/>
          </p:cNvPicPr>
          <p:nvPr/>
        </p:nvPicPr>
        <p:blipFill rotWithShape="1">
          <a:blip r:embed="rId4" cstate="print"/>
          <a:srcRect l="2817" r="2817" b="70357"/>
          <a:stretch/>
        </p:blipFill>
        <p:spPr>
          <a:xfrm>
            <a:off x="2059602" y="1772816"/>
            <a:ext cx="4824536" cy="1512168"/>
          </a:xfrm>
          <a:prstGeom prst="rect">
            <a:avLst/>
          </a:prstGeom>
        </p:spPr>
      </p:pic>
      <p:pic>
        <p:nvPicPr>
          <p:cNvPr id="11" name="Рисунок 10" descr="DSC016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3789041"/>
            <a:ext cx="1792915" cy="2393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124744"/>
            <a:ext cx="540060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Акции добрых дел:</a:t>
            </a: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«Книжка в группу»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«Настольные игры»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«Игрушка на прогулку»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«Развивающая среда в группе»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«Птицы наши друзья»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5576" y="692696"/>
            <a:ext cx="63367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Участие  родителей в конкурсах ДОУ: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«Поделки из природного материала»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«Ежегодные - Символ года»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«Ежегодные- Узоры на окнах»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«Ежегодные-  Снежные постройки»</a:t>
            </a:r>
          </a:p>
        </p:txBody>
      </p:sp>
      <p:pic>
        <p:nvPicPr>
          <p:cNvPr id="3" name="Рисунок 2" descr="DSC039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99725" y="3140968"/>
            <a:ext cx="4131429" cy="3098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620689"/>
            <a:ext cx="5616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/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Тематические и фотовыставки.</a:t>
            </a:r>
          </a:p>
        </p:txBody>
      </p:sp>
      <p:pic>
        <p:nvPicPr>
          <p:cNvPr id="4" name="Рисунок 3" descr="DSC03786.JPG"/>
          <p:cNvPicPr>
            <a:picLocks noChangeAspect="1"/>
          </p:cNvPicPr>
          <p:nvPr/>
        </p:nvPicPr>
        <p:blipFill>
          <a:blip r:embed="rId2" cstate="print"/>
          <a:srcRect b="16690"/>
          <a:stretch>
            <a:fillRect/>
          </a:stretch>
        </p:blipFill>
        <p:spPr>
          <a:xfrm>
            <a:off x="1547664" y="1944128"/>
            <a:ext cx="5976664" cy="3734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83568" y="836712"/>
            <a:ext cx="7632848" cy="165618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Выпуск газет и альбомов:</a:t>
            </a:r>
            <a: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«Моя семья»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«Играем всей семьей»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«Здоровый ребенок- счастливая семья»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Содержимое 5" descr="DSC03314.JPG"/>
          <p:cNvPicPr>
            <a:picLocks noChangeAspect="1"/>
          </p:cNvPicPr>
          <p:nvPr/>
        </p:nvPicPr>
        <p:blipFill>
          <a:blip r:embed="rId2" cstate="print"/>
          <a:srcRect l="15319" t="1639" r="17833"/>
          <a:stretch>
            <a:fillRect/>
          </a:stretch>
        </p:blipFill>
        <p:spPr>
          <a:xfrm>
            <a:off x="1187624" y="2780928"/>
            <a:ext cx="3066787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SC03828.JPG"/>
          <p:cNvPicPr>
            <a:picLocks noChangeAspect="1"/>
          </p:cNvPicPr>
          <p:nvPr/>
        </p:nvPicPr>
        <p:blipFill>
          <a:blip r:embed="rId3" cstate="print"/>
          <a:srcRect l="8048" t="17126" b="10554"/>
          <a:stretch>
            <a:fillRect/>
          </a:stretch>
        </p:blipFill>
        <p:spPr>
          <a:xfrm rot="5400000">
            <a:off x="4907072" y="3165936"/>
            <a:ext cx="3458496" cy="2688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5" y="764704"/>
            <a:ext cx="79928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Мастер-классы: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«Роль пальчиковых игр в развитии речи детей раннего возраста».</a:t>
            </a:r>
          </a:p>
        </p:txBody>
      </p:sp>
      <p:pic>
        <p:nvPicPr>
          <p:cNvPr id="5" name="Рисунок 4" descr="DSC033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99759" y="2492896"/>
            <a:ext cx="4128459" cy="3096344"/>
          </a:xfrm>
          <a:prstGeom prst="rect">
            <a:avLst/>
          </a:prstGeom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980728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«Подвижные игры для малышей»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SC03821.JPG"/>
          <p:cNvPicPr>
            <a:picLocks noChangeAspect="1"/>
          </p:cNvPicPr>
          <p:nvPr/>
        </p:nvPicPr>
        <p:blipFill>
          <a:blip r:embed="rId2" cstate="print"/>
          <a:srcRect t="14300"/>
          <a:stretch>
            <a:fillRect/>
          </a:stretch>
        </p:blipFill>
        <p:spPr>
          <a:xfrm>
            <a:off x="4644008" y="2726702"/>
            <a:ext cx="3168352" cy="2305362"/>
          </a:xfrm>
          <a:prstGeom prst="rect">
            <a:avLst/>
          </a:prstGeom>
        </p:spPr>
      </p:pic>
      <p:pic>
        <p:nvPicPr>
          <p:cNvPr id="7" name="Рисунок 6" descr="DSC03822.JPG"/>
          <p:cNvPicPr>
            <a:picLocks noChangeAspect="1"/>
          </p:cNvPicPr>
          <p:nvPr/>
        </p:nvPicPr>
        <p:blipFill rotWithShape="1">
          <a:blip r:embed="rId3" cstate="print"/>
          <a:srcRect l="21428" t="19048" r="10715"/>
          <a:stretch/>
        </p:blipFill>
        <p:spPr>
          <a:xfrm>
            <a:off x="971600" y="2420888"/>
            <a:ext cx="2889229" cy="2720914"/>
          </a:xfrm>
          <a:prstGeom prst="rect">
            <a:avLst/>
          </a:prstGeom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836712"/>
            <a:ext cx="475252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«Влияние фольклора на развитие речи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детей раннего возраста».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SC038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2708920"/>
            <a:ext cx="4067943" cy="30509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DSC03818.JPG"/>
          <p:cNvPicPr>
            <a:picLocks noChangeAspect="1"/>
          </p:cNvPicPr>
          <p:nvPr/>
        </p:nvPicPr>
        <p:blipFill>
          <a:blip r:embed="rId3" cstate="print"/>
          <a:srcRect l="5593" r="10079" b="-22271"/>
          <a:stretch>
            <a:fillRect/>
          </a:stretch>
        </p:blipFill>
        <p:spPr>
          <a:xfrm>
            <a:off x="5364088" y="2276872"/>
            <a:ext cx="3600400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  <p:sndAc>
      <p:endSnd/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764704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971" y="116631"/>
            <a:ext cx="8964184" cy="659441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856357"/>
            <a:ext cx="79928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Индивидуальные формы:</a:t>
            </a:r>
          </a:p>
          <a:p>
            <a:pPr marL="514350" indent="-51435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Тематические консультации, беседы.</a:t>
            </a:r>
          </a:p>
          <a:p>
            <a:pPr marL="514350" indent="-51435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2. Посещение семей на дому.</a:t>
            </a:r>
          </a:p>
          <a:p>
            <a:pPr marL="514350" indent="-51435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3. Копилка добрых дел.</a:t>
            </a:r>
          </a:p>
          <a:p>
            <a:pPr marL="514350" indent="-51435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4. Педагогическая библиотека.</a:t>
            </a:r>
          </a:p>
          <a:p>
            <a:pPr marL="514350" indent="-51435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5.Анкетирование.</a:t>
            </a:r>
          </a:p>
          <a:p>
            <a:pPr marL="514350" indent="-51435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6.Опрос.</a:t>
            </a:r>
          </a:p>
          <a:p>
            <a:pPr marL="514350" indent="-51435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7.Выполнение поручений педагога (распечатать, ремонт игрушек, пособий, атрибутов, помощь в подготовке режимных моментов…..) </a:t>
            </a:r>
          </a:p>
          <a:p>
            <a:pPr marL="514350" indent="-51435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8.Наблюдения за родителями (общение с ребенком….).</a:t>
            </a:r>
          </a:p>
          <a:p>
            <a:pPr marL="514350" indent="-51435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9.Грамоты, благодарности.</a:t>
            </a:r>
          </a:p>
          <a:p>
            <a:pPr marL="514350" indent="-51435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10.Телефон Доверия.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836712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Наглядно-информационные формы: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Родительский уголок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SC03680.JPG"/>
          <p:cNvPicPr>
            <a:picLocks noChangeAspect="1"/>
          </p:cNvPicPr>
          <p:nvPr/>
        </p:nvPicPr>
        <p:blipFill>
          <a:blip r:embed="rId2" cstate="print"/>
          <a:srcRect t="13028" b="11971"/>
          <a:stretch>
            <a:fillRect/>
          </a:stretch>
        </p:blipFill>
        <p:spPr>
          <a:xfrm>
            <a:off x="1254298" y="2060848"/>
            <a:ext cx="6491387" cy="4123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98014" y="764704"/>
            <a:ext cx="581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Информационные стенды: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Уголок « Айболита» (безопасность ребенка)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SC03685.JPG"/>
          <p:cNvPicPr>
            <a:picLocks noChangeAspect="1"/>
          </p:cNvPicPr>
          <p:nvPr/>
        </p:nvPicPr>
        <p:blipFill>
          <a:blip r:embed="rId2" cstate="print"/>
          <a:srcRect t="4598"/>
          <a:stretch>
            <a:fillRect/>
          </a:stretch>
        </p:blipFill>
        <p:spPr>
          <a:xfrm>
            <a:off x="2123728" y="2132856"/>
            <a:ext cx="5344208" cy="3823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SC03681.JPG"/>
          <p:cNvPicPr>
            <a:picLocks noChangeAspect="1"/>
          </p:cNvPicPr>
          <p:nvPr/>
        </p:nvPicPr>
        <p:blipFill>
          <a:blip r:embed="rId2" cstate="print"/>
          <a:srcRect l="42154" t="16800" r="5474" b="16001"/>
          <a:stretch>
            <a:fillRect/>
          </a:stretch>
        </p:blipFill>
        <p:spPr>
          <a:xfrm>
            <a:off x="3779912" y="2635184"/>
            <a:ext cx="1937554" cy="1864552"/>
          </a:xfrm>
          <a:prstGeom prst="ellipse">
            <a:avLst/>
          </a:prstGeom>
        </p:spPr>
      </p:pic>
      <p:pic>
        <p:nvPicPr>
          <p:cNvPr id="7" name="Рисунок 6" descr="DSC03713.JPG"/>
          <p:cNvPicPr>
            <a:picLocks noChangeAspect="1"/>
          </p:cNvPicPr>
          <p:nvPr/>
        </p:nvPicPr>
        <p:blipFill>
          <a:blip r:embed="rId3" cstate="print"/>
          <a:srcRect t="4800" r="18100" b="14000"/>
          <a:stretch>
            <a:fillRect/>
          </a:stretch>
        </p:blipFill>
        <p:spPr>
          <a:xfrm rot="7653298">
            <a:off x="5133006" y="1173084"/>
            <a:ext cx="1638800" cy="1311191"/>
          </a:xfrm>
          <a:prstGeom prst="roundRect">
            <a:avLst/>
          </a:prstGeom>
        </p:spPr>
      </p:pic>
      <p:pic>
        <p:nvPicPr>
          <p:cNvPr id="8" name="Рисунок 7" descr="DSC03710.JPG"/>
          <p:cNvPicPr>
            <a:picLocks noChangeAspect="1"/>
          </p:cNvPicPr>
          <p:nvPr/>
        </p:nvPicPr>
        <p:blipFill>
          <a:blip r:embed="rId4" cstate="print"/>
          <a:srcRect l="11540" t="14301" r="2751" b="8001"/>
          <a:stretch>
            <a:fillRect/>
          </a:stretch>
        </p:blipFill>
        <p:spPr>
          <a:xfrm>
            <a:off x="6062394" y="2957271"/>
            <a:ext cx="1818382" cy="1236327"/>
          </a:xfrm>
          <a:prstGeom prst="roundRect">
            <a:avLst/>
          </a:prstGeom>
        </p:spPr>
      </p:pic>
      <p:pic>
        <p:nvPicPr>
          <p:cNvPr id="9" name="Рисунок 8" descr="DSC03707.JPG"/>
          <p:cNvPicPr>
            <a:picLocks noChangeAspect="1"/>
          </p:cNvPicPr>
          <p:nvPr/>
        </p:nvPicPr>
        <p:blipFill>
          <a:blip r:embed="rId5" cstate="print"/>
          <a:srcRect l="12988" t="5901" r="5901" b="5010"/>
          <a:stretch>
            <a:fillRect/>
          </a:stretch>
        </p:blipFill>
        <p:spPr>
          <a:xfrm>
            <a:off x="1674038" y="2845521"/>
            <a:ext cx="1870154" cy="1540581"/>
          </a:xfrm>
          <a:prstGeom prst="roundRect">
            <a:avLst/>
          </a:prstGeom>
        </p:spPr>
      </p:pic>
      <p:pic>
        <p:nvPicPr>
          <p:cNvPr id="10" name="Рисунок 9" descr="DSC03703.JPG"/>
          <p:cNvPicPr>
            <a:picLocks noChangeAspect="1"/>
          </p:cNvPicPr>
          <p:nvPr/>
        </p:nvPicPr>
        <p:blipFill>
          <a:blip r:embed="rId6" cstate="print"/>
          <a:srcRect l="3442" t="17736" r="30544" b="6069"/>
          <a:stretch>
            <a:fillRect/>
          </a:stretch>
        </p:blipFill>
        <p:spPr>
          <a:xfrm rot="18000909">
            <a:off x="3026082" y="4644077"/>
            <a:ext cx="1631709" cy="1448037"/>
          </a:xfrm>
          <a:prstGeom prst="roundRect">
            <a:avLst/>
          </a:prstGeom>
        </p:spPr>
      </p:pic>
      <p:pic>
        <p:nvPicPr>
          <p:cNvPr id="12" name="Рисунок 11" descr="DSC03702.JPG"/>
          <p:cNvPicPr>
            <a:picLocks noChangeAspect="1"/>
          </p:cNvPicPr>
          <p:nvPr/>
        </p:nvPicPr>
        <p:blipFill>
          <a:blip r:embed="rId7" cstate="print"/>
          <a:srcRect l="3538" t="4200" r="22050"/>
          <a:stretch>
            <a:fillRect/>
          </a:stretch>
        </p:blipFill>
        <p:spPr>
          <a:xfrm rot="3101471">
            <a:off x="2832763" y="1116534"/>
            <a:ext cx="1656265" cy="1372333"/>
          </a:xfrm>
          <a:prstGeom prst="roundRect">
            <a:avLst/>
          </a:prstGeom>
        </p:spPr>
      </p:pic>
      <p:pic>
        <p:nvPicPr>
          <p:cNvPr id="13" name="Рисунок 12" descr="DSC03706.JPG"/>
          <p:cNvPicPr>
            <a:picLocks noChangeAspect="1"/>
          </p:cNvPicPr>
          <p:nvPr/>
        </p:nvPicPr>
        <p:blipFill>
          <a:blip r:embed="rId8" cstate="print"/>
          <a:srcRect l="9838"/>
          <a:stretch>
            <a:fillRect/>
          </a:stretch>
        </p:blipFill>
        <p:spPr>
          <a:xfrm rot="2894500">
            <a:off x="5235127" y="4614217"/>
            <a:ext cx="1457845" cy="1212688"/>
          </a:xfrm>
          <a:prstGeom prst="round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3528" y="779484"/>
            <a:ext cx="3141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Папки-передвижки.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979710" y="908720"/>
            <a:ext cx="3960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Алгоритм: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 Я одеваюсь»</a:t>
            </a:r>
          </a:p>
        </p:txBody>
      </p:sp>
      <p:pic>
        <p:nvPicPr>
          <p:cNvPr id="3" name="Рисунок 2" descr="DSC03683.JPG"/>
          <p:cNvPicPr>
            <a:picLocks noChangeAspect="1"/>
          </p:cNvPicPr>
          <p:nvPr/>
        </p:nvPicPr>
        <p:blipFill>
          <a:blip r:embed="rId2" cstate="print"/>
          <a:srcRect b="10755"/>
          <a:stretch>
            <a:fillRect/>
          </a:stretch>
        </p:blipFill>
        <p:spPr>
          <a:xfrm>
            <a:off x="1835696" y="2348880"/>
            <a:ext cx="4755116" cy="3182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395536" y="836712"/>
            <a:ext cx="7736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Памятки, буклеты, брошюры.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Книга отзывов (отзывы, предложения, пожелания…)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SC0382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71600" y="2636912"/>
            <a:ext cx="3936437" cy="2952328"/>
          </a:xfrm>
          <a:prstGeom prst="rect">
            <a:avLst/>
          </a:prstGeom>
        </p:spPr>
      </p:pic>
      <p:pic>
        <p:nvPicPr>
          <p:cNvPr id="4" name="Рисунок 3" descr="DSC03687.JPG"/>
          <p:cNvPicPr>
            <a:picLocks noChangeAspect="1"/>
          </p:cNvPicPr>
          <p:nvPr/>
        </p:nvPicPr>
        <p:blipFill>
          <a:blip r:embed="rId3" cstate="print"/>
          <a:srcRect l="14962" r="18889"/>
          <a:stretch>
            <a:fillRect/>
          </a:stretch>
        </p:blipFill>
        <p:spPr>
          <a:xfrm>
            <a:off x="5476193" y="2636912"/>
            <a:ext cx="2667426" cy="3024335"/>
          </a:xfrm>
          <a:prstGeom prst="rect">
            <a:avLst/>
          </a:prstGeom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412776"/>
            <a:ext cx="835292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Совместные фотоальбомы:</a:t>
            </a:r>
          </a:p>
          <a:p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Моя семья» (Семейные праздники, увлечения, прогулки…).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«Наши будни в детском саду» (Жизнь детей в саду).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«Сюжетные игры» (Дети играют в игры).</a:t>
            </a:r>
          </a:p>
          <a:p>
            <a:pPr>
              <a:buFont typeface="Arial" pitchFamily="34" charset="0"/>
              <a:buChar char="•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34" y="548680"/>
            <a:ext cx="44370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Выставки детских работ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SC032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34" y="4077072"/>
            <a:ext cx="2979309" cy="2234481"/>
          </a:xfrm>
          <a:prstGeom prst="rect">
            <a:avLst/>
          </a:prstGeom>
        </p:spPr>
      </p:pic>
      <p:pic>
        <p:nvPicPr>
          <p:cNvPr id="4" name="Рисунок 3" descr="DSC03297.JPG"/>
          <p:cNvPicPr>
            <a:picLocks noChangeAspect="1"/>
          </p:cNvPicPr>
          <p:nvPr/>
        </p:nvPicPr>
        <p:blipFill>
          <a:blip r:embed="rId3" cstate="print"/>
          <a:srcRect t="10811"/>
          <a:stretch>
            <a:fillRect/>
          </a:stretch>
        </p:blipFill>
        <p:spPr>
          <a:xfrm>
            <a:off x="1167984" y="1700808"/>
            <a:ext cx="3115983" cy="2016224"/>
          </a:xfrm>
          <a:prstGeom prst="rect">
            <a:avLst/>
          </a:prstGeom>
        </p:spPr>
      </p:pic>
      <p:pic>
        <p:nvPicPr>
          <p:cNvPr id="5" name="Рисунок 4" descr="DSC03676.JPG"/>
          <p:cNvPicPr>
            <a:picLocks noChangeAspect="1"/>
          </p:cNvPicPr>
          <p:nvPr/>
        </p:nvPicPr>
        <p:blipFill>
          <a:blip r:embed="rId4" cstate="print"/>
          <a:srcRect l="13775" r="10626"/>
          <a:stretch>
            <a:fillRect/>
          </a:stretch>
        </p:blipFill>
        <p:spPr>
          <a:xfrm>
            <a:off x="4644008" y="2385818"/>
            <a:ext cx="3409521" cy="3382508"/>
          </a:xfrm>
          <a:prstGeom prst="rect">
            <a:avLst/>
          </a:prstGeom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67"/>
            <a:ext cx="9144000" cy="685493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03648" y="1340768"/>
            <a:ext cx="5472608" cy="797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Таким образом, работа педагогов и родителей в условиях ДОУ должна носить ярко выраженный специфический характер сотрудничества, т. к. изменились и содержание, и формы взаимоотношений между родителями и воспитателями.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908720"/>
            <a:ext cx="7848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Желаю</a:t>
            </a:r>
            <a:r>
              <a:rPr lang="ru-RU" sz="2000" dirty="0" smtClean="0"/>
              <a:t> вам в работе с родителями сотрудничества,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сопереживания, сотворчества, соучастия.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Успехов в поиске новых форм работы с родителями!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03069.JPG"/>
          <p:cNvPicPr>
            <a:picLocks noChangeAspect="1"/>
          </p:cNvPicPr>
          <p:nvPr/>
        </p:nvPicPr>
        <p:blipFill>
          <a:blip r:embed="rId2" cstate="print"/>
          <a:srcRect t="11179"/>
          <a:stretch>
            <a:fillRect/>
          </a:stretch>
        </p:blipFill>
        <p:spPr>
          <a:xfrm>
            <a:off x="1187625" y="2298113"/>
            <a:ext cx="6264696" cy="4011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836712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1844824"/>
            <a:ext cx="61206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цель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-создание необходимых условий для формирования ответственных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взаимоотношений с семьями воспитанников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развития компетентности родителей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(способности разрешать разные типы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социально- педагогических ситуаций,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связанных с воспитанием ребенка).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m0-tub-ru.yandex.net/i?id=10e374b8f4cafacf9ec6ccf71f394295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196752"/>
            <a:ext cx="75608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.Единство подходов к воспитанию детей в условиях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ДОУ и семьи.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Координация подходов к воспитанию детей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условиях ДОУ и семьи. Обеспечение участия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семьи в жизни групп детского сада и дошкольного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учреждения в целом.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Создание в детском саду условий для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разнообразного по содержанию и формам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сотрудничества, способствующего развитию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конструктивного взаимодействия педагогов и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родителей с детьми.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9592" y="634432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5555950" y="3338314"/>
            <a:ext cx="3282508" cy="131482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843808" y="4293584"/>
            <a:ext cx="3312368" cy="151168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395536" y="3356992"/>
            <a:ext cx="2304256" cy="108012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низ 2"/>
          <p:cNvSpPr/>
          <p:nvPr/>
        </p:nvSpPr>
        <p:spPr>
          <a:xfrm flipH="1">
            <a:off x="4295808" y="2404298"/>
            <a:ext cx="60168" cy="1600766"/>
          </a:xfrm>
          <a:prstGeom prst="downArrow">
            <a:avLst>
              <a:gd name="adj1" fmla="val 50000"/>
              <a:gd name="adj2" fmla="val 54031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7" name="Стрелка вниз 6"/>
          <p:cNvSpPr/>
          <p:nvPr/>
        </p:nvSpPr>
        <p:spPr>
          <a:xfrm rot="2334639">
            <a:off x="2340718" y="2132454"/>
            <a:ext cx="106842" cy="1222678"/>
          </a:xfrm>
          <a:prstGeom prst="downArrow">
            <a:avLst>
              <a:gd name="adj1" fmla="val 37958"/>
              <a:gd name="adj2" fmla="val 85838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611560" y="3645024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Групповые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87824" y="4781050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 rot="19796943">
            <a:off x="6415468" y="2097941"/>
            <a:ext cx="69454" cy="1054213"/>
          </a:xfrm>
          <a:prstGeom prst="downArrow">
            <a:avLst>
              <a:gd name="adj1" fmla="val 50000"/>
              <a:gd name="adj2" fmla="val 7101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6156176" y="3454378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Наглядно-           информационные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03648" y="1052736"/>
            <a:ext cx="6747048" cy="86409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A2A2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родителями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5832648" cy="10801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Групповые формы</a:t>
            </a:r>
            <a:r>
              <a:rPr lang="ru-RU" sz="2800" b="1" dirty="0" smtClean="0">
                <a:solidFill>
                  <a:srgbClr val="002060"/>
                </a:solidFill>
              </a:rPr>
              <a:t>: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412777"/>
            <a:ext cx="3600400" cy="576064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742950" indent="-742950">
              <a:buNone/>
            </a:pPr>
            <a:r>
              <a:rPr lang="ru-RU" sz="2800" dirty="0" smtClean="0"/>
              <a:t>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Родительские собрания</a:t>
            </a:r>
          </a:p>
          <a:p>
            <a:pPr marL="0" indent="0">
              <a:buNone/>
            </a:pPr>
            <a:endParaRPr lang="ru-RU" sz="6000" dirty="0" smtClean="0"/>
          </a:p>
          <a:p>
            <a:pPr marL="742950" indent="-742950">
              <a:buAutoNum type="arabicPeriod"/>
            </a:pPr>
            <a:endParaRPr lang="ru-RU" sz="6000" dirty="0" smtClean="0"/>
          </a:p>
          <a:p>
            <a:pPr marL="742950" indent="-742950">
              <a:buAutoNum type="arabicPeriod"/>
            </a:pPr>
            <a:endParaRPr lang="ru-RU" sz="4400" dirty="0" smtClean="0"/>
          </a:p>
          <a:p>
            <a:pPr marL="742950" indent="-742950">
              <a:buAutoNum type="arabicPeriod"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AutoNum type="arabicPeriod"/>
            </a:pPr>
            <a:endParaRPr lang="ru-RU" sz="4400" dirty="0" smtClean="0"/>
          </a:p>
          <a:p>
            <a:pPr marL="742950" indent="-742950">
              <a:buAutoNum type="arabicPeriod"/>
            </a:pPr>
            <a:endParaRPr lang="ru-RU" sz="2800" dirty="0" smtClean="0"/>
          </a:p>
          <a:p>
            <a:pPr marL="742950" indent="-742950">
              <a:buAutoNum type="arabicPeriod"/>
            </a:pPr>
            <a:endParaRPr lang="ru-RU" sz="2800" dirty="0" smtClean="0"/>
          </a:p>
          <a:p>
            <a:pPr marL="742950" indent="-742950">
              <a:buAutoNum type="arabicPeriod"/>
            </a:pPr>
            <a:endParaRPr lang="ru-RU" sz="2800" dirty="0" smtClean="0"/>
          </a:p>
          <a:p>
            <a:pPr marL="742950" indent="-742950">
              <a:buAutoNum type="arabicPeriod"/>
            </a:pPr>
            <a:endParaRPr lang="ru-RU" sz="2800" dirty="0" smtClean="0"/>
          </a:p>
          <a:p>
            <a:pPr marL="742950" indent="-742950">
              <a:buAutoNum type="arabicPeriod"/>
            </a:pPr>
            <a:endParaRPr lang="ru-RU" sz="2800" dirty="0" smtClean="0"/>
          </a:p>
          <a:p>
            <a:pPr marL="742950" indent="-742950">
              <a:buAutoNum type="arabicPeriod"/>
            </a:pPr>
            <a:endParaRPr lang="ru-RU" sz="2800" dirty="0" smtClean="0"/>
          </a:p>
          <a:p>
            <a:pPr>
              <a:buNone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03333.JPG"/>
          <p:cNvPicPr>
            <a:picLocks noChangeAspect="1"/>
          </p:cNvPicPr>
          <p:nvPr/>
        </p:nvPicPr>
        <p:blipFill rotWithShape="1">
          <a:blip r:embed="rId2" cstate="print"/>
          <a:srcRect t="26929" b="-8415"/>
          <a:stretch/>
        </p:blipFill>
        <p:spPr>
          <a:xfrm>
            <a:off x="2051720" y="2420888"/>
            <a:ext cx="5472608" cy="3486340"/>
          </a:xfrm>
          <a:prstGeom prst="rect">
            <a:avLst/>
          </a:prstGeo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692696"/>
            <a:ext cx="7920880" cy="72008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Игры с педагогическим содержанием, дискуссии.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SC038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1" y="1772815"/>
            <a:ext cx="5632628" cy="4320481"/>
          </a:xfrm>
          <a:prstGeom prst="rect">
            <a:avLst/>
          </a:prstGeom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764704"/>
            <a:ext cx="2808312" cy="9361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Тренинги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033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276872"/>
            <a:ext cx="3600400" cy="3288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38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7" y="1700808"/>
            <a:ext cx="4224468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2985</TotalTime>
  <Words>664</Words>
  <Application>Microsoft Office PowerPoint</Application>
  <PresentationFormat>Экран (4:3)</PresentationFormat>
  <Paragraphs>159</Paragraphs>
  <Slides>40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6" baseType="lpstr">
      <vt:lpstr>Arial</vt:lpstr>
      <vt:lpstr>Calibri</vt:lpstr>
      <vt:lpstr>Constantia</vt:lpstr>
      <vt:lpstr>Times New Roman</vt:lpstr>
      <vt:lpstr>Wingdings 2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Групповые формы: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Lenovo</cp:lastModifiedBy>
  <cp:revision>305</cp:revision>
  <dcterms:created xsi:type="dcterms:W3CDTF">2017-02-25T15:14:45Z</dcterms:created>
  <dcterms:modified xsi:type="dcterms:W3CDTF">2022-03-10T18:57:36Z</dcterms:modified>
</cp:coreProperties>
</file>