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70" r:id="rId2"/>
    <p:sldId id="294" r:id="rId3"/>
    <p:sldId id="271" r:id="rId4"/>
    <p:sldId id="257" r:id="rId5"/>
    <p:sldId id="285" r:id="rId6"/>
    <p:sldId id="274" r:id="rId7"/>
    <p:sldId id="297" r:id="rId8"/>
    <p:sldId id="260" r:id="rId9"/>
    <p:sldId id="269" r:id="rId10"/>
    <p:sldId id="264" r:id="rId11"/>
    <p:sldId id="261" r:id="rId12"/>
    <p:sldId id="262" r:id="rId13"/>
    <p:sldId id="263" r:id="rId14"/>
    <p:sldId id="265" r:id="rId15"/>
    <p:sldId id="296" r:id="rId16"/>
    <p:sldId id="298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3 «Г» классе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декабрь 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4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</c:numCache>
            </c:numRef>
          </c:cat>
          <c:val>
            <c:numRef>
              <c:f>Лист1!$B$2:$B$5</c:f>
              <c:numCache>
                <c:formatCode>0%</c:formatCode>
                <c:ptCount val="4"/>
                <c:pt idx="0">
                  <c:v>0.33</c:v>
                </c:pt>
                <c:pt idx="1">
                  <c:v>0.36</c:v>
                </c:pt>
                <c:pt idx="2">
                  <c:v>0.26</c:v>
                </c:pt>
                <c:pt idx="3">
                  <c:v>0.05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март 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4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</c:numCache>
            </c:numRef>
          </c:cat>
          <c:val>
            <c:numRef>
              <c:f>Лист1!$C$2:$C$5</c:f>
              <c:numCache>
                <c:formatCode>0%</c:formatCode>
                <c:ptCount val="4"/>
                <c:pt idx="0">
                  <c:v>0.49</c:v>
                </c:pt>
                <c:pt idx="1">
                  <c:v>0.38</c:v>
                </c:pt>
                <c:pt idx="2">
                  <c:v>0.13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62759296"/>
        <c:axId val="62789504"/>
      </c:barChart>
      <c:catAx>
        <c:axId val="62759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62789504"/>
        <c:crosses val="autoZero"/>
        <c:auto val="1"/>
        <c:lblAlgn val="ctr"/>
        <c:lblOffset val="100"/>
        <c:noMultiLvlLbl val="0"/>
      </c:catAx>
      <c:valAx>
        <c:axId val="6278950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62759296"/>
        <c:crosses val="autoZero"/>
        <c:crossBetween val="between"/>
      </c:valAx>
    </c:plotArea>
    <c:legend>
      <c:legendPos val="t"/>
      <c:legendEntry>
        <c:idx val="0"/>
        <c:txPr>
          <a:bodyPr/>
          <a:lstStyle/>
          <a:p>
            <a: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 «Г» классе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сентябрь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4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</c:numCache>
            </c:numRef>
          </c:cat>
          <c:val>
            <c:numRef>
              <c:f>Лист1!$B$2:$B$5</c:f>
              <c:numCache>
                <c:formatCode>0%</c:formatCode>
                <c:ptCount val="4"/>
                <c:pt idx="0">
                  <c:v>0.35</c:v>
                </c:pt>
                <c:pt idx="1">
                  <c:v>0.32</c:v>
                </c:pt>
                <c:pt idx="2">
                  <c:v>0.24</c:v>
                </c:pt>
                <c:pt idx="3">
                  <c:v>0.06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декабрь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4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</c:numCache>
            </c:numRef>
          </c:cat>
          <c:val>
            <c:numRef>
              <c:f>Лист1!$C$2:$C$5</c:f>
              <c:numCache>
                <c:formatCode>0%</c:formatCode>
                <c:ptCount val="4"/>
                <c:pt idx="0">
                  <c:v>0.42</c:v>
                </c:pt>
                <c:pt idx="1">
                  <c:v>0.39</c:v>
                </c:pt>
                <c:pt idx="2">
                  <c:v>0.31</c:v>
                </c:pt>
                <c:pt idx="3">
                  <c:v>0.02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9237632"/>
        <c:axId val="29239168"/>
      </c:barChart>
      <c:catAx>
        <c:axId val="29237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9239168"/>
        <c:crosses val="autoZero"/>
        <c:auto val="1"/>
        <c:lblAlgn val="ctr"/>
        <c:lblOffset val="100"/>
        <c:noMultiLvlLbl val="0"/>
      </c:catAx>
      <c:valAx>
        <c:axId val="2923916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9237632"/>
        <c:crosses val="autoZero"/>
        <c:crossBetween val="between"/>
      </c:valAx>
    </c:plotArea>
    <c:legend>
      <c:legendPos val="t"/>
      <c:legendEntry>
        <c:idx val="0"/>
        <c:txPr>
          <a:bodyPr/>
          <a:lstStyle/>
          <a:p>
            <a: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delete val="1"/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E6060-DB65-42C1-9F61-2949A6AEDEF3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EB44A0-1566-4DFA-B65C-C3B2AE6E2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771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C6CD6-F686-45B0-A374-59621B28CA1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B44A0-1566-4DFA-B65C-C3B2AE6E2EC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303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F4F98-952D-4F9F-B3E3-5B9C14D1F6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8961-94A7-41BA-B86F-46E7FD1A3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F4F98-952D-4F9F-B3E3-5B9C14D1F6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8961-94A7-41BA-B86F-46E7FD1A3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F4F98-952D-4F9F-B3E3-5B9C14D1F6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8961-94A7-41BA-B86F-46E7FD1A3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651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F4F98-952D-4F9F-B3E3-5B9C14D1F6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8961-94A7-41BA-B86F-46E7FD1A3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F4F98-952D-4F9F-B3E3-5B9C14D1F6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8961-94A7-41BA-B86F-46E7FD1A3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F4F98-952D-4F9F-B3E3-5B9C14D1F6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8961-94A7-41BA-B86F-46E7FD1A3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F4F98-952D-4F9F-B3E3-5B9C14D1F6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8961-94A7-41BA-B86F-46E7FD1A3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F4F98-952D-4F9F-B3E3-5B9C14D1F6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8961-94A7-41BA-B86F-46E7FD1A3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F4F98-952D-4F9F-B3E3-5B9C14D1F6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8961-94A7-41BA-B86F-46E7FD1A3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F4F98-952D-4F9F-B3E3-5B9C14D1F6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8961-94A7-41BA-B86F-46E7FD1A3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F4F98-952D-4F9F-B3E3-5B9C14D1F6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C8B8961-94A7-41BA-B86F-46E7FD1A39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3BF4F98-952D-4F9F-B3E3-5B9C14D1F6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C8B8961-94A7-41BA-B86F-46E7FD1A39C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05653AB-EDA8-47A7-BA4E-BA380E18D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578" y="577596"/>
            <a:ext cx="8229600" cy="2880320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ормирование </a:t>
            </a:r>
            <a:r>
              <a:rPr lang="ru-RU" sz="4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орфографической </a:t>
            </a: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зоркости на уроках русского </a:t>
            </a: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языка</a:t>
            </a:r>
            <a:endParaRPr lang="ru-RU" sz="4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0D1D1228-EC9C-40D3-83E9-BED4EA686A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861048"/>
            <a:ext cx="748757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9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Коробка </a:t>
            </a:r>
            <a:b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«Сладкой разминки»</a:t>
            </a:r>
          </a:p>
        </p:txBody>
      </p:sp>
      <p:pic>
        <p:nvPicPr>
          <p:cNvPr id="4" name="Содержимое 3" descr="C:\Users\user\Desktop\IMG_20210405_144649.jpg"/>
          <p:cNvPicPr>
            <a:picLocks noGrp="1"/>
          </p:cNvPicPr>
          <p:nvPr>
            <p:ph idx="1"/>
          </p:nvPr>
        </p:nvPicPr>
        <p:blipFill>
          <a:blip r:embed="rId2" cstate="print"/>
          <a:srcRect l="7857" t="8128" r="6036" b="21504"/>
          <a:stretch>
            <a:fillRect/>
          </a:stretch>
        </p:blipFill>
        <p:spPr bwMode="auto">
          <a:xfrm>
            <a:off x="4499992" y="4005064"/>
            <a:ext cx="41044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IMG_20210405_151658.jpg"/>
          <p:cNvPicPr/>
          <p:nvPr/>
        </p:nvPicPr>
        <p:blipFill>
          <a:blip r:embed="rId3" cstate="print"/>
          <a:srcRect l="3247" t="12324" r="4491" b="10915"/>
          <a:stretch>
            <a:fillRect/>
          </a:stretch>
        </p:blipFill>
        <p:spPr bwMode="auto">
          <a:xfrm>
            <a:off x="467544" y="2132856"/>
            <a:ext cx="367240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ОЛя\твои документы\Мои документы\Мамулечка\рисунки информатика\f7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2060848"/>
            <a:ext cx="1667554" cy="1584176"/>
          </a:xfrm>
          <a:prstGeom prst="rect">
            <a:avLst/>
          </a:prstGeom>
          <a:noFill/>
        </p:spPr>
      </p:pic>
      <p:pic>
        <p:nvPicPr>
          <p:cNvPr id="1027" name="Picture 3" descr="D:\ОЛя\твои документы\Мои документы\Мамулечка\рисунки информатика\mail2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941168"/>
            <a:ext cx="1656184" cy="14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72234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названии конфеты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3 орфограммы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20210405_1303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263" t="8895" r="7018" b="11046"/>
          <a:stretch>
            <a:fillRect/>
          </a:stretch>
        </p:blipFill>
        <p:spPr bwMode="auto">
          <a:xfrm>
            <a:off x="467544" y="3501008"/>
            <a:ext cx="3600400" cy="25922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60032" y="2492896"/>
            <a:ext cx="40324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1.Сочетание Чу –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десница</a:t>
            </a:r>
          </a:p>
          <a:p>
            <a:pPr lvl="0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2.Сочетание СН – чуде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ица</a:t>
            </a:r>
          </a:p>
          <a:p>
            <a:pPr lvl="0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3.Безударная гласная - в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сна</a:t>
            </a:r>
          </a:p>
        </p:txBody>
      </p:sp>
      <p:pic>
        <p:nvPicPr>
          <p:cNvPr id="1027" name="Picture 3" descr="D:\ОЛя\твои документы\Мои документы\Мамулечка\рисунки информатика\book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204864"/>
            <a:ext cx="1224136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названии конфеты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4 орфограммы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user\Desktop\20210405_1304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171" t="15625" r="5627" b="9375"/>
          <a:stretch>
            <a:fillRect/>
          </a:stretch>
        </p:blipFill>
        <p:spPr bwMode="auto">
          <a:xfrm>
            <a:off x="1979712" y="1844824"/>
            <a:ext cx="4968552" cy="17281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71600" y="4077072"/>
            <a:ext cx="64087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1. Парная согласная  -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кусные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2. Окончание имени прилагательного – вкусн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ые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3. Безударная гласная – с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рдечки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4. Сочетание ЧК - серде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pic>
        <p:nvPicPr>
          <p:cNvPr id="2051" name="Picture 3" descr="D:\ОЛя\твои документы\Мои документы\Мамулечка\рисунки информатика\book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5661248"/>
            <a:ext cx="1152128" cy="864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397" y="692696"/>
            <a:ext cx="8229600" cy="65033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названии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конфеты  5 орфограмм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user\Desktop\20210405_1303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49" t="11421" r="3783" b="6731"/>
          <a:stretch>
            <a:fillRect/>
          </a:stretch>
        </p:blipFill>
        <p:spPr bwMode="auto">
          <a:xfrm>
            <a:off x="323528" y="1916832"/>
            <a:ext cx="3888432" cy="3096344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355976" y="1724221"/>
            <a:ext cx="424847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1.Написание буквы Й – дво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й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ная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2.Безударная гласная – дв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йная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3.Окончание имени прилагательного – двойн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ая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4.Написание суффикса  ОСТ – рад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ост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ь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5.Сочетание СТ - радо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ст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ь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D:\ОЛя\твои документы\Мои документы\Мамулечка\рисунки информатика\book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5517232"/>
            <a:ext cx="1693510" cy="10055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контрольных диктантов</a:t>
            </a:r>
          </a:p>
        </p:txBody>
      </p:sp>
      <p:graphicFrame>
        <p:nvGraphicFramePr>
          <p:cNvPr id="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9633218"/>
              </p:ext>
            </p:extLst>
          </p:nvPr>
        </p:nvGraphicFramePr>
        <p:xfrm>
          <a:off x="467544" y="1700808"/>
          <a:ext cx="822960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4566151"/>
              </p:ext>
            </p:extLst>
          </p:nvPr>
        </p:nvGraphicFramePr>
        <p:xfrm>
          <a:off x="539552" y="1412776"/>
          <a:ext cx="8229600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7829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контрольных диктантов</a:t>
            </a:r>
          </a:p>
        </p:txBody>
      </p:sp>
    </p:spTree>
    <p:extLst>
      <p:ext uri="{BB962C8B-B14F-4D97-AF65-F5344CB8AC3E}">
        <p14:creationId xmlns:p14="http://schemas.microsoft.com/office/powerpoint/2010/main" val="223128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52" y="908720"/>
            <a:ext cx="8229600" cy="438912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«Искусство 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есть искусство будить в юных душах любопытство, а затем удовлетворять его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.»</a:t>
            </a: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Анатоль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Франс французский писатель и литературный критик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ользователь\Desktop\anatole-france.detai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01008"/>
            <a:ext cx="2296019" cy="3263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93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Благодарю за внимание! </a:t>
            </a:r>
          </a:p>
        </p:txBody>
      </p:sp>
      <p:pic>
        <p:nvPicPr>
          <p:cNvPr id="5122" name="Picture 2" descr="D:\ОЛя\твои документы\Мои документы\Мамулечка\рисунки информатика\blest10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2747" y="2204864"/>
            <a:ext cx="5228889" cy="4248472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B9FC570F-DA04-42F0-9C0A-346013D0D9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876300" y="764704"/>
            <a:ext cx="7620000" cy="9144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Задания с разных образовательных платформ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381000" y="2438400"/>
            <a:ext cx="8610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3200" kern="0" dirty="0">
              <a:latin typeface="+mn-lt"/>
              <a:cs typeface="+mn-cs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35096" t="13367" r="31654" b="10539"/>
          <a:stretch/>
        </p:blipFill>
        <p:spPr bwMode="auto">
          <a:xfrm>
            <a:off x="6001894" y="2636912"/>
            <a:ext cx="2989706" cy="42930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23224" t="12082" r="3616" b="11826"/>
          <a:stretch/>
        </p:blipFill>
        <p:spPr bwMode="auto">
          <a:xfrm>
            <a:off x="176698" y="1772816"/>
            <a:ext cx="5472608" cy="37444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 rotWithShape="1">
          <a:blip r:embed="rId2"/>
          <a:srcRect l="25548" t="21593" b="6941"/>
          <a:stretch/>
        </p:blipFill>
        <p:spPr bwMode="auto">
          <a:xfrm>
            <a:off x="0" y="332656"/>
            <a:ext cx="5740414" cy="37191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l="24677" t="4027" b="28943"/>
          <a:stretch/>
        </p:blipFill>
        <p:spPr bwMode="auto">
          <a:xfrm>
            <a:off x="3275855" y="3356992"/>
            <a:ext cx="5740843" cy="30187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8874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19" y="704088"/>
            <a:ext cx="8712969" cy="164479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«Конфеты как прием повышения грамотности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младших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школьников»</a:t>
            </a:r>
            <a:b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2F19BEC-D027-40E0-BCE3-BFE4A1992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611526"/>
            <a:ext cx="5247636" cy="38281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0C11F7D-0B95-48B4-8875-1EE076CD34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84750" y="3021398"/>
            <a:ext cx="3752859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534400" cy="9144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формы обучения на уроках русского языка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7891" name="Picture 2" descr="https://ds01.infourok.ru/uploads/ex/0ca5/000081d4-7c27d31e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797051"/>
            <a:ext cx="4491608" cy="3393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Пользователь\Desktop\img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05861"/>
            <a:ext cx="4104456" cy="3914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 flipV="1">
            <a:off x="539552" y="500042"/>
            <a:ext cx="8064896" cy="486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357167"/>
            <a:ext cx="777686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ea typeface="Times New Roman" pitchFamily="18" charset="0"/>
                <a:cs typeface="Arial" pitchFamily="34" charset="0"/>
              </a:rPr>
              <a:t> </a:t>
            </a:r>
            <a:endParaRPr lang="ru-RU" dirty="0">
              <a:cs typeface="Arial" pitchFamily="34" charset="0"/>
            </a:endParaRPr>
          </a:p>
          <a:p>
            <a:endParaRPr lang="ru-RU" sz="2400" i="1" dirty="0"/>
          </a:p>
        </p:txBody>
      </p:sp>
      <p:pic>
        <p:nvPicPr>
          <p:cNvPr id="2050" name="Picture 2" descr="C:\Users\Пользователь\Desktop\img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46" y="357167"/>
            <a:ext cx="3528458" cy="271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Desktop\img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309" y="1003498"/>
            <a:ext cx="5193187" cy="463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ользователь\Desktop\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13" y="3789040"/>
            <a:ext cx="3340093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IMG_20230117_1427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35"/>
          <a:stretch/>
        </p:blipFill>
        <p:spPr bwMode="auto">
          <a:xfrm>
            <a:off x="5686017" y="480237"/>
            <a:ext cx="2592288" cy="177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ользователь\Desktop\IMG_20230117_1428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6219"/>
            <a:ext cx="2476810" cy="330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ользователь\Desktop\IMG_20230117_1430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828" y="2708920"/>
            <a:ext cx="2257361" cy="3369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Пользователь\Desktop\IMG_20230117_16091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2"/>
          <a:stretch/>
        </p:blipFill>
        <p:spPr bwMode="auto">
          <a:xfrm>
            <a:off x="2915816" y="2492897"/>
            <a:ext cx="3174801" cy="2368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Пользователь\Desktop\IMG_20230117_160929_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861611"/>
            <a:ext cx="2943751" cy="164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46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Мое открытие!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1844824"/>
            <a:ext cx="39604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1.Безударная гласная – в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сёлым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2.Окончание имени прилагательного – весёл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ым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3.Безударная гласная – д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тишкам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4.Парная согласная - дети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кам</a:t>
            </a:r>
          </a:p>
        </p:txBody>
      </p:sp>
      <p:sp>
        <p:nvSpPr>
          <p:cNvPr id="4" name="AutoShape 2" descr="Отзыв о Конфеты Невский кондитер &quot;Веселым детишкам&quot; | Веселым детишкам.  Почему только веселым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Отзыв о Конфеты Невский кондитер &quot;Веселым детишкам&quot; | Веселым детишкам.  Почему только веселым?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C:\Users\Пользователь\Desktop\2833_middl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628800"/>
            <a:ext cx="4408041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234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«Сладкая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разминка»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уроке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user\Desktop\IMG_20210405_12360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352839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IMG_20210405_12375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3032" y="1751012"/>
            <a:ext cx="352839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597</TotalTime>
  <Words>156</Words>
  <Application>Microsoft Office PowerPoint</Application>
  <PresentationFormat>Экран (4:3)</PresentationFormat>
  <Paragraphs>40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Презентация PowerPoint</vt:lpstr>
      <vt:lpstr>Задания с разных образовательных платформ</vt:lpstr>
      <vt:lpstr>Презентация PowerPoint</vt:lpstr>
      <vt:lpstr> «Конфеты как прием повышения грамотности  младших школьников» </vt:lpstr>
      <vt:lpstr>Игровые формы обучения на уроках русского языка</vt:lpstr>
      <vt:lpstr>Презентация PowerPoint</vt:lpstr>
      <vt:lpstr>Презентация PowerPoint</vt:lpstr>
      <vt:lpstr>Мое открытие!</vt:lpstr>
      <vt:lpstr>«Сладкая разминка» на уроке</vt:lpstr>
      <vt:lpstr>Коробка  для «Сладкой разминки»</vt:lpstr>
      <vt:lpstr>В названии конфеты  3 орфограммы</vt:lpstr>
      <vt:lpstr>В названии конфеты  4 орфограммы</vt:lpstr>
      <vt:lpstr>В названии конфеты  5 орфограмм</vt:lpstr>
      <vt:lpstr> Результаты контрольных диктантов</vt:lpstr>
      <vt:lpstr> Результаты контрольных диктантов</vt:lpstr>
      <vt:lpstr>Презентация PowerPoint</vt:lpstr>
      <vt:lpstr>Благодарю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Поисково-творческий проект на тему «Конфеты как прием повышения грамотности младших школьников»</dc:title>
  <dc:creator>user</dc:creator>
  <cp:lastModifiedBy>Пользователь</cp:lastModifiedBy>
  <cp:revision>70</cp:revision>
  <dcterms:created xsi:type="dcterms:W3CDTF">2021-04-04T12:29:57Z</dcterms:created>
  <dcterms:modified xsi:type="dcterms:W3CDTF">2023-01-17T14:31:26Z</dcterms:modified>
</cp:coreProperties>
</file>