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ppt" ContentType="application/vnd.ms-powerpoi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76" r:id="rId1"/>
  </p:sldMasterIdLst>
  <p:notesMasterIdLst>
    <p:notesMasterId r:id="rId45"/>
  </p:notesMasterIdLst>
  <p:sldIdLst>
    <p:sldId id="268" r:id="rId2"/>
    <p:sldId id="307" r:id="rId3"/>
    <p:sldId id="257" r:id="rId4"/>
    <p:sldId id="310" r:id="rId5"/>
    <p:sldId id="260" r:id="rId6"/>
    <p:sldId id="261" r:id="rId7"/>
    <p:sldId id="262" r:id="rId8"/>
    <p:sldId id="263" r:id="rId9"/>
    <p:sldId id="264" r:id="rId10"/>
    <p:sldId id="266" r:id="rId11"/>
    <p:sldId id="271" r:id="rId12"/>
    <p:sldId id="273" r:id="rId13"/>
    <p:sldId id="274" r:id="rId14"/>
    <p:sldId id="275" r:id="rId15"/>
    <p:sldId id="308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304" r:id="rId28"/>
    <p:sldId id="309" r:id="rId29"/>
    <p:sldId id="289" r:id="rId30"/>
    <p:sldId id="290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5" r:id="rId42"/>
    <p:sldId id="306" r:id="rId43"/>
    <p:sldId id="311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D97F"/>
    <a:srgbClr val="E5FDF2"/>
    <a:srgbClr val="DCF1C7"/>
    <a:srgbClr val="B4E286"/>
    <a:srgbClr val="FF6D6D"/>
    <a:srgbClr val="99FF99"/>
    <a:srgbClr val="66FF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59" autoAdjust="0"/>
    <p:restoredTop sz="85911" autoAdjust="0"/>
  </p:normalViewPr>
  <p:slideViewPr>
    <p:cSldViewPr>
      <p:cViewPr varScale="1">
        <p:scale>
          <a:sx n="62" d="100"/>
          <a:sy n="62" d="100"/>
        </p:scale>
        <p:origin x="-1362" y="-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F612BD-EB21-4FB8-ACC0-89AB30DCB817}" type="datetimeFigureOut">
              <a:rPr lang="ru-RU" smtClean="0"/>
              <a:pPr/>
              <a:t>07.11.2017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180FA1-0644-4350-8F31-46FD1AC3B7A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59490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80FA1-0644-4350-8F31-46FD1AC3B7A4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80FA1-0644-4350-8F31-46FD1AC3B7A4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80FA1-0644-4350-8F31-46FD1AC3B7A4}" type="slidenum">
              <a:rPr lang="ru-RU" smtClean="0"/>
              <a:pPr/>
              <a:t>28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80FA1-0644-4350-8F31-46FD1AC3B7A4}" type="slidenum">
              <a:rPr lang="ru-RU" smtClean="0"/>
              <a:pPr/>
              <a:t>30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80FA1-0644-4350-8F31-46FD1AC3B7A4}" type="slidenum">
              <a:rPr lang="ru-RU" smtClean="0"/>
              <a:pPr/>
              <a:t>40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E1D5-CE86-43F9-AD18-3DB072334B20}" type="datetimeFigureOut">
              <a:rPr lang="ru-RU" smtClean="0"/>
              <a:pPr/>
              <a:t>07.11.2017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4480-AADA-442C-935A-C353E50BB9C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E1D5-CE86-43F9-AD18-3DB072334B20}" type="datetimeFigureOut">
              <a:rPr lang="ru-RU" smtClean="0"/>
              <a:pPr/>
              <a:t>07.11.2017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4480-AADA-442C-935A-C353E50BB9C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E1D5-CE86-43F9-AD18-3DB072334B20}" type="datetimeFigureOut">
              <a:rPr lang="ru-RU" smtClean="0"/>
              <a:pPr/>
              <a:t>07.11.2017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4480-AADA-442C-935A-C353E50BB9C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E1D5-CE86-43F9-AD18-3DB072334B20}" type="datetimeFigureOut">
              <a:rPr lang="ru-RU" smtClean="0"/>
              <a:pPr/>
              <a:t>07.11.2017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4480-AADA-442C-935A-C353E50BB9C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E1D5-CE86-43F9-AD18-3DB072334B20}" type="datetimeFigureOut">
              <a:rPr lang="ru-RU" smtClean="0"/>
              <a:pPr/>
              <a:t>07.11.2017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4480-AADA-442C-935A-C353E50BB9C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E1D5-CE86-43F9-AD18-3DB072334B20}" type="datetimeFigureOut">
              <a:rPr lang="ru-RU" smtClean="0"/>
              <a:pPr/>
              <a:t>07.11.2017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4480-AADA-442C-935A-C353E50BB9C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E1D5-CE86-43F9-AD18-3DB072334B20}" type="datetimeFigureOut">
              <a:rPr lang="ru-RU" smtClean="0"/>
              <a:pPr/>
              <a:t>07.11.2017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4480-AADA-442C-935A-C353E50BB9C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E1D5-CE86-43F9-AD18-3DB072334B20}" type="datetimeFigureOut">
              <a:rPr lang="ru-RU" smtClean="0"/>
              <a:pPr/>
              <a:t>07.11.2017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4480-AADA-442C-935A-C353E50BB9C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E1D5-CE86-43F9-AD18-3DB072334B20}" type="datetimeFigureOut">
              <a:rPr lang="ru-RU" smtClean="0"/>
              <a:pPr/>
              <a:t>07.11.2017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4480-AADA-442C-935A-C353E50BB9C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E1D5-CE86-43F9-AD18-3DB072334B20}" type="datetimeFigureOut">
              <a:rPr lang="ru-RU" smtClean="0"/>
              <a:pPr/>
              <a:t>07.11.2017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4480-AADA-442C-935A-C353E50BB9C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E1D5-CE86-43F9-AD18-3DB072334B20}" type="datetimeFigureOut">
              <a:rPr lang="ru-RU" smtClean="0"/>
              <a:pPr/>
              <a:t>07.11.2017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4480-AADA-442C-935A-C353E50BB9C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4E1D5-CE86-43F9-AD18-3DB072334B20}" type="datetimeFigureOut">
              <a:rPr lang="ru-RU" smtClean="0"/>
              <a:pPr/>
              <a:t>07.11.2017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814480-AADA-442C-935A-C353E50BB9C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20.jpe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25.xml"/><Relationship Id="rId3" Type="http://schemas.openxmlformats.org/officeDocument/2006/relationships/image" Target="../media/image2.png"/><Relationship Id="rId7" Type="http://schemas.openxmlformats.org/officeDocument/2006/relationships/slide" Target="slide19.xml"/><Relationship Id="rId12" Type="http://schemas.openxmlformats.org/officeDocument/2006/relationships/slide" Target="slide24.xml"/><Relationship Id="rId2" Type="http://schemas.openxmlformats.org/officeDocument/2006/relationships/image" Target="../media/image3.jpeg"/><Relationship Id="rId16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3.xml"/><Relationship Id="rId5" Type="http://schemas.openxmlformats.org/officeDocument/2006/relationships/slide" Target="slide17.xml"/><Relationship Id="rId15" Type="http://schemas.openxmlformats.org/officeDocument/2006/relationships/slide" Target="slide27.xml"/><Relationship Id="rId10" Type="http://schemas.openxmlformats.org/officeDocument/2006/relationships/slide" Target="slide22.xml"/><Relationship Id="rId4" Type="http://schemas.openxmlformats.org/officeDocument/2006/relationships/slide" Target="slide16.xml"/><Relationship Id="rId9" Type="http://schemas.openxmlformats.org/officeDocument/2006/relationships/slide" Target="slide21.xml"/><Relationship Id="rId14" Type="http://schemas.openxmlformats.org/officeDocument/2006/relationships/slide" Target="slide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31.jpeg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0.xml"/><Relationship Id="rId18" Type="http://schemas.openxmlformats.org/officeDocument/2006/relationships/slide" Target="slide15.xml"/><Relationship Id="rId3" Type="http://schemas.openxmlformats.org/officeDocument/2006/relationships/image" Target="../media/image3.jpeg"/><Relationship Id="rId7" Type="http://schemas.openxmlformats.org/officeDocument/2006/relationships/slide" Target="slide5.xml"/><Relationship Id="rId12" Type="http://schemas.openxmlformats.org/officeDocument/2006/relationships/slide" Target="slide9.xml"/><Relationship Id="rId17" Type="http://schemas.openxmlformats.org/officeDocument/2006/relationships/slide" Target="slide14.xml"/><Relationship Id="rId2" Type="http://schemas.openxmlformats.org/officeDocument/2006/relationships/notesSlide" Target="../notesSlides/notesSlide1.xml"/><Relationship Id="rId16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11" Type="http://schemas.openxmlformats.org/officeDocument/2006/relationships/slide" Target="slide8.xml"/><Relationship Id="rId5" Type="http://schemas.openxmlformats.org/officeDocument/2006/relationships/slide" Target="slide3.xml"/><Relationship Id="rId15" Type="http://schemas.openxmlformats.org/officeDocument/2006/relationships/slide" Target="slide12.xml"/><Relationship Id="rId10" Type="http://schemas.openxmlformats.org/officeDocument/2006/relationships/audio" Target="../media/audio1.wav"/><Relationship Id="rId4" Type="http://schemas.openxmlformats.org/officeDocument/2006/relationships/image" Target="../media/image2.png"/><Relationship Id="rId9" Type="http://schemas.openxmlformats.org/officeDocument/2006/relationships/slide" Target="slide7.xml"/><Relationship Id="rId14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slide" Target="slid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slide" Target="slide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slide" Target="slide15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3.png"/><Relationship Id="rId12" Type="http://schemas.openxmlformats.org/officeDocument/2006/relationships/image" Target="../media/image2.png"/><Relationship Id="rId2" Type="http://schemas.openxmlformats.org/officeDocument/2006/relationships/video" Target="NULL" TargetMode="External"/><Relationship Id="rId16" Type="http://schemas.openxmlformats.org/officeDocument/2006/relationships/image" Target="../media/image49.png"/><Relationship Id="rId1" Type="http://schemas.openxmlformats.org/officeDocument/2006/relationships/audio" Target="file:///D:\&#1088;&#1072;&#1073;&#1086;&#1095;&#1080;&#1081;%20&#1089;&#1090;&#1086;&#1083;\&#1058;&#1072;&#1084;,%20&#1085;&#1072;%20&#1085;&#1077;&#1074;&#1077;&#1076;&#1086;&#1084;&#1099;&#1093;%20&#1076;&#1086;&#1088;&#1086;&#1078;&#1082;&#1072;&#1093;\&#1058;&#1072;&#1084;,%20&#1085;&#1072;%20&#1085;&#1077;&#1074;&#1077;&#1076;&#1086;&#1084;&#1099;&#1093;%20&#1076;&#1086;&#1088;&#1086;&#1078;&#1082;&#1072;&#1093;\03_Priklyucheniya_Elektronika_My_malenjkie_deti.mp3" TargetMode="External"/><Relationship Id="rId6" Type="http://schemas.openxmlformats.org/officeDocument/2006/relationships/image" Target="../media/image42.png"/><Relationship Id="rId11" Type="http://schemas.openxmlformats.org/officeDocument/2006/relationships/image" Target="../media/image47.gif"/><Relationship Id="rId5" Type="http://schemas.openxmlformats.org/officeDocument/2006/relationships/image" Target="../media/image41.png"/><Relationship Id="rId15" Type="http://schemas.microsoft.com/office/2007/relationships/media" Target="../media/media1.mp3"/><Relationship Id="rId10" Type="http://schemas.openxmlformats.org/officeDocument/2006/relationships/image" Target="../media/image46.jpeg"/><Relationship Id="rId4" Type="http://schemas.openxmlformats.org/officeDocument/2006/relationships/image" Target="../media/image3.jpeg"/><Relationship Id="rId9" Type="http://schemas.openxmlformats.org/officeDocument/2006/relationships/image" Target="../media/image45.gif"/><Relationship Id="rId1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13" Type="http://schemas.openxmlformats.org/officeDocument/2006/relationships/slide" Target="slide38.xml"/><Relationship Id="rId3" Type="http://schemas.openxmlformats.org/officeDocument/2006/relationships/image" Target="../media/image3.jpeg"/><Relationship Id="rId7" Type="http://schemas.openxmlformats.org/officeDocument/2006/relationships/slide" Target="slide32.xml"/><Relationship Id="rId12" Type="http://schemas.openxmlformats.org/officeDocument/2006/relationships/slide" Target="slide37.xml"/><Relationship Id="rId2" Type="http://schemas.openxmlformats.org/officeDocument/2006/relationships/notesSlide" Target="../notesSlides/notesSlide3.xml"/><Relationship Id="rId16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11" Type="http://schemas.openxmlformats.org/officeDocument/2006/relationships/slide" Target="slide36.xml"/><Relationship Id="rId5" Type="http://schemas.openxmlformats.org/officeDocument/2006/relationships/slide" Target="slide30.xml"/><Relationship Id="rId15" Type="http://schemas.openxmlformats.org/officeDocument/2006/relationships/slide" Target="slide40.xml"/><Relationship Id="rId10" Type="http://schemas.openxmlformats.org/officeDocument/2006/relationships/slide" Target="slide35.xml"/><Relationship Id="rId4" Type="http://schemas.openxmlformats.org/officeDocument/2006/relationships/image" Target="../media/image2.png"/><Relationship Id="rId9" Type="http://schemas.openxmlformats.org/officeDocument/2006/relationships/slide" Target="slide34.xml"/><Relationship Id="rId14" Type="http://schemas.openxmlformats.org/officeDocument/2006/relationships/slide" Target="slide3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slide" Target="slide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slide" Target="slide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slide" Target="slide28.xml"/><Relationship Id="rId4" Type="http://schemas.openxmlformats.org/officeDocument/2006/relationships/image" Target="../media/image63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microsoft.com/office/2007/relationships/media" Target="../media/media2.mp3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5.png"/><Relationship Id="rId12" Type="http://schemas.openxmlformats.org/officeDocument/2006/relationships/image" Target="../media/image69.png"/><Relationship Id="rId2" Type="http://schemas.openxmlformats.org/officeDocument/2006/relationships/video" Target="NULL" TargetMode="External"/><Relationship Id="rId1" Type="http://schemas.openxmlformats.org/officeDocument/2006/relationships/audio" Target="file:///D:\&#1088;&#1072;&#1073;&#1086;&#1095;&#1080;&#1081;%20&#1089;&#1090;&#1086;&#1083;\&#1058;&#1072;&#1084;,%20&#1085;&#1072;%20&#1085;&#1077;&#1074;&#1077;&#1076;&#1086;&#1084;&#1099;&#1093;%20&#1076;&#1086;&#1088;&#1086;&#1078;&#1082;&#1072;&#1093;\&#1058;&#1072;&#1084;,%20&#1085;&#1072;%20&#1085;&#1077;&#1074;&#1077;&#1076;&#1086;&#1084;&#1099;&#1093;%20&#1076;&#1086;&#1088;&#1086;&#1078;&#1082;&#1072;&#1093;\detskie_pesni_-_pesnya_krasnoy_shapochki_(zaycev.net).mp3" TargetMode="External"/><Relationship Id="rId6" Type="http://schemas.openxmlformats.org/officeDocument/2006/relationships/image" Target="../media/image64.png"/><Relationship Id="rId11" Type="http://schemas.openxmlformats.org/officeDocument/2006/relationships/slide" Target="slide42.xml"/><Relationship Id="rId5" Type="http://schemas.openxmlformats.org/officeDocument/2006/relationships/image" Target="../media/image2.png"/><Relationship Id="rId10" Type="http://schemas.openxmlformats.org/officeDocument/2006/relationships/image" Target="../media/image68.png"/><Relationship Id="rId4" Type="http://schemas.openxmlformats.org/officeDocument/2006/relationships/image" Target="../media/image3.jpeg"/><Relationship Id="rId9" Type="http://schemas.openxmlformats.org/officeDocument/2006/relationships/image" Target="../media/image67.jpeg"/><Relationship Id="rId14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image" Target="../media/image6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go.mail.ru/search?q" TargetMode="External"/><Relationship Id="rId2" Type="http://schemas.openxmlformats.org/officeDocument/2006/relationships/hyperlink" Target="http://go.mail.ru/search_images?q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zaycev.net/download.php" TargetMode="External"/><Relationship Id="rId4" Type="http://schemas.openxmlformats.org/officeDocument/2006/relationships/hyperlink" Target="http://go.mail.ru/search_images?rch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3074" name="Object 2">
            <a:hlinkClick r:id="" action="ppaction://noaction"/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0" y="1587"/>
          <a:ext cx="9142413" cy="6856413"/>
        </p:xfrm>
        <a:graphic>
          <a:graphicData uri="http://schemas.openxmlformats.org/presentationml/2006/ole">
            <p:oleObj spid="_x0000_s3075" name="Презентация" r:id="rId3" imgW="4570530" imgH="3427618" progId="PowerPoint.Show.8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57158" y="357166"/>
            <a:ext cx="85011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«Л</a:t>
            </a:r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юбимые книги»</a:t>
            </a:r>
            <a:endParaRPr lang="ru-RU" sz="4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43438" y="5229220"/>
          <a:ext cx="4214842" cy="1057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842"/>
              </a:tblGrid>
              <a:tr h="105730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Волобуева Л.И. МБОУ «СОШ № 4 п. Нижний Куранах», РС(Я)</a:t>
                      </a:r>
                      <a:endParaRPr lang="ru-RU" sz="2000" dirty="0">
                        <a:solidFill>
                          <a:schemeClr val="accent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Содержимое 3" descr="Рисунок72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763" cy="6858000"/>
          </a:xfrm>
          <a:prstGeom prst="rect">
            <a:avLst/>
          </a:prstGeom>
          <a:ln w="190500" cap="sq">
            <a:solidFill>
              <a:srgbClr val="FF6D6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chemeClr val="accent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Собачка охотника из романа сказки Н. Носова «Приключения Незнайки и его друзей».</a:t>
            </a:r>
            <a:br>
              <a:rPr lang="ru-RU" sz="2800" b="1" dirty="0" smtClean="0">
                <a:solidFill>
                  <a:schemeClr val="accent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accent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3857620" y="6000768"/>
          <a:ext cx="1357322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Булька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72462" y="6143644"/>
            <a:ext cx="838200" cy="533400"/>
          </a:xfrm>
          <a:prstGeom prst="actionButtonInformation">
            <a:avLst/>
          </a:prstGeom>
          <a:solidFill>
            <a:schemeClr val="accent4">
              <a:lumMod val="2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5" name="Рисунок 4" descr="незнайкины друзья.jpg"/>
          <p:cNvPicPr>
            <a:picLocks noChangeAspect="1"/>
          </p:cNvPicPr>
          <p:nvPr/>
        </p:nvPicPr>
        <p:blipFill>
          <a:blip r:embed="rId3">
            <a:lum bright="10000"/>
          </a:blip>
          <a:stretch>
            <a:fillRect/>
          </a:stretch>
        </p:blipFill>
        <p:spPr>
          <a:xfrm>
            <a:off x="2238358" y="2000240"/>
            <a:ext cx="4953034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62875" y="214290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43824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Князь из «Сказки о царе Салтане…» </a:t>
            </a:r>
            <a:br>
              <a:rPr lang="ru-RU" sz="2800" b="1" dirty="0" smtClean="0">
                <a:solidFill>
                  <a:schemeClr val="accent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Пушкина. </a:t>
            </a:r>
            <a:endParaRPr lang="ru-RU" sz="2800" b="1" dirty="0">
              <a:solidFill>
                <a:schemeClr val="accent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гвидон.jpg"/>
          <p:cNvPicPr>
            <a:picLocks noGrp="1" noChangeAspect="1"/>
          </p:cNvPicPr>
          <p:nvPr>
            <p:ph idx="1"/>
          </p:nvPr>
        </p:nvPicPr>
        <p:blipFill>
          <a:blip r:embed="rId2"/>
          <a:srcRect t="13769" b="13767"/>
          <a:stretch>
            <a:fillRect/>
          </a:stretch>
        </p:blipFill>
        <p:spPr>
          <a:xfrm>
            <a:off x="2143108" y="1928802"/>
            <a:ext cx="4286280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6" descr="button-blue_benji_park_0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29652" y="6143644"/>
            <a:ext cx="503238" cy="5032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29520" y="214290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868" y="5143512"/>
          <a:ext cx="1357322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Гвидон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43692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Царевна, жена князя Гвидона, из «Сказки о царе Салтане…» А. Пушкина.</a:t>
            </a:r>
            <a:endParaRPr lang="ru-RU" sz="2800" b="1" dirty="0">
              <a:solidFill>
                <a:schemeClr val="accent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елочка из салтан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628" y="2643182"/>
            <a:ext cx="2000264" cy="2571768"/>
          </a:xfrm>
          <a:prstGeom prst="roundRect">
            <a:avLst>
              <a:gd name="adj" fmla="val 785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6" descr="button-blue_benji_park_0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29652" y="6143644"/>
            <a:ext cx="503238" cy="5032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лебедь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1538" y="2571744"/>
            <a:ext cx="3129936" cy="2714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29520" y="285728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00948" cy="258285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Царь из «Сказки о золотом Петушке»</a:t>
            </a:r>
            <a:br>
              <a:rPr lang="ru-RU" sz="2800" b="1" dirty="0" smtClean="0">
                <a:solidFill>
                  <a:schemeClr val="accent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А. Пушкина, который получил необыкновенный подарок.</a:t>
            </a:r>
            <a:endParaRPr lang="ru-RU" sz="2800" b="1" dirty="0">
              <a:solidFill>
                <a:schemeClr val="accent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6" descr="button-blue_benji_park_01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4191000" y="3482181"/>
            <a:ext cx="762000" cy="762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золот пет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290" y="2786058"/>
            <a:ext cx="3929090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петух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6446" y="2857496"/>
            <a:ext cx="2143140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6" descr="button-blue_benji_park_0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29652" y="6143644"/>
            <a:ext cx="503238" cy="5032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00958" y="857232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786050" y="6143644"/>
          <a:ext cx="1428760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6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Дадон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86634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Маркиз, который, якобы был хозяином Кота из сказки Ш. Перро «</a:t>
            </a:r>
            <a:r>
              <a:rPr lang="ru-RU" sz="2800" b="1" dirty="0">
                <a:solidFill>
                  <a:schemeClr val="accent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b="1" dirty="0" smtClean="0">
                <a:solidFill>
                  <a:schemeClr val="accent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в сапогах»</a:t>
            </a:r>
            <a:endParaRPr lang="ru-RU" sz="2800" b="1" dirty="0">
              <a:solidFill>
                <a:schemeClr val="accent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57686" y="1857364"/>
            <a:ext cx="2928958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6" descr="button-blue_benji_park_0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29652" y="6143644"/>
            <a:ext cx="503238" cy="5032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72396" y="357166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868" y="5643578"/>
          <a:ext cx="1857388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Карабас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Рисунок 7" descr="кар.jpg"/>
          <p:cNvPicPr>
            <a:picLocks noChangeAspect="1"/>
          </p:cNvPicPr>
          <p:nvPr/>
        </p:nvPicPr>
        <p:blipFill>
          <a:blip r:embed="rId6"/>
          <a:srcRect r="45122" b="-19793"/>
          <a:stretch>
            <a:fillRect/>
          </a:stretch>
        </p:blipFill>
        <p:spPr>
          <a:xfrm>
            <a:off x="1071538" y="1857364"/>
            <a:ext cx="2857520" cy="428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Documents and Settings\Владелец\Рабочий стол\АФРИКА\фон АФРИКА от YvLena (3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Содержимое 3" descr="Рисунок72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763" cy="6858000"/>
          </a:xfrm>
          <a:prstGeom prst="rect">
            <a:avLst/>
          </a:prstGeom>
          <a:ln w="190500" cap="sq">
            <a:solidFill>
              <a:srgbClr val="11D97F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" name="Прямоугольник 11"/>
          <p:cNvSpPr>
            <a:spLocks noChangeArrowheads="1"/>
          </p:cNvSpPr>
          <p:nvPr/>
        </p:nvSpPr>
        <p:spPr bwMode="auto">
          <a:xfrm>
            <a:off x="0" y="214313"/>
            <a:ext cx="9144000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742950" indent="-742950" algn="ctr"/>
            <a:endParaRPr lang="ru-RU" sz="2800" b="1" dirty="0">
              <a:solidFill>
                <a:srgbClr val="002060"/>
              </a:solidFill>
              <a:cs typeface="Arial" charset="0"/>
            </a:endParaRPr>
          </a:p>
          <a:p>
            <a:pPr marL="742950" indent="-742950" algn="ctr"/>
            <a:endParaRPr lang="ru-RU" sz="2800" b="1" dirty="0">
              <a:solidFill>
                <a:srgbClr val="002060"/>
              </a:solidFill>
              <a:cs typeface="Arial" charset="0"/>
            </a:endParaRPr>
          </a:p>
          <a:p>
            <a:pPr marL="742950" indent="-742950" algn="ctr"/>
            <a:endParaRPr lang="ru-RU" sz="8000" b="1" dirty="0">
              <a:cs typeface="Arial" charset="0"/>
            </a:endParaRPr>
          </a:p>
        </p:txBody>
      </p:sp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357158" y="2428868"/>
          <a:ext cx="8329640" cy="35556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6172"/>
                <a:gridCol w="1285884"/>
                <a:gridCol w="1143008"/>
                <a:gridCol w="1285884"/>
                <a:gridCol w="928692"/>
              </a:tblGrid>
              <a:tr h="828668">
                <a:tc>
                  <a:txBody>
                    <a:bodyPr/>
                    <a:lstStyle/>
                    <a:p>
                      <a:r>
                        <a:rPr lang="ru-RU" sz="2800" b="1" i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Девочки</a:t>
                      </a:r>
                      <a:endParaRPr lang="ru-RU" sz="2800" b="1" i="0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ysClr val="windowText" lastClr="000000"/>
                          </a:solidFill>
                          <a:hlinkClick r:id="rId4" action="ppaction://hlinksldjump"/>
                        </a:rPr>
                        <a:t>25</a:t>
                      </a:r>
                      <a:endParaRPr lang="ru-RU" sz="3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ysClr val="windowText" lastClr="000000"/>
                          </a:solidFill>
                          <a:hlinkClick r:id="rId5" action="ppaction://hlinksldjump"/>
                        </a:rPr>
                        <a:t>20</a:t>
                      </a:r>
                      <a:endParaRPr lang="ru-RU" sz="3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ysClr val="windowText" lastClr="000000"/>
                          </a:solidFill>
                          <a:hlinkClick r:id="rId6" action="ppaction://hlinksldjump"/>
                        </a:rPr>
                        <a:t>15</a:t>
                      </a:r>
                      <a:endParaRPr lang="ru-RU" sz="3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ysClr val="windowText" lastClr="000000"/>
                          </a:solidFill>
                          <a:hlinkClick r:id="rId7" action="ppaction://hlinksldjump"/>
                        </a:rPr>
                        <a:t>10</a:t>
                      </a:r>
                      <a:endParaRPr lang="ru-RU" sz="3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</a:tr>
              <a:tr h="928694">
                <a:tc>
                  <a:txBody>
                    <a:bodyPr/>
                    <a:lstStyle/>
                    <a:p>
                      <a:r>
                        <a:rPr lang="ru-RU" sz="2800" b="1" i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Мальчики</a:t>
                      </a:r>
                      <a:endParaRPr lang="ru-RU" sz="2800" b="1" i="0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BatangChe" pitchFamily="49" charset="-127"/>
                          <a:ea typeface="BatangChe" pitchFamily="49" charset="-127"/>
                          <a:hlinkClick r:id="rId8" action="ppaction://hlinksldjump"/>
                        </a:rPr>
                        <a:t>25</a:t>
                      </a:r>
                      <a:endParaRPr lang="ru-RU" sz="4000" b="1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BatangChe" pitchFamily="49" charset="-127"/>
                        <a:ea typeface="BatangChe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BatangChe" pitchFamily="49" charset="-127"/>
                          <a:ea typeface="BatangChe" pitchFamily="49" charset="-127"/>
                          <a:hlinkClick r:id="rId9" action="ppaction://hlinksldjump"/>
                        </a:rPr>
                        <a:t>20</a:t>
                      </a:r>
                      <a:endParaRPr lang="ru-RU" sz="4000" b="1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BatangChe" pitchFamily="49" charset="-127"/>
                        <a:ea typeface="BatangChe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BatangChe" pitchFamily="49" charset="-127"/>
                          <a:ea typeface="BatangChe" pitchFamily="49" charset="-127"/>
                          <a:hlinkClick r:id="rId10" action="ppaction://hlinksldjump"/>
                        </a:rPr>
                        <a:t>15</a:t>
                      </a:r>
                      <a:endParaRPr lang="ru-RU" sz="4000" b="1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BatangChe" pitchFamily="49" charset="-127"/>
                        <a:ea typeface="BatangChe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BatangChe" pitchFamily="49" charset="-127"/>
                          <a:ea typeface="BatangChe" pitchFamily="49" charset="-127"/>
                          <a:hlinkClick r:id="rId11" action="ppaction://hlinksldjump"/>
                        </a:rPr>
                        <a:t>10</a:t>
                      </a:r>
                      <a:endParaRPr lang="ru-RU" sz="4000" b="1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BatangChe" pitchFamily="49" charset="-127"/>
                        <a:ea typeface="BatangChe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</a:tr>
              <a:tr h="1419231">
                <a:tc>
                  <a:txBody>
                    <a:bodyPr/>
                    <a:lstStyle/>
                    <a:p>
                      <a:r>
                        <a:rPr lang="ru-RU" sz="2800" b="1" i="0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На каком инструменте играли или хотели играть герои сказок.</a:t>
                      </a:r>
                      <a:endParaRPr lang="ru-RU" sz="2800" b="1" i="0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Batang" pitchFamily="18" charset="-127"/>
                          <a:ea typeface="Batang" pitchFamily="18" charset="-127"/>
                          <a:cs typeface="Angsana New" pitchFamily="18" charset="-34"/>
                          <a:hlinkClick r:id="rId12" action="ppaction://hlinksldjump"/>
                        </a:rPr>
                        <a:t>25</a:t>
                      </a:r>
                      <a:endParaRPr lang="ru-RU" sz="32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Batang" pitchFamily="18" charset="-127"/>
                        <a:ea typeface="Batang" pitchFamily="18" charset="-127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Batang" pitchFamily="18" charset="-127"/>
                          <a:ea typeface="Batang" pitchFamily="18" charset="-127"/>
                          <a:cs typeface="Angsana New" pitchFamily="18" charset="-34"/>
                          <a:hlinkClick r:id="rId13" action="ppaction://hlinksldjump"/>
                        </a:rPr>
                        <a:t>20</a:t>
                      </a:r>
                      <a:endParaRPr lang="ru-RU" sz="32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Batang" pitchFamily="18" charset="-127"/>
                        <a:ea typeface="Batang" pitchFamily="18" charset="-127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Batang" pitchFamily="18" charset="-127"/>
                          <a:ea typeface="Batang" pitchFamily="18" charset="-127"/>
                          <a:cs typeface="Angsana New" pitchFamily="18" charset="-34"/>
                          <a:hlinkClick r:id="rId14" action="ppaction://hlinksldjump"/>
                        </a:rPr>
                        <a:t>15</a:t>
                      </a:r>
                      <a:endParaRPr lang="ru-RU" sz="32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Batang" pitchFamily="18" charset="-127"/>
                        <a:ea typeface="Batang" pitchFamily="18" charset="-127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Batang" pitchFamily="18" charset="-127"/>
                          <a:ea typeface="Batang" pitchFamily="18" charset="-127"/>
                          <a:cs typeface="Angsana New" pitchFamily="18" charset="-34"/>
                          <a:hlinkClick r:id="rId15" action="ppaction://hlinksldjump"/>
                        </a:rPr>
                        <a:t>10</a:t>
                      </a:r>
                      <a:endParaRPr lang="ru-RU" sz="32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Batang" pitchFamily="18" charset="-127"/>
                        <a:ea typeface="Batang" pitchFamily="18" charset="-127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285984" y="785794"/>
            <a:ext cx="45720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Второй тур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5-конечная звезда 6">
            <a:hlinkClick r:id="rId16" action="ppaction://hlinksldjump"/>
          </p:cNvPr>
          <p:cNvSpPr/>
          <p:nvPr/>
        </p:nvSpPr>
        <p:spPr>
          <a:xfrm>
            <a:off x="7929586" y="214290"/>
            <a:ext cx="914400" cy="914400"/>
          </a:xfrm>
          <a:prstGeom prst="star5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59571226"/>
      </p:ext>
    </p:extLst>
  </p:cSld>
  <p:clrMapOvr>
    <a:masterClrMapping/>
  </p:clrMapOvr>
  <p:transition spd="slow" advClick="0" advTm="8081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43824" cy="165416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Падчерица из сказки Ш. Перро, обладательница уникальной обуви.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 (4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70" y="2357430"/>
            <a:ext cx="4786346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43900" y="6000768"/>
            <a:ext cx="838200" cy="533400"/>
          </a:xfrm>
          <a:prstGeom prst="actionButtonInformation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714744" y="5929330"/>
          <a:ext cx="1643074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Золушка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72396" y="357166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43758" cy="114300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Героиня повести В. Губарева «Королевство кривых зеркал»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евство кривых зеркал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2000240"/>
            <a:ext cx="3957657" cy="28495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оля и ял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2000240"/>
            <a:ext cx="3286148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01024" y="6143644"/>
            <a:ext cx="838200" cy="533400"/>
          </a:xfrm>
          <a:prstGeom prst="actionButtonInformation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8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00958" y="357166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786050" y="5072074"/>
          <a:ext cx="785818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Оля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43692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Девочка из сказки Г.-Х. Андерсена «Снежная  королева», которая очень любила своего друга.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герд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57752" y="2071678"/>
            <a:ext cx="2857520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снежная королев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2000240"/>
            <a:ext cx="2643206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05800" y="6072206"/>
            <a:ext cx="838200" cy="533400"/>
          </a:xfrm>
          <a:prstGeom prst="actionButtonInformation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7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29520" y="285728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643570" y="5643578"/>
          <a:ext cx="1357322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Герда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7143800" cy="171451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Фея Убивающего Домика из книги А. Волкова «Волшебник Изумрудного города»</a:t>
            </a:r>
            <a:endParaRPr lang="ru-RU" sz="2800" b="1" dirty="0">
              <a:solidFill>
                <a:schemeClr val="accent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элли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42910" y="2214554"/>
            <a:ext cx="4119583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72462" y="6000768"/>
            <a:ext cx="838200" cy="533400"/>
          </a:xfrm>
          <a:prstGeom prst="actionButtonInformation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7" name="Рисунок 6" descr="элли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6380" y="2214554"/>
            <a:ext cx="3214710" cy="364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29520" y="285728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428860" y="6215082"/>
          <a:ext cx="1071570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</a:tblGrid>
              <a:tr h="428628">
                <a:tc>
                  <a:txBody>
                    <a:bodyPr/>
                    <a:lstStyle/>
                    <a:p>
                      <a:r>
                        <a:rPr lang="ru-RU" sz="2800" b="0" i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Элли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Documents and Settings\Владелец\Рабочий стол\АФРИКА\фон АФРИКА от YvLena (3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Содержимое 3" descr="Рисунок72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763" cy="6858000"/>
          </a:xfrm>
          <a:prstGeom prst="rect">
            <a:avLst/>
          </a:prstGeom>
          <a:ln w="190500" cap="sq">
            <a:solidFill>
              <a:srgbClr val="00B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" name="Прямоугольник 11"/>
          <p:cNvSpPr>
            <a:spLocks noChangeArrowheads="1"/>
          </p:cNvSpPr>
          <p:nvPr/>
        </p:nvSpPr>
        <p:spPr bwMode="auto">
          <a:xfrm>
            <a:off x="0" y="214313"/>
            <a:ext cx="9144000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742950" indent="-742950" algn="ctr"/>
            <a:endParaRPr lang="ru-RU" sz="2800" b="1" dirty="0">
              <a:solidFill>
                <a:srgbClr val="002060"/>
              </a:solidFill>
              <a:cs typeface="Arial" charset="0"/>
            </a:endParaRPr>
          </a:p>
          <a:p>
            <a:pPr marL="742950" indent="-742950" algn="ctr"/>
            <a:endParaRPr lang="ru-RU" sz="2800" b="1" dirty="0">
              <a:solidFill>
                <a:srgbClr val="002060"/>
              </a:solidFill>
              <a:cs typeface="Arial" charset="0"/>
            </a:endParaRPr>
          </a:p>
          <a:p>
            <a:pPr marL="742950" indent="-742950" algn="ctr"/>
            <a:endParaRPr lang="ru-RU" sz="8000" b="1" dirty="0">
              <a:cs typeface="Arial" charset="0"/>
            </a:endParaRPr>
          </a:p>
        </p:txBody>
      </p:sp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357158" y="2643183"/>
          <a:ext cx="8501124" cy="30784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787289"/>
                <a:gridCol w="1381640"/>
                <a:gridCol w="1137823"/>
                <a:gridCol w="1137823"/>
                <a:gridCol w="1056549"/>
              </a:tblGrid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accent4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Кто, кто,</a:t>
                      </a:r>
                      <a:r>
                        <a:rPr lang="ru-RU" sz="2800" b="1" baseline="0" dirty="0" smtClean="0">
                          <a:solidFill>
                            <a:schemeClr val="accent4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кто?</a:t>
                      </a:r>
                      <a:endParaRPr lang="ru-RU" sz="2800" b="1" dirty="0" smtClean="0">
                        <a:ln>
                          <a:solidFill>
                            <a:srgbClr val="00B050"/>
                          </a:solidFill>
                        </a:ln>
                        <a:solidFill>
                          <a:schemeClr val="accent4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800" b="1" dirty="0">
                        <a:solidFill>
                          <a:schemeClr val="accent1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kern="1200" dirty="0" smtClean="0">
                          <a:solidFill>
                            <a:schemeClr val="accent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Aharoni" pitchFamily="2" charset="-79"/>
                          <a:hlinkClick r:id="rId5" action="ppaction://hlinksldjump"/>
                        </a:rPr>
                        <a:t>25</a:t>
                      </a:r>
                      <a:endParaRPr kumimoji="0" lang="ru-RU" sz="3600" b="1" i="0" kern="1200" dirty="0" smtClean="0">
                        <a:solidFill>
                          <a:schemeClr val="accent2">
                            <a:lumMod val="10000"/>
                          </a:schemeClr>
                        </a:solidFill>
                        <a:latin typeface="+mn-lt"/>
                        <a:ea typeface="+mn-ea"/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kern="1200" dirty="0" smtClean="0">
                          <a:solidFill>
                            <a:schemeClr val="accent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Aharoni" pitchFamily="2" charset="-79"/>
                          <a:hlinkClick r:id="rId6" action="ppaction://hlinksldjump"/>
                        </a:rPr>
                        <a:t>20</a:t>
                      </a:r>
                      <a:endParaRPr kumimoji="0" lang="ru-RU" sz="3600" b="1" i="0" kern="1200" dirty="0" smtClean="0">
                        <a:solidFill>
                          <a:schemeClr val="accent2">
                            <a:lumMod val="10000"/>
                          </a:schemeClr>
                        </a:solidFill>
                        <a:latin typeface="+mn-lt"/>
                        <a:ea typeface="+mn-ea"/>
                        <a:cs typeface="Aharoni" pitchFamily="2" charset="-79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600" b="1" dirty="0">
                        <a:ln w="28575">
                          <a:solidFill>
                            <a:schemeClr val="tx1"/>
                          </a:solidFill>
                        </a:ln>
                        <a:solidFill>
                          <a:schemeClr val="accent2">
                            <a:lumMod val="10000"/>
                          </a:schemeClr>
                        </a:solidFill>
                        <a:latin typeface="+mj-lt"/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kern="1200" dirty="0" smtClean="0">
                          <a:solidFill>
                            <a:schemeClr val="accent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Aharoni" pitchFamily="2" charset="-79"/>
                          <a:hlinkClick r:id="rId7" action="ppaction://hlinksldjump"/>
                        </a:rPr>
                        <a:t>15</a:t>
                      </a:r>
                      <a:endParaRPr kumimoji="0" lang="ru-RU" sz="3600" b="1" i="0" kern="1200" dirty="0" smtClean="0">
                        <a:solidFill>
                          <a:schemeClr val="accent2">
                            <a:lumMod val="10000"/>
                          </a:schemeClr>
                        </a:solidFill>
                        <a:latin typeface="+mn-lt"/>
                        <a:ea typeface="+mn-ea"/>
                        <a:cs typeface="Aharoni" pitchFamily="2" charset="-79"/>
                      </a:endParaRPr>
                    </a:p>
                    <a:p>
                      <a:endParaRPr lang="ru-RU" sz="3600" b="1" dirty="0">
                        <a:ln w="28575">
                          <a:solidFill>
                            <a:schemeClr val="tx1"/>
                          </a:solidFill>
                        </a:ln>
                        <a:solidFill>
                          <a:schemeClr val="accent2">
                            <a:lumMod val="10000"/>
                          </a:schemeClr>
                        </a:solidFill>
                        <a:latin typeface="+mj-lt"/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kern="1200" dirty="0" smtClean="0">
                          <a:solidFill>
                            <a:schemeClr val="accent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Aharoni" pitchFamily="2" charset="-79"/>
                          <a:hlinkClick r:id="rId8" action="ppaction://hlinksldjump"/>
                        </a:rPr>
                        <a:t>10</a:t>
                      </a:r>
                      <a:endParaRPr kumimoji="0" lang="ru-RU" sz="3600" b="1" i="0" kern="1200" dirty="0" smtClean="0">
                        <a:solidFill>
                          <a:schemeClr val="accent2">
                            <a:lumMod val="10000"/>
                          </a:schemeClr>
                        </a:solidFill>
                        <a:latin typeface="+mn-lt"/>
                        <a:ea typeface="+mn-ea"/>
                        <a:cs typeface="Aharoni" pitchFamily="2" charset="-79"/>
                      </a:endParaRPr>
                    </a:p>
                    <a:p>
                      <a:endParaRPr lang="ru-RU" sz="3600" b="1" dirty="0">
                        <a:ln w="28575">
                          <a:solidFill>
                            <a:schemeClr val="tx1"/>
                          </a:solidFill>
                        </a:ln>
                        <a:solidFill>
                          <a:schemeClr val="accent2">
                            <a:lumMod val="10000"/>
                          </a:schemeClr>
                        </a:solidFill>
                        <a:latin typeface="+mj-lt"/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accent4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Собаки</a:t>
                      </a:r>
                    </a:p>
                    <a:p>
                      <a:endParaRPr lang="ru-RU" sz="2800" b="1" dirty="0">
                        <a:solidFill>
                          <a:schemeClr val="accent4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i="1" dirty="0" smtClean="0">
                          <a:solidFill>
                            <a:schemeClr val="accent2">
                              <a:lumMod val="10000"/>
                            </a:schemeClr>
                          </a:solidFill>
                          <a:latin typeface="+mj-lt"/>
                          <a:cs typeface="Aharoni" pitchFamily="2" charset="-79"/>
                          <a:hlinkClick r:id="rId9" action="ppaction://hlinksldjump">
                            <a:snd r:embed="rId10" name="voltage.wav"/>
                          </a:hlinkClick>
                        </a:rPr>
                        <a:t>25</a:t>
                      </a:r>
                      <a:endParaRPr lang="ru-RU" sz="4000" b="1" i="1" dirty="0">
                        <a:solidFill>
                          <a:schemeClr val="accent2">
                            <a:lumMod val="10000"/>
                          </a:schemeClr>
                        </a:solidFill>
                        <a:latin typeface="+mj-lt"/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i="1" dirty="0" smtClean="0">
                          <a:solidFill>
                            <a:schemeClr val="accent2">
                              <a:lumMod val="10000"/>
                            </a:schemeClr>
                          </a:solidFill>
                          <a:latin typeface="+mj-lt"/>
                          <a:cs typeface="Aharoni" pitchFamily="2" charset="-79"/>
                          <a:hlinkClick r:id="rId11" action="ppaction://hlinksldjump"/>
                        </a:rPr>
                        <a:t>20</a:t>
                      </a:r>
                      <a:endParaRPr lang="ru-RU" sz="4000" b="1" i="1" dirty="0">
                        <a:solidFill>
                          <a:schemeClr val="accent2">
                            <a:lumMod val="10000"/>
                          </a:schemeClr>
                        </a:solidFill>
                        <a:latin typeface="+mj-lt"/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i="1" dirty="0" smtClean="0">
                          <a:solidFill>
                            <a:schemeClr val="accent2">
                              <a:lumMod val="10000"/>
                            </a:schemeClr>
                          </a:solidFill>
                          <a:latin typeface="+mj-lt"/>
                          <a:cs typeface="Aharoni" pitchFamily="2" charset="-79"/>
                          <a:hlinkClick r:id="rId12" action="ppaction://hlinksldjump"/>
                        </a:rPr>
                        <a:t>15</a:t>
                      </a:r>
                      <a:endParaRPr lang="ru-RU" sz="4000" b="1" i="1" dirty="0">
                        <a:solidFill>
                          <a:schemeClr val="accent2">
                            <a:lumMod val="10000"/>
                          </a:schemeClr>
                        </a:solidFill>
                        <a:latin typeface="+mj-lt"/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i="1" dirty="0" smtClean="0">
                          <a:solidFill>
                            <a:schemeClr val="accent2">
                              <a:lumMod val="10000"/>
                            </a:schemeClr>
                          </a:solidFill>
                          <a:latin typeface="+mj-lt"/>
                          <a:cs typeface="Aharoni" pitchFamily="2" charset="-79"/>
                          <a:hlinkClick r:id="rId13" action="ppaction://hlinksldjump"/>
                        </a:rPr>
                        <a:t>10</a:t>
                      </a:r>
                      <a:endParaRPr lang="ru-RU" sz="4000" b="1" i="1" dirty="0">
                        <a:solidFill>
                          <a:schemeClr val="accent2">
                            <a:lumMod val="10000"/>
                          </a:schemeClr>
                        </a:solidFill>
                        <a:latin typeface="+mj-lt"/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accent4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Важные</a:t>
                      </a:r>
                      <a:r>
                        <a:rPr lang="ru-RU" sz="2800" b="1" baseline="0" dirty="0" smtClean="0">
                          <a:solidFill>
                            <a:schemeClr val="accent4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800" b="1" dirty="0" smtClean="0">
                          <a:solidFill>
                            <a:schemeClr val="accent4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персоны</a:t>
                      </a:r>
                    </a:p>
                    <a:p>
                      <a:endParaRPr lang="ru-RU" sz="2800" b="1" dirty="0">
                        <a:solidFill>
                          <a:schemeClr val="accent4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i="0" dirty="0" smtClean="0">
                          <a:solidFill>
                            <a:schemeClr val="accent2">
                              <a:lumMod val="10000"/>
                            </a:schemeClr>
                          </a:solidFill>
                          <a:latin typeface="Arial Black" pitchFamily="34" charset="0"/>
                          <a:cs typeface="Aharoni" pitchFamily="2" charset="-79"/>
                          <a:hlinkClick r:id="rId14" action="ppaction://hlinksldjump"/>
                        </a:rPr>
                        <a:t>25</a:t>
                      </a:r>
                      <a:endParaRPr lang="ru-RU" sz="3600" b="1" i="0" dirty="0">
                        <a:solidFill>
                          <a:schemeClr val="accent2">
                            <a:lumMod val="10000"/>
                          </a:schemeClr>
                        </a:solidFill>
                        <a:latin typeface="Arial Black" pitchFamily="34" charset="0"/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i="0" dirty="0" smtClean="0">
                          <a:solidFill>
                            <a:schemeClr val="accent2">
                              <a:lumMod val="10000"/>
                            </a:schemeClr>
                          </a:solidFill>
                          <a:latin typeface="Arial Black" pitchFamily="34" charset="0"/>
                          <a:cs typeface="Aharoni" pitchFamily="2" charset="-79"/>
                          <a:hlinkClick r:id="rId15" action="ppaction://hlinksldjump"/>
                        </a:rPr>
                        <a:t>20</a:t>
                      </a:r>
                      <a:endParaRPr lang="ru-RU" sz="3600" b="1" i="0" dirty="0">
                        <a:solidFill>
                          <a:schemeClr val="accent2">
                            <a:lumMod val="10000"/>
                          </a:schemeClr>
                        </a:solidFill>
                        <a:latin typeface="Arial Black" pitchFamily="34" charset="0"/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i="0" dirty="0" smtClean="0">
                          <a:solidFill>
                            <a:schemeClr val="accent2">
                              <a:lumMod val="10000"/>
                            </a:schemeClr>
                          </a:solidFill>
                          <a:latin typeface="Arial Black" pitchFamily="34" charset="0"/>
                          <a:cs typeface="Aharoni" pitchFamily="2" charset="-79"/>
                          <a:hlinkClick r:id="rId16" action="ppaction://hlinksldjump"/>
                        </a:rPr>
                        <a:t>15</a:t>
                      </a:r>
                      <a:endParaRPr lang="ru-RU" sz="3600" b="1" i="0" dirty="0">
                        <a:solidFill>
                          <a:schemeClr val="accent2">
                            <a:lumMod val="10000"/>
                          </a:schemeClr>
                        </a:solidFill>
                        <a:latin typeface="Arial Black" pitchFamily="34" charset="0"/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i="0" dirty="0" smtClean="0">
                          <a:solidFill>
                            <a:schemeClr val="accent2">
                              <a:lumMod val="10000"/>
                            </a:schemeClr>
                          </a:solidFill>
                          <a:latin typeface="Arial Black" pitchFamily="34" charset="0"/>
                          <a:cs typeface="Aharoni" pitchFamily="2" charset="-79"/>
                          <a:hlinkClick r:id="rId17" action="ppaction://hlinksldjump"/>
                        </a:rPr>
                        <a:t>10</a:t>
                      </a:r>
                      <a:endParaRPr lang="ru-RU" sz="3600" b="1" i="0" dirty="0">
                        <a:solidFill>
                          <a:schemeClr val="accent2">
                            <a:lumMod val="10000"/>
                          </a:schemeClr>
                        </a:solidFill>
                        <a:latin typeface="Arial Black" pitchFamily="34" charset="0"/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143108" y="1142984"/>
            <a:ext cx="3786214" cy="830997"/>
          </a:xfrm>
          <a:prstGeom prst="rect">
            <a:avLst/>
          </a:prstGeom>
          <a:ln>
            <a:solidFill>
              <a:srgbClr val="11D97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Первый тур</a:t>
            </a:r>
            <a:endParaRPr lang="ru-RU" sz="4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5-конечная звезда 6">
            <a:hlinkClick r:id="rId18" action="ppaction://hlinksldjump"/>
          </p:cNvPr>
          <p:cNvSpPr/>
          <p:nvPr/>
        </p:nvSpPr>
        <p:spPr>
          <a:xfrm>
            <a:off x="7929586" y="428604"/>
            <a:ext cx="914400" cy="914400"/>
          </a:xfrm>
          <a:prstGeom prst="star5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59571226"/>
      </p:ext>
    </p:extLst>
  </p:cSld>
  <p:clrMapOvr>
    <a:masterClrMapping/>
  </p:clrMapOvr>
  <p:transition spd="slow" advClick="0" advTm="8081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7400948" cy="1643074"/>
          </a:xfrm>
        </p:spPr>
        <p:txBody>
          <a:bodyPr>
            <a:noAutofit/>
          </a:bodyPr>
          <a:lstStyle/>
          <a:p>
            <a:pPr lvl="3" algn="ctr" rtl="0">
              <a:spcBef>
                <a:spcPct val="0"/>
              </a:spcBef>
            </a:pPr>
            <a:r>
              <a:rPr lang="ru-RU" sz="3200" b="1" dirty="0" smtClean="0">
                <a:latin typeface="+mj-lt"/>
              </a:rPr>
              <a:t/>
            </a:r>
            <a:br>
              <a:rPr lang="ru-RU" sz="3200" b="1" dirty="0" smtClean="0">
                <a:latin typeface="+mj-lt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фантастической повести Е. Феклистова «Электроник-мальчик из чемодана» вместо него  в школу ходил в школу ходил механический мальчик.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электроник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4394" t="6667" b="15556"/>
          <a:stretch>
            <a:fillRect/>
          </a:stretch>
        </p:blipFill>
        <p:spPr>
          <a:xfrm>
            <a:off x="2500298" y="2143116"/>
            <a:ext cx="3429024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Управляющая кнопка: сведения 4">
            <a:hlinkClick r:id="rId3" action="ppaction://hlinksldjump" highlightClick="1"/>
          </p:cNvPr>
          <p:cNvSpPr/>
          <p:nvPr/>
        </p:nvSpPr>
        <p:spPr>
          <a:xfrm>
            <a:off x="7929586" y="5500702"/>
            <a:ext cx="1042416" cy="1042416"/>
          </a:xfrm>
          <a:prstGeom prst="actionButtonInformati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62875" y="285728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428992" y="5857892"/>
          <a:ext cx="1428760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6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Серёжа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29444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Человеческий детёныш из сказки Р. Киплинга, которого друзья учили Законам джунглей.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маугли 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2214554"/>
            <a:ext cx="2971813" cy="32147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маугли 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2214554"/>
            <a:ext cx="3643338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Управляющая кнопка: сведения 5">
            <a:hlinkClick r:id="rId4" action="ppaction://hlinksldjump" highlightClick="1"/>
          </p:cNvPr>
          <p:cNvSpPr/>
          <p:nvPr/>
        </p:nvSpPr>
        <p:spPr>
          <a:xfrm>
            <a:off x="7786710" y="5572140"/>
            <a:ext cx="1042416" cy="1042416"/>
          </a:xfrm>
          <a:prstGeom prst="actionButtonInformati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29520" y="357166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5857892"/>
          <a:ext cx="1500198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019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Маугли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86634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Этот мальчик из книги Л. Лагина « Старик Хоттабыч» подружился с джином.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вольк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0364" y="1928802"/>
            <a:ext cx="4000527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Управляющая кнопка: сведения 4">
            <a:hlinkClick r:id="rId3" action="ppaction://hlinksldjump" highlightClick="1"/>
          </p:cNvPr>
          <p:cNvSpPr/>
          <p:nvPr/>
        </p:nvSpPr>
        <p:spPr>
          <a:xfrm>
            <a:off x="7929586" y="5643578"/>
            <a:ext cx="1042416" cy="1042416"/>
          </a:xfrm>
          <a:prstGeom prst="actionButtonInformati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62875" y="285728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929058" y="5429264"/>
          <a:ext cx="1285884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8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Волька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86568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Этот мальчик из книги Дж. Родари посетил Страну Лжецов.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джельсомино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6050" y="1714488"/>
            <a:ext cx="3128979" cy="41434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сведения 5">
            <a:hlinkClick r:id="rId3" action="ppaction://hlinksldjump" highlightClick="1"/>
          </p:cNvPr>
          <p:cNvSpPr/>
          <p:nvPr/>
        </p:nvSpPr>
        <p:spPr>
          <a:xfrm>
            <a:off x="7858148" y="5500702"/>
            <a:ext cx="1042416" cy="1042416"/>
          </a:xfrm>
          <a:prstGeom prst="actionButtonInformati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9520" y="285728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143240" y="6072206"/>
          <a:ext cx="2643206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206"/>
              </a:tblGrid>
              <a:tr h="460364">
                <a:tc>
                  <a:txBody>
                    <a:bodyPr/>
                    <a:lstStyle/>
                    <a:p>
                      <a:r>
                        <a:rPr lang="ru-RU" sz="2800" b="0" i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Джельсомино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86568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Кот из сказки братьев Грим « Бременские музыканты»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ременские 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56844" y="2000240"/>
            <a:ext cx="3615997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Управляющая кнопка: сведения 4">
            <a:hlinkClick r:id="rId3" action="ppaction://hlinksldjump" highlightClick="1"/>
          </p:cNvPr>
          <p:cNvSpPr/>
          <p:nvPr/>
        </p:nvSpPr>
        <p:spPr>
          <a:xfrm>
            <a:off x="7858148" y="5572140"/>
            <a:ext cx="1042416" cy="1042416"/>
          </a:xfrm>
          <a:prstGeom prst="actionButtonInformati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285728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786182" y="5572140"/>
          <a:ext cx="1928826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Скрипка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678661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Папа Карло из сказки А. Толстого «Золотой ключик, или Приключения Буратино»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картинка шарманк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72132" y="2071678"/>
            <a:ext cx="2714644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карл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2285992"/>
            <a:ext cx="2857520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Управляющая кнопка: сведения 5">
            <a:hlinkClick r:id="rId4" action="ppaction://hlinksldjump" highlightClick="1"/>
          </p:cNvPr>
          <p:cNvSpPr/>
          <p:nvPr/>
        </p:nvSpPr>
        <p:spPr>
          <a:xfrm>
            <a:off x="8101584" y="5572140"/>
            <a:ext cx="1042416" cy="1042416"/>
          </a:xfrm>
          <a:prstGeom prst="actionButtonInformati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29520" y="285728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071934" y="6072206"/>
          <a:ext cx="2071702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Шарманка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00882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Главный герой романа-сказки Н.Носова «Приключения Незнайки и его друзей».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007\Pictures\рисунок незнайки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214678" y="1785926"/>
            <a:ext cx="3000396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Управляющая кнопка: сведения 4">
            <a:hlinkClick r:id="rId3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Informati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62875" y="0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429124" y="5500702"/>
          <a:ext cx="1357322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</a:tblGrid>
              <a:tr h="518160">
                <a:tc>
                  <a:txBody>
                    <a:bodyPr/>
                    <a:lstStyle/>
                    <a:p>
                      <a:r>
                        <a:rPr lang="ru-RU" sz="2800" b="0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Труба 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Владелец\Рабочий стол\АФРИКА\фон АФРИКА от YvLena (3)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2051" name="Picture 3" descr="C:\Documents and Settings\Владелец\Рабочий стол\АФРИКА\АФРИКА от YvLena (67)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237086"/>
            <a:ext cx="7500958" cy="1620914"/>
          </a:xfrm>
          <a:prstGeom prst="rect">
            <a:avLst/>
          </a:prstGeom>
          <a:noFill/>
        </p:spPr>
      </p:pic>
      <p:pic>
        <p:nvPicPr>
          <p:cNvPr id="2055" name="Picture 7" descr="C:\Documents and Settings\Владелец\Рабочий стол\АФРИКА\АФРИКА от YvLena (65)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7620" y="0"/>
            <a:ext cx="1628767" cy="1628767"/>
          </a:xfrm>
          <a:prstGeom prst="rect">
            <a:avLst/>
          </a:prstGeom>
          <a:noFill/>
        </p:spPr>
      </p:pic>
      <p:pic>
        <p:nvPicPr>
          <p:cNvPr id="13" name="Picture 8" descr="C:\Documents and Settings\Владелец\Рабочий стол\АФРИКА\АФРИКА от YvLena (36)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785794"/>
            <a:ext cx="1586750" cy="3241673"/>
          </a:xfrm>
          <a:prstGeom prst="rect">
            <a:avLst/>
          </a:prstGeom>
          <a:noFill/>
        </p:spPr>
      </p:pic>
      <p:pic>
        <p:nvPicPr>
          <p:cNvPr id="14" name="Picture 5" descr="C:\Documents and Settings\Владелец\Рабочий стол\АФРИКА\АФРИКА от YvLena (25)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21099" cy="5820598"/>
          </a:xfrm>
          <a:prstGeom prst="rect">
            <a:avLst/>
          </a:prstGeom>
          <a:noFill/>
        </p:spPr>
      </p:pic>
      <p:pic>
        <p:nvPicPr>
          <p:cNvPr id="16" name="Picture 2" descr="C:\Users\пользователь\Documents\Downloads\танцующие\600186442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000232" y="1714488"/>
            <a:ext cx="2500330" cy="4000528"/>
          </a:xfrm>
          <a:prstGeom prst="rect">
            <a:avLst/>
          </a:prstGeom>
          <a:noFill/>
        </p:spPr>
      </p:pic>
      <p:pic>
        <p:nvPicPr>
          <p:cNvPr id="8" name="Рисунок 7" descr="электроник.jpg"/>
          <p:cNvPicPr>
            <a:picLocks noChangeAspect="1"/>
          </p:cNvPicPr>
          <p:nvPr/>
        </p:nvPicPr>
        <p:blipFill>
          <a:blip r:embed="rId10"/>
          <a:srcRect t="-27586" r="-9302" b="10345"/>
          <a:stretch>
            <a:fillRect/>
          </a:stretch>
        </p:blipFill>
        <p:spPr>
          <a:xfrm>
            <a:off x="5643570" y="0"/>
            <a:ext cx="3500430" cy="3000372"/>
          </a:xfrm>
          <a:prstGeom prst="rect">
            <a:avLst/>
          </a:prstGeom>
        </p:spPr>
      </p:pic>
      <p:pic>
        <p:nvPicPr>
          <p:cNvPr id="11" name="Picture 3" descr="C:\Users\пользователь\Documents\Downloads\танцующие\600371505.jpg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929058" y="2214554"/>
            <a:ext cx="3714776" cy="4357718"/>
          </a:xfrm>
          <a:prstGeom prst="rect">
            <a:avLst/>
          </a:prstGeom>
          <a:noFill/>
        </p:spPr>
      </p:pic>
      <p:pic>
        <p:nvPicPr>
          <p:cNvPr id="12" name="Содержимое 3" descr="Рисунок72.png"/>
          <p:cNvPicPr>
            <a:picLocks noChangeAspect="1"/>
          </p:cNvPicPr>
          <p:nvPr/>
        </p:nvPicPr>
        <p:blipFill>
          <a:blip r:embed="rId12" cstate="print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9148763" cy="6858000"/>
          </a:xfrm>
          <a:prstGeom prst="rect">
            <a:avLst/>
          </a:prstGeom>
          <a:ln w="190500" cap="sq">
            <a:solidFill>
              <a:srgbClr val="FFFF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5" name="Управляющая кнопка: сведения 14">
            <a:hlinkClick r:id="rId13" action="ppaction://hlinksldjump" highlightClick="1"/>
          </p:cNvPr>
          <p:cNvSpPr/>
          <p:nvPr/>
        </p:nvSpPr>
        <p:spPr>
          <a:xfrm>
            <a:off x="7572396" y="5214950"/>
            <a:ext cx="1042416" cy="1042416"/>
          </a:xfrm>
          <a:prstGeom prst="actionButtonInformati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7" name="03_Priklyucheniya_Elektronika_My_malenjkie_det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642910" y="6000768"/>
            <a:ext cx="500035" cy="500035"/>
          </a:xfrm>
          <a:prstGeom prst="rect">
            <a:avLst/>
          </a:prstGeom>
        </p:spPr>
      </p:pic>
      <p:pic>
        <p:nvPicPr>
          <p:cNvPr id="2" name="03_Priklyucheniya_Elektronika_My_malenjkie_deti.mp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15"/>
              </p:ext>
            </p:extLst>
          </p:nvPr>
        </p:nvPicPr>
        <p:blipFill>
          <a:blip r:embed="rId16" cstate="print"/>
          <a:stretch>
            <a:fillRect/>
          </a:stretch>
        </p:blipFill>
        <p:spPr>
          <a:xfrm>
            <a:off x="917171" y="6096529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1046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07407E-6 C -0.01424 -0.00231 -0.01372 -0.00439 -0.0257 -0.01064 C -0.0408 -0.0081 -0.05226 -0.00601 -0.06615 -4.07407E-6 C -0.07361 0.01551 -0.0632 -0.00324 -0.07743 0.01088 C -0.08143 0.01482 -0.08403 0.02084 -0.08698 0.02593 C -0.09393 0.03774 -0.09566 0.05047 -0.10156 0.0625 C -0.10104 0.08334 -0.10226 0.10417 -0.1 0.12477 C -0.09948 0.12987 -0.09566 0.13334 -0.09358 0.13774 C -0.08229 0.16019 -0.06129 0.17269 -0.04184 0.17639 C -0.03333 0.18774 -0.01649 0.18982 -0.00486 0.19352 C 0.01441 0.20672 0.03628 0.2 0.0533 0.18496 C 0.05903 0.17987 0.06285 0.17223 0.06771 0.16574 C 0.06996 0.16274 0.0743 0.15695 0.0743 0.15695 C 0.07795 0.13727 0.08073 0.09676 0.08073 0.09676 C 0.07795 0.04121 0.08403 0.00996 0.04687 -0.01921 C 0.03767 -0.03449 0.02587 -0.04282 0.01302 -0.05162 C 0.00798 -0.06157 -0.00243 -0.06458 -0.01129 -0.06666 C -0.03802 -0.08634 -0.0441 -0.08101 -0.07899 -0.07731 C -0.10243 -0.05787 -0.08212 -0.07592 -0.10156 -0.05578 C -0.11754 -0.03935 -0.09323 -0.06597 -0.11285 -0.04722 C -0.12153 -0.03888 -0.12934 -0.02893 -0.13872 -0.02152 C -0.14271 -0.01064 -0.14184 -0.00439 -0.14844 0.0044 C -0.1474 0.02871 -0.14722 0.05324 -0.14514 0.07755 C -0.14445 0.08565 -0.12518 0.10672 -0.12257 0.10973 C -0.11146 0.12315 -0.10156 0.13241 -0.08872 0.1419 C -0.08056 0.14792 -0.07587 0.1588 -0.06615 0.16135 C -0.06042 0.16297 -0.05434 0.16274 -0.04844 0.16343 C -0.02222 0.17894 -0.01597 0.1757 0.01128 0.16343 C 0.0118 0.15834 0.01163 0.15301 0.01302 0.14838 C 0.01389 0.14561 0.01684 0.14468 0.01771 0.1419 C 0.02066 0.13218 0.02153 0.11343 0.02257 0.10324 C 0.01875 -0.04004 0.04045 0.00579 -0.00643 -0.03217 C -0.06077 -0.02963 -0.04063 -0.03958 -0.06927 -0.01504 C -0.0842 0.01412 -0.07309 0.07593 -0.04514 0.0882 C -0.03906 0.09422 -0.03351 0.09699 -0.02743 0.10324 C -0.01458 0.10093 -0.00018 0.10487 0.01128 0.09676 C 0.01458 0.09422 0.00694 0.07362 0.00486 0.06899 C -0.00382 0.0507 -0.00313 0.04862 -0.00313 0.02362 " pathEditMode="relative" ptsTypes="fffffffffffffffffffffffffffffffffffffA">
                                      <p:cBhvr>
                                        <p:cTn id="6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1808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86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80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video>
              <p:cMediaNode vol="80000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Documents and Settings\Владелец\Рабочий стол\АФРИКА\фон АФРИКА от YvLena (3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Содержимое 3" descr="Рисунок72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763" cy="6858000"/>
          </a:xfrm>
          <a:prstGeom prst="rect">
            <a:avLst/>
          </a:prstGeom>
          <a:ln w="190500" cap="sq">
            <a:solidFill>
              <a:srgbClr val="11D97F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" name="Прямоугольник 11"/>
          <p:cNvSpPr>
            <a:spLocks noChangeArrowheads="1"/>
          </p:cNvSpPr>
          <p:nvPr/>
        </p:nvSpPr>
        <p:spPr bwMode="auto">
          <a:xfrm>
            <a:off x="0" y="214313"/>
            <a:ext cx="9144000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742950" indent="-742950" algn="ctr"/>
            <a:endParaRPr lang="ru-RU" sz="2800" b="1" dirty="0">
              <a:solidFill>
                <a:srgbClr val="002060"/>
              </a:solidFill>
              <a:cs typeface="Arial" charset="0"/>
            </a:endParaRPr>
          </a:p>
          <a:p>
            <a:pPr marL="742950" indent="-742950" algn="ctr"/>
            <a:endParaRPr lang="ru-RU" sz="2800" b="1" dirty="0">
              <a:solidFill>
                <a:srgbClr val="002060"/>
              </a:solidFill>
              <a:cs typeface="Arial" charset="0"/>
            </a:endParaRPr>
          </a:p>
          <a:p>
            <a:pPr marL="742950" indent="-742950" algn="ctr"/>
            <a:endParaRPr lang="ru-RU" sz="8000" b="1" dirty="0">
              <a:cs typeface="Arial" charset="0"/>
            </a:endParaRPr>
          </a:p>
        </p:txBody>
      </p:sp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457200" y="1600200"/>
          <a:ext cx="8329640" cy="42576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6172"/>
                <a:gridCol w="1285884"/>
                <a:gridCol w="1143008"/>
                <a:gridCol w="1285884"/>
                <a:gridCol w="928692"/>
              </a:tblGrid>
              <a:tr h="1419231">
                <a:tc>
                  <a:txBody>
                    <a:bodyPr/>
                    <a:lstStyle/>
                    <a:p>
                      <a:r>
                        <a:rPr lang="ru-RU" sz="2800" b="0" i="0" dirty="0" smtClean="0">
                          <a:solidFill>
                            <a:schemeClr val="accent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Необыкновенные</a:t>
                      </a:r>
                      <a:r>
                        <a:rPr lang="ru-RU" sz="2800" b="0" i="0" baseline="0" dirty="0" smtClean="0">
                          <a:solidFill>
                            <a:schemeClr val="accent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человечки</a:t>
                      </a:r>
                      <a:endParaRPr lang="ru-RU" sz="2800" b="0" i="0" dirty="0">
                        <a:solidFill>
                          <a:schemeClr val="accent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0" dirty="0" smtClean="0">
                          <a:solidFill>
                            <a:schemeClr val="accent2">
                              <a:lumMod val="10000"/>
                            </a:schemeClr>
                          </a:solidFill>
                          <a:latin typeface="Arial Black" pitchFamily="34" charset="0"/>
                          <a:hlinkClick r:id="" action="ppaction://hlinkshowjump?jump=nextslide"/>
                        </a:rPr>
                        <a:t>25</a:t>
                      </a:r>
                      <a:endParaRPr lang="ru-RU" sz="4000" b="0" dirty="0">
                        <a:solidFill>
                          <a:schemeClr val="accent2">
                            <a:lumMod val="10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0" dirty="0" smtClean="0">
                          <a:solidFill>
                            <a:schemeClr val="accent2">
                              <a:lumMod val="10000"/>
                            </a:schemeClr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20</a:t>
                      </a:r>
                      <a:endParaRPr lang="ru-RU" sz="4000" b="0" dirty="0">
                        <a:solidFill>
                          <a:schemeClr val="accent2">
                            <a:lumMod val="10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0" dirty="0" smtClean="0">
                          <a:solidFill>
                            <a:schemeClr val="accent2">
                              <a:lumMod val="10000"/>
                            </a:schemeClr>
                          </a:solidFill>
                          <a:latin typeface="Arial Black" pitchFamily="34" charset="0"/>
                          <a:hlinkClick r:id="rId6" action="ppaction://hlinksldjump"/>
                        </a:rPr>
                        <a:t>15</a:t>
                      </a:r>
                      <a:endParaRPr lang="ru-RU" sz="4000" b="0" dirty="0">
                        <a:solidFill>
                          <a:schemeClr val="accent2">
                            <a:lumMod val="10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0" dirty="0" smtClean="0">
                          <a:solidFill>
                            <a:schemeClr val="accent2">
                              <a:lumMod val="10000"/>
                            </a:schemeClr>
                          </a:solidFill>
                          <a:latin typeface="Arial Black" pitchFamily="34" charset="0"/>
                          <a:hlinkClick r:id="rId7" action="ppaction://hlinksldjump"/>
                        </a:rPr>
                        <a:t>10</a:t>
                      </a:r>
                      <a:endParaRPr lang="ru-RU" sz="4000" b="0" dirty="0">
                        <a:solidFill>
                          <a:schemeClr val="accent2">
                            <a:lumMod val="10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</a:tr>
              <a:tr h="1419231">
                <a:tc>
                  <a:txBody>
                    <a:bodyPr/>
                    <a:lstStyle/>
                    <a:p>
                      <a:r>
                        <a:rPr lang="ru-RU" sz="2800" b="0" i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Слова</a:t>
                      </a:r>
                      <a:r>
                        <a:rPr lang="ru-RU" sz="2800" b="0" i="0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колдовские, чародейские, волшебные</a:t>
                      </a:r>
                      <a:endParaRPr lang="ru-RU" sz="2800" b="0" i="0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Bookman Old Style" pitchFamily="18" charset="0"/>
                          <a:hlinkClick r:id="rId8" action="ppaction://hlinksldjump"/>
                        </a:rPr>
                        <a:t>25</a:t>
                      </a:r>
                      <a:endParaRPr lang="ru-RU" sz="4000" b="1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Bookman Old Style" pitchFamily="18" charset="0"/>
                          <a:hlinkClick r:id="rId9" action="ppaction://hlinksldjump"/>
                        </a:rPr>
                        <a:t>20</a:t>
                      </a:r>
                      <a:endParaRPr lang="ru-RU" sz="4000" b="1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Bookman Old Style" pitchFamily="18" charset="0"/>
                          <a:hlinkClick r:id="rId10" action="ppaction://hlinksldjump"/>
                        </a:rPr>
                        <a:t>15</a:t>
                      </a:r>
                      <a:endParaRPr lang="ru-RU" sz="4000" b="1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Bookman Old Style" pitchFamily="18" charset="0"/>
                          <a:hlinkClick r:id="rId11" action="ppaction://hlinksldjump"/>
                        </a:rPr>
                        <a:t>10</a:t>
                      </a:r>
                      <a:endParaRPr lang="ru-RU" sz="4000" b="1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</a:tr>
              <a:tr h="1419231">
                <a:tc>
                  <a:txBody>
                    <a:bodyPr/>
                    <a:lstStyle/>
                    <a:p>
                      <a:r>
                        <a:rPr lang="ru-RU" sz="2800" b="0" i="0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Прозвища литературных героев</a:t>
                      </a:r>
                      <a:endParaRPr lang="ru-RU" sz="2800" b="0" i="0" dirty="0">
                        <a:solidFill>
                          <a:schemeClr val="bg1">
                            <a:lumMod val="10000"/>
                          </a:schemeClr>
                        </a:solidFill>
                        <a:latin typeface="Times New Roman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Arial Black" pitchFamily="34" charset="0"/>
                          <a:ea typeface="Batang" pitchFamily="18" charset="-127"/>
                          <a:cs typeface="Angsana New" pitchFamily="18" charset="-34"/>
                          <a:hlinkClick r:id="rId12" action="ppaction://hlinksldjump"/>
                        </a:rPr>
                        <a:t>25</a:t>
                      </a:r>
                      <a:endParaRPr lang="ru-RU" sz="32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Arial Black" pitchFamily="34" charset="0"/>
                        <a:ea typeface="Batang" pitchFamily="18" charset="-127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Arial Black" pitchFamily="34" charset="0"/>
                          <a:ea typeface="Batang" pitchFamily="18" charset="-127"/>
                          <a:cs typeface="Angsana New" pitchFamily="18" charset="-34"/>
                          <a:hlinkClick r:id="rId13" action="ppaction://hlinksldjump"/>
                        </a:rPr>
                        <a:t>20</a:t>
                      </a:r>
                      <a:endParaRPr lang="ru-RU" sz="32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Arial Black" pitchFamily="34" charset="0"/>
                        <a:ea typeface="Batang" pitchFamily="18" charset="-127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Arial Black" pitchFamily="34" charset="0"/>
                          <a:ea typeface="Batang" pitchFamily="18" charset="-127"/>
                          <a:cs typeface="Angsana New" pitchFamily="18" charset="-34"/>
                          <a:hlinkClick r:id="rId14" action="ppaction://hlinksldjump"/>
                        </a:rPr>
                        <a:t>15</a:t>
                      </a:r>
                      <a:endParaRPr lang="ru-RU" sz="32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Arial Black" pitchFamily="34" charset="0"/>
                        <a:ea typeface="Batang" pitchFamily="18" charset="-127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Arial Black" pitchFamily="34" charset="0"/>
                          <a:ea typeface="Batang" pitchFamily="18" charset="-127"/>
                          <a:cs typeface="Angsana New" pitchFamily="18" charset="-34"/>
                          <a:hlinkClick r:id="rId15" action="ppaction://hlinksldjump"/>
                        </a:rPr>
                        <a:t>10</a:t>
                      </a:r>
                      <a:endParaRPr lang="ru-RU" sz="32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Arial Black" pitchFamily="34" charset="0"/>
                        <a:ea typeface="Batang" pitchFamily="18" charset="-127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DF2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928926" y="500042"/>
            <a:ext cx="34520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Третий тур 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5-конечная звезда 7">
            <a:hlinkClick r:id="rId16" action="ppaction://hlinksldjump"/>
          </p:cNvPr>
          <p:cNvSpPr/>
          <p:nvPr/>
        </p:nvSpPr>
        <p:spPr>
          <a:xfrm>
            <a:off x="7929586" y="214290"/>
            <a:ext cx="914400" cy="914400"/>
          </a:xfrm>
          <a:prstGeom prst="star5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9571226"/>
      </p:ext>
    </p:extLst>
  </p:cSld>
  <p:clrMapOvr>
    <a:masterClrMapping/>
  </p:clrMapOvr>
  <p:transition spd="slow" advClick="0" advTm="8081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2951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Соломенное чучело из повести А. Волкова «Жёлтый туман»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страшила 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0364" y="1785926"/>
            <a:ext cx="3605234" cy="4143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Управляющая кнопка: сведения 4">
            <a:hlinkClick r:id="rId3" action="ppaction://hlinksldjump" highlightClick="1"/>
          </p:cNvPr>
          <p:cNvSpPr/>
          <p:nvPr/>
        </p:nvSpPr>
        <p:spPr>
          <a:xfrm>
            <a:off x="7858148" y="5572140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62875" y="214290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868" y="6143644"/>
          <a:ext cx="2476496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649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Страшила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7786742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1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accent4">
                    <a:lumMod val="10000"/>
                  </a:schemeClr>
                </a:solidFill>
              </a:rPr>
            </a:br>
            <a:r>
              <a:rPr lang="ru-RU" sz="3200" b="1" dirty="0" smtClean="0">
                <a:solidFill>
                  <a:schemeClr val="accent4">
                    <a:lumMod val="1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accent4">
                    <a:lumMod val="10000"/>
                  </a:schemeClr>
                </a:solidFill>
              </a:rPr>
            </a:br>
            <a:r>
              <a:rPr lang="ru-RU" sz="3200" i="1" dirty="0" smtClean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i="1" dirty="0" smtClean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i="1" dirty="0">
              <a:solidFill>
                <a:schemeClr val="accent4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2143108" y="1571612"/>
            <a:ext cx="5643602" cy="4525963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solidFill>
                  <a:schemeClr val="tx2">
                    <a:lumMod val="10000"/>
                  </a:schemeClr>
                </a:solidFill>
              </a:rPr>
              <a:t>(</a:t>
            </a:r>
            <a:r>
              <a:rPr lang="ru-RU" sz="2800" i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Гунька,   Цветик,    Ворчун)</a:t>
            </a:r>
            <a:endParaRPr lang="ru-RU" sz="2800" i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гунька.jpg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36" y="2285992"/>
            <a:ext cx="4143404" cy="3786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6" descr="button-blue_benji_park_0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29652" y="6143644"/>
            <a:ext cx="503238" cy="5032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5500702"/>
          <a:ext cx="1428760" cy="629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60"/>
              </a:tblGrid>
              <a:tr h="629602">
                <a:tc>
                  <a:txBody>
                    <a:bodyPr/>
                    <a:lstStyle/>
                    <a:p>
                      <a:r>
                        <a:rPr lang="ru-RU" sz="2800" b="0" i="1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Гунька </a:t>
                      </a:r>
                      <a:endParaRPr lang="ru-RU" sz="2800" b="0" i="1" dirty="0">
                        <a:solidFill>
                          <a:schemeClr val="accent1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00034" y="428605"/>
            <a:ext cx="75009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двадцать раз на день ссорился с Незнайкой и двадцать раз на день мирился?</a:t>
            </a:r>
            <a:br>
              <a:rPr lang="ru-RU" sz="28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62875" y="0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0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00948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Деревянный человечек из сказки А. Толстого «Золотой ключик…»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 (2)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43174" y="2000240"/>
            <a:ext cx="3929090" cy="3500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сведения 5">
            <a:hlinkClick r:id="rId4" action="ppaction://hlinksldjump" highlightClick="1"/>
          </p:cNvPr>
          <p:cNvSpPr/>
          <p:nvPr/>
        </p:nvSpPr>
        <p:spPr>
          <a:xfrm>
            <a:off x="8101584" y="5500702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428992" y="5857892"/>
          <a:ext cx="2619372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937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Буратино 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00958" y="285728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43758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Человек –луковка из сказки Дж. Родари.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чиполино.jpg"/>
          <p:cNvPicPr>
            <a:picLocks noGrp="1" noChangeAspect="1"/>
          </p:cNvPicPr>
          <p:nvPr>
            <p:ph idx="1"/>
          </p:nvPr>
        </p:nvPicPr>
        <p:blipFill>
          <a:blip r:embed="rId2"/>
          <a:srcRect t="31148"/>
          <a:stretch>
            <a:fillRect/>
          </a:stretch>
        </p:blipFill>
        <p:spPr>
          <a:xfrm>
            <a:off x="2500298" y="1714488"/>
            <a:ext cx="3571900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Управляющая кнопка: сведения 10">
            <a:hlinkClick r:id="rId3" action="ppaction://hlinksldjump" highlightClick="1"/>
          </p:cNvPr>
          <p:cNvSpPr/>
          <p:nvPr/>
        </p:nvSpPr>
        <p:spPr>
          <a:xfrm>
            <a:off x="7929586" y="5572140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58" y="285728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428992" y="5500702"/>
          <a:ext cx="2333620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362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Чиполлино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00882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Игрушка Мари из сказки Э.Т.А. Гофмана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щелкунчи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8" y="1928802"/>
            <a:ext cx="4500594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сведения 5">
            <a:hlinkClick r:id="rId3" action="ppaction://hlinksldjump" highlightClick="1"/>
          </p:cNvPr>
          <p:cNvSpPr/>
          <p:nvPr/>
        </p:nvSpPr>
        <p:spPr>
          <a:xfrm>
            <a:off x="7858148" y="5572140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58" y="214290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143240" y="5349257"/>
          <a:ext cx="2690810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0810"/>
              </a:tblGrid>
              <a:tr h="214314">
                <a:tc>
                  <a:txBody>
                    <a:bodyPr/>
                    <a:lstStyle/>
                    <a:p>
                      <a:r>
                        <a:rPr lang="ru-RU" sz="2800" b="0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Щелкунчик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7472386" cy="207170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Слова, позволившие герою арабской сказки «Али-баба и сорок разбойников» открыть дверь пещеры с несметными сокровищами.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3571868" y="5929330"/>
          <a:ext cx="1714512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1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Сим-сим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Управляющая кнопка: сведения 4">
            <a:hlinkClick r:id="rId2" action="ppaction://hlinksldjump" highlightClick="1"/>
          </p:cNvPr>
          <p:cNvSpPr/>
          <p:nvPr/>
        </p:nvSpPr>
        <p:spPr>
          <a:xfrm>
            <a:off x="7929586" y="5572140"/>
            <a:ext cx="1042416" cy="1042416"/>
          </a:xfrm>
          <a:prstGeom prst="actionButtonInformati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62875" y="357166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али.jpg"/>
          <p:cNvPicPr>
            <a:picLocks noChangeAspect="1"/>
          </p:cNvPicPr>
          <p:nvPr/>
        </p:nvPicPr>
        <p:blipFill>
          <a:blip r:embed="rId4"/>
          <a:srcRect b="23118"/>
          <a:stretch>
            <a:fillRect/>
          </a:stretch>
        </p:blipFill>
        <p:spPr>
          <a:xfrm>
            <a:off x="1714480" y="2500306"/>
            <a:ext cx="5048261" cy="3286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43758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Слова, которые Буратино шептал на Поле чудес.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уратино на поле чудес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86314" y="2071678"/>
            <a:ext cx="2857520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буратино на поле чудес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2000240"/>
            <a:ext cx="2557467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Управляющая кнопка: сведения 5">
            <a:hlinkClick r:id="rId4" action="ppaction://hlinksldjump" highlightClick="1"/>
          </p:cNvPr>
          <p:cNvSpPr/>
          <p:nvPr/>
        </p:nvSpPr>
        <p:spPr>
          <a:xfrm>
            <a:off x="7858148" y="5500702"/>
            <a:ext cx="1042416" cy="1042416"/>
          </a:xfrm>
          <a:prstGeom prst="actionButtonInformati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286116" y="5500702"/>
          <a:ext cx="3000396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039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Крекс</a:t>
                      </a:r>
                      <a:r>
                        <a:rPr lang="ru-RU" sz="2800" b="0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800" b="0" i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пекс</a:t>
                      </a:r>
                      <a:r>
                        <a:rPr lang="ru-RU" sz="2800" b="0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800" b="0" i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фекс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29520" y="357166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72386" cy="2439982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Произнося это слово, Элли из сказки А.Волкова «Волшебник Изумрудного города»  вызывала Летучих обезьян.</a:t>
            </a:r>
            <a:endParaRPr lang="ru-RU" sz="31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обезьян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8926" y="3000372"/>
            <a:ext cx="4143404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Управляющая кнопка: сведения 4">
            <a:hlinkClick r:id="rId3" action="ppaction://hlinksldjump" highlightClick="1"/>
          </p:cNvPr>
          <p:cNvSpPr/>
          <p:nvPr/>
        </p:nvSpPr>
        <p:spPr>
          <a:xfrm>
            <a:off x="7929586" y="5429264"/>
            <a:ext cx="1042416" cy="1042416"/>
          </a:xfrm>
          <a:prstGeom prst="actionButtonInformati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58" y="500042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14810" y="6072206"/>
          <a:ext cx="1571636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63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Трикапу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2951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Чьё это волшебное заклинание?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гингем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1857364"/>
            <a:ext cx="2871792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071934" y="1857364"/>
          <a:ext cx="4714908" cy="2357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4908"/>
              </a:tblGrid>
              <a:tr h="2357454">
                <a:tc>
                  <a:txBody>
                    <a:bodyPr/>
                    <a:lstStyle/>
                    <a:p>
                      <a:r>
                        <a:rPr lang="ru-RU" sz="2800" i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«Сусака, масака, лэма, </a:t>
                      </a:r>
                      <a:r>
                        <a:rPr lang="ru-RU" sz="2800" i="1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рэма</a:t>
                      </a:r>
                      <a:r>
                        <a:rPr lang="ru-RU" sz="2800" i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800" i="1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гэма</a:t>
                      </a:r>
                      <a:r>
                        <a:rPr lang="ru-RU" sz="2800" i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! </a:t>
                      </a:r>
                      <a:r>
                        <a:rPr lang="ru-RU" sz="2800" i="1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Буридо</a:t>
                      </a:r>
                      <a:r>
                        <a:rPr lang="ru-RU" sz="2800" i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800" i="1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фуридо</a:t>
                      </a:r>
                      <a:r>
                        <a:rPr lang="ru-RU" sz="2800" i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800" i="1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сэма</a:t>
                      </a:r>
                      <a:r>
                        <a:rPr lang="ru-RU" sz="2800" i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800" i="1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пэма</a:t>
                      </a:r>
                      <a:r>
                        <a:rPr lang="ru-RU" sz="2800" i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800" i="1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фэма</a:t>
                      </a:r>
                      <a:r>
                        <a:rPr lang="ru-RU" sz="2800" i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!»</a:t>
                      </a:r>
                      <a:endParaRPr lang="ru-RU" sz="2800" i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Управляющая кнопка: сведения 6">
            <a:hlinkClick r:id="rId3" action="ppaction://hlinksldjump" highlightClick="1"/>
          </p:cNvPr>
          <p:cNvSpPr/>
          <p:nvPr/>
        </p:nvSpPr>
        <p:spPr>
          <a:xfrm>
            <a:off x="7929586" y="5643578"/>
            <a:ext cx="1042416" cy="1042416"/>
          </a:xfrm>
          <a:prstGeom prst="actionButtonInformati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285728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000496" y="4643446"/>
          <a:ext cx="3143272" cy="13573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3272"/>
              </a:tblGrid>
              <a:tr h="13573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i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Гингема</a:t>
                      </a:r>
                      <a:r>
                        <a:rPr lang="ru-RU" sz="2800" b="0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вызывала ураган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00948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Прозвище Шер-хана из сказочной повести Р. Киплинга «</a:t>
            </a:r>
            <a:r>
              <a:rPr lang="ru-RU" sz="28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Маугли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428992" y="5857892"/>
          <a:ext cx="1500198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019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Хромой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Управляющая кнопка: сведения 3">
            <a:hlinkClick r:id="rId2" action="ppaction://hlinksldjump" highlightClick="1"/>
          </p:cNvPr>
          <p:cNvSpPr/>
          <p:nvPr/>
        </p:nvSpPr>
        <p:spPr>
          <a:xfrm>
            <a:off x="7858148" y="5572140"/>
            <a:ext cx="1042416" cy="1042416"/>
          </a:xfrm>
          <a:prstGeom prst="actionButtonInformation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62875" y="214290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 descr="шер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28" y="1571612"/>
            <a:ext cx="6286544" cy="3929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2951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Прозвище приёмной матери-волчицы, воспитавшей </a:t>
            </a:r>
            <a:r>
              <a:rPr lang="ru-RU" sz="28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Маугли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волчица маугл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8" y="1785926"/>
            <a:ext cx="5000660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Управляющая кнопка: сведения 4">
            <a:hlinkClick r:id="rId3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Information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857620" y="5214950"/>
          <a:ext cx="1357322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Демон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62875" y="0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58072" cy="258285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Прозвище ябеды </a:t>
            </a:r>
            <a:r>
              <a:rPr lang="ru-RU" sz="28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Гоги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Пилюкина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проученного однажды героем повести-сказки </a:t>
            </a:r>
            <a:r>
              <a:rPr lang="ru-RU" sz="28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Л.Лагина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«Старик </a:t>
            </a:r>
            <a:r>
              <a:rPr lang="ru-RU" sz="28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Хоттабыч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старик хотабыч 1.jpg"/>
          <p:cNvPicPr>
            <a:picLocks noGrp="1" noChangeAspect="1"/>
          </p:cNvPicPr>
          <p:nvPr>
            <p:ph idx="1"/>
          </p:nvPr>
        </p:nvPicPr>
        <p:blipFill>
          <a:blip r:embed="rId2"/>
          <a:srcRect r="50000" b="12039"/>
          <a:stretch>
            <a:fillRect/>
          </a:stretch>
        </p:blipFill>
        <p:spPr>
          <a:xfrm>
            <a:off x="1285852" y="2500307"/>
            <a:ext cx="2714644" cy="3571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Управляющая кнопка: сведения 4">
            <a:hlinkClick r:id="rId3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Information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62875" y="0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214942" y="4643446"/>
          <a:ext cx="1559719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9719"/>
              </a:tblGrid>
              <a:tr h="174612">
                <a:tc>
                  <a:txBody>
                    <a:bodyPr/>
                    <a:lstStyle/>
                    <a:p>
                      <a:r>
                        <a:rPr lang="ru-RU" sz="2800" b="0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Пилюля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29444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кем из приятелей Незнайка летал на Луну?</a:t>
            </a:r>
            <a:endParaRPr lang="ru-RU" sz="28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1" descr="r1[1]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786058"/>
            <a:ext cx="2786082" cy="2143140"/>
          </a:xfrm>
          <a:prstGeom prst="rect">
            <a:avLst/>
          </a:prstGeom>
          <a:noFill/>
        </p:spPr>
      </p:pic>
      <p:pic>
        <p:nvPicPr>
          <p:cNvPr id="6" name="Рисунок 5" descr="на луне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96" y="1571612"/>
            <a:ext cx="3548629" cy="4714884"/>
          </a:xfrm>
          <a:prstGeom prst="rect">
            <a:avLst/>
          </a:prstGeom>
        </p:spPr>
      </p:pic>
      <p:pic>
        <p:nvPicPr>
          <p:cNvPr id="7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62875" y="0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6" descr="button-blue_benji_park_01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429652" y="6143644"/>
            <a:ext cx="503238" cy="5032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785786" y="5572140"/>
          <a:ext cx="1714512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1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Пончик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00948" cy="265429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Прозвище старичка из сказки П. Бажова «Серебряное копытце», пытавшегося выследить волшебного козла.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2071670" y="6072206"/>
          <a:ext cx="1785950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Кокованя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кошка и олень сер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8" y="2428868"/>
            <a:ext cx="2143140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серебрянное копытце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0166" y="2643182"/>
            <a:ext cx="3562360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Управляющая кнопка: сведения 10">
            <a:hlinkClick r:id="rId5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Information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62875" y="500042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Documents and Settings\Владелец\Рабочий стол\АФРИКА\фон АФРИКА от YvLena (3)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Содержимое 3" descr="Рисунок72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763" cy="6858000"/>
          </a:xfrm>
          <a:prstGeom prst="rect">
            <a:avLst/>
          </a:prstGeom>
          <a:ln w="190500" cap="sq">
            <a:solidFill>
              <a:srgbClr val="11D97F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1" descr="C:\Users\Анжелика\Desktop\АФРИКА\АФРИКА от YvLena (36)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52633" r="759"/>
          <a:stretch/>
        </p:blipFill>
        <p:spPr bwMode="auto">
          <a:xfrm>
            <a:off x="6123816" y="377280"/>
            <a:ext cx="3020184" cy="64807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" descr="C:\Users\Анжелика\Desktop\АФРИКА\АФРИКА от YvLena (36)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52633" r="759"/>
          <a:stretch/>
        </p:blipFill>
        <p:spPr bwMode="auto">
          <a:xfrm flipH="1">
            <a:off x="63022" y="219719"/>
            <a:ext cx="3020184" cy="64807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Documents and Settings\Владелец\Рабочий стол\АФРИКА\АФРИКА от YvLena (61)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320" y="1454907"/>
            <a:ext cx="1030097" cy="1390014"/>
          </a:xfrm>
          <a:prstGeom prst="rect">
            <a:avLst/>
          </a:prstGeom>
          <a:noFill/>
        </p:spPr>
      </p:pic>
      <p:sp>
        <p:nvSpPr>
          <p:cNvPr id="13" name="Прямоугольник 11"/>
          <p:cNvSpPr>
            <a:spLocks noChangeArrowheads="1"/>
          </p:cNvSpPr>
          <p:nvPr/>
        </p:nvSpPr>
        <p:spPr bwMode="auto">
          <a:xfrm>
            <a:off x="0" y="214313"/>
            <a:ext cx="9144000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742950" indent="-742950" algn="ctr"/>
            <a:endParaRPr lang="ru-RU" sz="2800" b="1" dirty="0">
              <a:solidFill>
                <a:srgbClr val="002060"/>
              </a:solidFill>
              <a:cs typeface="Arial" charset="0"/>
            </a:endParaRPr>
          </a:p>
          <a:p>
            <a:pPr marL="742950" indent="-742950" algn="ctr"/>
            <a:endParaRPr lang="ru-RU" sz="2800" b="1" dirty="0">
              <a:solidFill>
                <a:srgbClr val="002060"/>
              </a:solidFill>
              <a:cs typeface="Arial" charset="0"/>
            </a:endParaRPr>
          </a:p>
          <a:p>
            <a:pPr marL="742950" indent="-742950" algn="ctr"/>
            <a:endParaRPr lang="ru-RU" sz="8000" b="1" dirty="0">
              <a:cs typeface="Arial" charset="0"/>
            </a:endParaRPr>
          </a:p>
        </p:txBody>
      </p:sp>
      <p:pic>
        <p:nvPicPr>
          <p:cNvPr id="17" name="Picture 4" descr="C:\Documents and Settings\Владелец\Рабочий стол\АФРИКА\АФРИКА от YvLena (6).pn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11686" b="35"/>
          <a:stretch/>
        </p:blipFill>
        <p:spPr bwMode="auto">
          <a:xfrm flipH="1">
            <a:off x="6715140" y="1643050"/>
            <a:ext cx="1885334" cy="1836000"/>
          </a:xfrm>
          <a:prstGeom prst="rect">
            <a:avLst/>
          </a:prstGeom>
          <a:noFill/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643042" y="428604"/>
          <a:ext cx="5857916" cy="975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7916"/>
              </a:tblGrid>
              <a:tr h="975378">
                <a:tc>
                  <a:txBody>
                    <a:bodyPr/>
                    <a:lstStyle/>
                    <a:p>
                      <a:r>
                        <a:rPr lang="ru-RU" sz="4000" b="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    </a:t>
                      </a:r>
                      <a:r>
                        <a:rPr lang="ru-RU" sz="4000" b="1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Подводим итоги игры.</a:t>
                      </a:r>
                      <a:endParaRPr lang="ru-RU" sz="4000" b="1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" name="Рисунок 17" descr="к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85984" y="2357430"/>
            <a:ext cx="4643470" cy="4310074"/>
          </a:xfrm>
          <a:prstGeom prst="rect">
            <a:avLst/>
          </a:prstGeom>
        </p:spPr>
      </p:pic>
      <p:pic>
        <p:nvPicPr>
          <p:cNvPr id="19" name="detskie_pesni_-_pesnya_krasnoy_shapochki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8572528" y="6215082"/>
            <a:ext cx="304800" cy="304800"/>
          </a:xfrm>
          <a:prstGeom prst="rect">
            <a:avLst/>
          </a:prstGeom>
        </p:spPr>
      </p:pic>
      <p:sp>
        <p:nvSpPr>
          <p:cNvPr id="20" name="5-конечная звезда 19">
            <a:hlinkClick r:id="rId11" action="ppaction://hlinksldjump"/>
          </p:cNvPr>
          <p:cNvSpPr/>
          <p:nvPr/>
        </p:nvSpPr>
        <p:spPr>
          <a:xfrm>
            <a:off x="8229600" y="214290"/>
            <a:ext cx="914400" cy="914400"/>
          </a:xfrm>
          <a:prstGeom prst="star5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13" descr="C:\Documents and Settings\Владелец\Рабочий стол\АФРИКА\АФРИКА от YvLena (16)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1538" y="1500174"/>
            <a:ext cx="890874" cy="2071702"/>
          </a:xfrm>
          <a:prstGeom prst="rect">
            <a:avLst/>
          </a:prstGeom>
          <a:noFill/>
        </p:spPr>
      </p:pic>
      <p:pic>
        <p:nvPicPr>
          <p:cNvPr id="2" name="detskie_pesni_-_pesnya_krasnoy_shapochki_(zaycev.net).mp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13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1676384" y="59980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59571226"/>
      </p:ext>
    </p:extLst>
  </p:cSld>
  <p:clrMapOvr>
    <a:masterClrMapping/>
  </p:clrMapOvr>
  <p:transition spd="slow" advClick="0" advTm="80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69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416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Documents and Settings\Владелец\Рабочий стол\АФРИКА\фон АФРИКА от YvLena (3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Содержимое 3" descr="Рисунок72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763" cy="6858000"/>
          </a:xfrm>
          <a:prstGeom prst="rect">
            <a:avLst/>
          </a:prstGeom>
          <a:ln w="190500" cap="sq">
            <a:solidFill>
              <a:srgbClr val="11D97F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1" descr="C:\Users\Анжелика\Desktop\АФРИКА\АФРИКА от YvLena (36).pn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52633" r="759"/>
          <a:stretch/>
        </p:blipFill>
        <p:spPr bwMode="auto">
          <a:xfrm>
            <a:off x="6015816" y="188640"/>
            <a:ext cx="3020184" cy="64807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" descr="C:\Users\Анжелика\Desktop\АФРИКА\АФРИКА от YvLena (36).pn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52633" r="759"/>
          <a:stretch/>
        </p:blipFill>
        <p:spPr bwMode="auto">
          <a:xfrm flipH="1">
            <a:off x="63022" y="219719"/>
            <a:ext cx="3020184" cy="64807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1"/>
          <p:cNvSpPr>
            <a:spLocks noChangeArrowheads="1"/>
          </p:cNvSpPr>
          <p:nvPr/>
        </p:nvSpPr>
        <p:spPr bwMode="auto">
          <a:xfrm>
            <a:off x="0" y="214313"/>
            <a:ext cx="9144000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742950" indent="-742950" algn="ctr"/>
            <a:endParaRPr lang="ru-RU" sz="2800" b="1" dirty="0">
              <a:solidFill>
                <a:srgbClr val="002060"/>
              </a:solidFill>
              <a:cs typeface="Arial" charset="0"/>
            </a:endParaRPr>
          </a:p>
          <a:p>
            <a:pPr marL="742950" indent="-742950" algn="ctr"/>
            <a:endParaRPr lang="ru-RU" sz="2800" b="1" dirty="0">
              <a:solidFill>
                <a:srgbClr val="002060"/>
              </a:solidFill>
              <a:cs typeface="Arial" charset="0"/>
            </a:endParaRPr>
          </a:p>
          <a:p>
            <a:pPr marL="742950" indent="-742950" algn="ctr"/>
            <a:endParaRPr lang="ru-RU" sz="8000" b="1" dirty="0">
              <a:cs typeface="Arial" charset="0"/>
            </a:endParaRP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2357422" y="1571612"/>
            <a:ext cx="5143536" cy="36433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Большое спасибо за игру.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 молодцы!</a:t>
            </a:r>
            <a:endParaRPr kumimoji="0" lang="ru-RU" sz="4800" b="1" i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25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Управляющая кнопка: звук 15">
            <a:hlinkClick r:id="" action="ppaction://noaction" highlightClick="1">
              <a:snd r:embed="rId5" name="applause.wav"/>
            </a:hlinkClick>
          </p:cNvPr>
          <p:cNvSpPr/>
          <p:nvPr/>
        </p:nvSpPr>
        <p:spPr>
          <a:xfrm>
            <a:off x="4286248" y="4357694"/>
            <a:ext cx="785818" cy="714380"/>
          </a:xfrm>
          <a:prstGeom prst="actionButtonSound">
            <a:avLst/>
          </a:prstGeom>
          <a:solidFill>
            <a:srgbClr val="11D97F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9571226"/>
      </p:ext>
    </p:extLst>
  </p:cSld>
  <p:clrMapOvr>
    <a:masterClrMapping/>
  </p:clrMapOvr>
  <p:transition spd="slow" advClick="0" advTm="8081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285728"/>
          <a:ext cx="7715304" cy="571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5304"/>
              </a:tblGrid>
              <a:tr h="5715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dirty="0" smtClean="0">
                          <a:ln w="12700">
                            <a:solidFill>
                              <a:srgbClr val="002060"/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Использованные источники</a:t>
                      </a:r>
                      <a:endParaRPr lang="ru-RU" sz="1800" u="none" cap="none" spc="0" dirty="0" smtClean="0">
                        <a:ln w="12700">
                          <a:solidFill>
                            <a:srgbClr val="002060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u="non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Картинки героев детских книг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b="1" u="non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2"/>
                        </a:rPr>
                        <a:t>http://go.mail.ru/search_images?q</a:t>
                      </a:r>
                      <a:endParaRPr lang="ru-RU" b="1" u="none" dirty="0" smtClean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u="non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3"/>
                        </a:rPr>
                        <a:t>http://go.mail.ru/search?q</a:t>
                      </a:r>
                      <a:endParaRPr lang="ru-RU" u="none" dirty="0" smtClean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u="non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4"/>
                        </a:rPr>
                        <a:t>http://go.mail.ru/search_images?rch</a:t>
                      </a:r>
                      <a:endParaRPr lang="ru-RU" u="none" dirty="0" smtClean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None/>
                      </a:pPr>
                      <a:r>
                        <a:rPr lang="ru-RU" u="non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 Песня Красной</a:t>
                      </a:r>
                      <a:r>
                        <a:rPr lang="ru-RU" u="none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Шапочки и песня из к/</a:t>
                      </a:r>
                      <a:r>
                        <a:rPr lang="ru-RU" u="none" baseline="0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r>
                        <a:rPr lang="ru-RU" u="none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«Приключение Электроника» «Мы маленькие дети»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en-US" u="non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5"/>
                        </a:rPr>
                        <a:t>http://www.zaycev.net/download.php</a:t>
                      </a:r>
                      <a:endParaRPr lang="ru-RU" u="none" dirty="0" smtClean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None/>
                      </a:pPr>
                      <a:r>
                        <a:rPr lang="en-US" u="sng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http://go.mail.ru/search?mailru=1&amp;q</a:t>
                      </a:r>
                      <a:endParaRPr lang="ru-RU" u="sng" dirty="0" smtClean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None/>
                      </a:pPr>
                      <a:r>
                        <a:rPr lang="ru-RU" u="non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 Анимационные фигуры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kern="1200" dirty="0" smtClean="0">
                          <a:solidFill>
                            <a:schemeClr val="accent1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u="sng" kern="1200" dirty="0" smtClean="0">
                          <a:solidFill>
                            <a:schemeClr val="accent1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http://stihoff.ucoz.ru/photo/tancujushhie_animashki/photo_20052/162-0-2634</a:t>
                      </a:r>
                      <a:endParaRPr lang="ru-RU" u="sng" dirty="0" smtClean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None/>
                      </a:pPr>
                      <a:r>
                        <a:rPr lang="ru-RU" u="none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6.И</a:t>
                      </a:r>
                      <a:r>
                        <a:rPr lang="ru-RU" sz="1800" b="1" u="none" kern="12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спользованы материалы из книги «Классные часы» автора-составителя Л.А. Егоровой. Издательство ООО «ВАКО», 2010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8575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1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4">
                    <a:lumMod val="10000"/>
                  </a:schemeClr>
                </a:solidFill>
              </a:rPr>
            </a:br>
            <a:r>
              <a:rPr lang="ru-RU" sz="36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вместе с Незнайкой зачитывался сказками?</a:t>
            </a:r>
            <a:r>
              <a:rPr lang="ru-RU" sz="32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0" i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(Снежинка, Кнопочка, Медуница)</a:t>
            </a:r>
          </a:p>
        </p:txBody>
      </p:sp>
      <p:pic>
        <p:nvPicPr>
          <p:cNvPr id="5" name="Рисунок 4" descr="кнопоч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2000240"/>
            <a:ext cx="3143272" cy="3857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кнопочка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2000240"/>
            <a:ext cx="3929090" cy="3857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button-blue_benji_park_0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29652" y="6143644"/>
            <a:ext cx="503238" cy="5032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62875" y="0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428992" y="6000768"/>
          <a:ext cx="1643074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Кнопочка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1439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4">
                    <a:lumMod val="1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4">
                    <a:lumMod val="10000"/>
                  </a:schemeClr>
                </a:solidFill>
              </a:rPr>
            </a:br>
            <a:r>
              <a:rPr lang="ru-RU" sz="31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звали волшебницу, которая 500 лет </a:t>
            </a:r>
            <a:br>
              <a:rPr lang="ru-RU" sz="31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умывалась и не чистила зубы?</a:t>
            </a:r>
            <a:br>
              <a:rPr lang="ru-RU" sz="31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0" i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(Бастинда, Бэбина, Гингема)</a:t>
            </a:r>
            <a:endParaRPr lang="ru-RU" sz="3100" b="0" i="1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.jp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16" y="2071678"/>
            <a:ext cx="3929090" cy="3857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6" descr="button-blue_benji_park_0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15338" y="6000768"/>
            <a:ext cx="503238" cy="5032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72396" y="214290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00034" y="5572140"/>
          <a:ext cx="2214578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457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Бастинда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7143800" cy="170496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3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Пудель из сказки А. Толстого «Золотой ключик, или Приключения Буратино».</a:t>
            </a:r>
            <a:br>
              <a:rPr lang="ru-RU" sz="2800" b="1" dirty="0" smtClean="0">
                <a:solidFill>
                  <a:schemeClr val="accent3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accent3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3786182" y="5768360"/>
          <a:ext cx="1928825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5"/>
              </a:tblGrid>
              <a:tr h="428628">
                <a:tc>
                  <a:txBody>
                    <a:bodyPr/>
                    <a:lstStyle/>
                    <a:p>
                      <a:r>
                        <a:rPr lang="ru-RU" sz="2800" b="0" i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Артемон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43900" y="6072206"/>
            <a:ext cx="838200" cy="533400"/>
          </a:xfrm>
          <a:prstGeom prst="actionButtonInformation">
            <a:avLst/>
          </a:prstGeom>
          <a:solidFill>
            <a:schemeClr val="accent4">
              <a:lumMod val="2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5" name="Рисунок 4" descr="i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32" y="1643050"/>
            <a:ext cx="5000660" cy="4071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58" y="357166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84784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Песик Элли из повести-сказки А. Волкова «Волшебник Изумрудного города».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2286513"/>
            <a:ext cx="6000792" cy="3285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01024" y="5929330"/>
            <a:ext cx="838200" cy="533400"/>
          </a:xfrm>
          <a:prstGeom prst="actionButtonInformation">
            <a:avLst/>
          </a:prstGeom>
          <a:solidFill>
            <a:schemeClr val="accent4">
              <a:lumMod val="2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6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62875" y="1428736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71736" y="6072206"/>
          <a:ext cx="1714512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1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Тотошка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chemeClr val="accent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Пес из «Сказки о мертвой царевне и </a:t>
            </a:r>
            <a:br>
              <a:rPr lang="ru-RU" sz="2800" b="1" dirty="0" smtClean="0">
                <a:solidFill>
                  <a:schemeClr val="accent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семи богатырях»</a:t>
            </a:r>
            <a:endParaRPr lang="ru-RU" sz="2800" b="1" dirty="0">
              <a:solidFill>
                <a:schemeClr val="accent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1214414" y="5643578"/>
          <a:ext cx="1571636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63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i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Соколко</a:t>
                      </a:r>
                      <a:endParaRPr lang="ru-RU" sz="2800" b="0" i="1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72462" y="6072206"/>
            <a:ext cx="838200" cy="533400"/>
          </a:xfrm>
          <a:prstGeom prst="actionButtonInformation">
            <a:avLst/>
          </a:prstGeom>
          <a:solidFill>
            <a:schemeClr val="accent4">
              <a:lumMod val="2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5" name="Рисунок 4" descr="соколко 5.jpg"/>
          <p:cNvPicPr>
            <a:picLocks noChangeAspect="1"/>
          </p:cNvPicPr>
          <p:nvPr/>
        </p:nvPicPr>
        <p:blipFill>
          <a:blip r:embed="rId3"/>
          <a:srcRect b="13315"/>
          <a:stretch>
            <a:fillRect/>
          </a:stretch>
        </p:blipFill>
        <p:spPr>
          <a:xfrm>
            <a:off x="857224" y="2071678"/>
            <a:ext cx="3033726" cy="25908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мертвая царевна.jpg"/>
          <p:cNvPicPr>
            <a:picLocks noChangeAspect="1"/>
          </p:cNvPicPr>
          <p:nvPr/>
        </p:nvPicPr>
        <p:blipFill>
          <a:blip r:embed="rId4"/>
          <a:srcRect b="14401"/>
          <a:stretch>
            <a:fillRect/>
          </a:stretch>
        </p:blipFill>
        <p:spPr>
          <a:xfrm>
            <a:off x="5429256" y="1857364"/>
            <a:ext cx="3071834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соколко мертвый.jpg"/>
          <p:cNvPicPr>
            <a:picLocks noChangeAspect="1"/>
          </p:cNvPicPr>
          <p:nvPr/>
        </p:nvPicPr>
        <p:blipFill>
          <a:blip r:embed="rId5"/>
          <a:srcRect b="18478"/>
          <a:stretch>
            <a:fillRect/>
          </a:stretch>
        </p:blipFill>
        <p:spPr>
          <a:xfrm>
            <a:off x="3571868" y="4143380"/>
            <a:ext cx="3000396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C:\Users\пользователь\Documents\Downloads\дровосек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62875" y="357166"/>
            <a:ext cx="1381125" cy="1357298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6">
      <a:dk1>
        <a:srgbClr val="EB0063"/>
      </a:dk1>
      <a:lt1>
        <a:srgbClr val="B1CCFF"/>
      </a:lt1>
      <a:dk2>
        <a:srgbClr val="CFE3FF"/>
      </a:dk2>
      <a:lt2>
        <a:srgbClr val="FFC7DF"/>
      </a:lt2>
      <a:accent1>
        <a:srgbClr val="E2ECFF"/>
      </a:accent1>
      <a:accent2>
        <a:srgbClr val="FFC6F4"/>
      </a:accent2>
      <a:accent3>
        <a:srgbClr val="F6D1FF"/>
      </a:accent3>
      <a:accent4>
        <a:srgbClr val="EEA3FF"/>
      </a:accent4>
      <a:accent5>
        <a:srgbClr val="87BAFF"/>
      </a:accent5>
      <a:accent6>
        <a:srgbClr val="003073"/>
      </a:accent6>
      <a:hlink>
        <a:srgbClr val="001030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1174</TotalTime>
  <Words>615</Words>
  <Application>Microsoft Office PowerPoint</Application>
  <PresentationFormat>Экран (4:3)</PresentationFormat>
  <Paragraphs>146</Paragraphs>
  <Slides>43</Slides>
  <Notes>5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5" baseType="lpstr">
      <vt:lpstr>Тема Office</vt:lpstr>
      <vt:lpstr>Презентация</vt:lpstr>
      <vt:lpstr>Слайд 1</vt:lpstr>
      <vt:lpstr>Слайд 2</vt:lpstr>
      <vt:lpstr>   </vt:lpstr>
      <vt:lpstr>С кем из приятелей Незнайка летал на Луну?</vt:lpstr>
      <vt:lpstr> Кто вместе с Незнайкой зачитывался сказками? (Снежинка, Кнопочка, Медуница)</vt:lpstr>
      <vt:lpstr> Как звали волшебницу, которая 500 лет  не умывалась и не чистила зубы? (Бастинда, Бэбина, Гингема)</vt:lpstr>
      <vt:lpstr>Пудель из сказки А. Толстого «Золотой ключик, или Приключения Буратино». </vt:lpstr>
      <vt:lpstr>Песик Элли из повести-сказки А. Волкова «Волшебник Изумрудного города». </vt:lpstr>
      <vt:lpstr>Пес из «Сказки о мертвой царевне и  о семи богатырях»</vt:lpstr>
      <vt:lpstr>Собачка охотника из романа сказки Н. Носова «Приключения Незнайки и его друзей». </vt:lpstr>
      <vt:lpstr>Князь из «Сказки о царе Салтане…»  А. Пушкина. </vt:lpstr>
      <vt:lpstr>Царевна, жена князя Гвидона, из «Сказки о царе Салтане…» А. Пушкина.</vt:lpstr>
      <vt:lpstr>Царь из «Сказки о золотом Петушке»  А. Пушкина, который получил необыкновенный подарок.</vt:lpstr>
      <vt:lpstr>Маркиз, который, якобы был хозяином Кота из сказки Ш. Перро «Кот в сапогах»</vt:lpstr>
      <vt:lpstr>Слайд 15</vt:lpstr>
      <vt:lpstr>Падчерица из сказки Ш. Перро, обладательница уникальной обуви.</vt:lpstr>
      <vt:lpstr>Героиня повести В. Губарева «Королевство кривых зеркал»</vt:lpstr>
      <vt:lpstr>Девочка из сказки Г.-Х. Андерсена «Снежная  королева», которая очень любила своего друга.</vt:lpstr>
      <vt:lpstr>Фея Убивающего Домика из книги А. Волкова «Волшебник Изумрудного города»</vt:lpstr>
      <vt:lpstr> В фантастической повести Е. Феклистова «Электроник-мальчик из чемодана» вместо него  в школу ходил в школу ходил механический мальчик. </vt:lpstr>
      <vt:lpstr>Человеческий детёныш из сказки Р. Киплинга, которого друзья учили Законам джунглей.</vt:lpstr>
      <vt:lpstr>Этот мальчик из книги Л. Лагина « Старик Хоттабыч» подружился с джином.</vt:lpstr>
      <vt:lpstr>Этот мальчик из книги Дж. Родари посетил Страну Лжецов.</vt:lpstr>
      <vt:lpstr>Кот из сказки братьев Грим « Бременские музыканты»</vt:lpstr>
      <vt:lpstr>Папа Карло из сказки А. Толстого «Золотой ключик, или Приключения Буратино»</vt:lpstr>
      <vt:lpstr>Главный герой романа-сказки Н.Носова «Приключения Незнайки и его друзей».</vt:lpstr>
      <vt:lpstr>Слайд 27</vt:lpstr>
      <vt:lpstr>Слайд 28</vt:lpstr>
      <vt:lpstr>Соломенное чучело из повести А. Волкова «Жёлтый туман»</vt:lpstr>
      <vt:lpstr>Деревянный человечек из сказки А. Толстого «Золотой ключик…»</vt:lpstr>
      <vt:lpstr>Человек –луковка из сказки Дж. Родари.</vt:lpstr>
      <vt:lpstr>Игрушка Мари из сказки Э.Т.А. Гофмана</vt:lpstr>
      <vt:lpstr>Слова, позволившие герою арабской сказки «Али-баба и сорок разбойников» открыть дверь пещеры с несметными сокровищами.</vt:lpstr>
      <vt:lpstr>Слова, которые Буратино шептал на Поле чудес.</vt:lpstr>
      <vt:lpstr> Произнося это слово, Элли из сказки А.Волкова «Волшебник Изумрудного города»  вызывала Летучих обезьян.</vt:lpstr>
      <vt:lpstr>Чьё это волшебное заклинание?</vt:lpstr>
      <vt:lpstr>Прозвище Шер-хана из сказочной повести Р. Киплинга «Маугли»</vt:lpstr>
      <vt:lpstr>Прозвище приёмной матери-волчицы, воспитавшей Маугли.</vt:lpstr>
      <vt:lpstr>Прозвище ябеды Гоги Пилюкина, проученного однажды героем повести-сказки Л.Лагина «Старик Хоттабыч»</vt:lpstr>
      <vt:lpstr>Прозвище старичка из сказки П. Бажова «Серебряное копытце», пытавшегося выследить волшебного козла.</vt:lpstr>
      <vt:lpstr>Слайд 41</vt:lpstr>
      <vt:lpstr>Слайд 42</vt:lpstr>
      <vt:lpstr>Слайд 43</vt:lpstr>
    </vt:vector>
  </TitlesOfParts>
  <Company>acer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щщщщщщщщщщщщщ</dc:title>
  <dc:creator>пользователь</dc:creator>
  <cp:lastModifiedBy>PC-1</cp:lastModifiedBy>
  <cp:revision>130</cp:revision>
  <dcterms:created xsi:type="dcterms:W3CDTF">2012-12-31T23:48:58Z</dcterms:created>
  <dcterms:modified xsi:type="dcterms:W3CDTF">2017-11-07T05:35:48Z</dcterms:modified>
</cp:coreProperties>
</file>