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2" r:id="rId9"/>
    <p:sldId id="265" r:id="rId10"/>
    <p:sldId id="269" r:id="rId11"/>
  </p:sldIdLst>
  <p:sldSz cx="10693400" cy="7556500"/>
  <p:notesSz cx="10693400" cy="7556500"/>
  <p:embeddedFontLst>
    <p:embeddedFont>
      <p:font typeface="Calibri" pitchFamily="34" charset="0"/>
      <p:regular r:id="rId12"/>
      <p:bold r:id="rId13"/>
      <p:italic r:id="rId14"/>
      <p:boldItalic r:id="rId15"/>
    </p:embeddedFont>
    <p:embeddedFont>
      <p:font typeface="Verdana" pitchFamily="34" charset="0"/>
      <p:regular r:id="rId16"/>
      <p:bold r:id="rId17"/>
      <p:italic r:id="rId18"/>
      <p:boldItalic r:id="rId19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0" d="100"/>
          <a:sy n="100" d="100"/>
        </p:scale>
        <p:origin x="-1428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802005" y="2342515"/>
            <a:ext cx="9089390" cy="15868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604010" y="4231640"/>
            <a:ext cx="7485380" cy="18891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7D193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350" b="1" i="0">
                <a:solidFill>
                  <a:srgbClr val="7D193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7D193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1122418" y="1976829"/>
            <a:ext cx="3978910" cy="38334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850" b="1" i="0">
                <a:solidFill>
                  <a:srgbClr val="7D193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5507101" y="1737995"/>
            <a:ext cx="4651629" cy="49872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10/28/2022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50" b="1" i="0">
                <a:solidFill>
                  <a:srgbClr val="7D193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10/28/2022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10/28/2022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2899379" y="1093970"/>
            <a:ext cx="4894640" cy="3263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50" b="1" i="0">
                <a:solidFill>
                  <a:srgbClr val="7D193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980725" y="2917238"/>
            <a:ext cx="4497705" cy="339597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350" b="1" i="0">
                <a:solidFill>
                  <a:srgbClr val="7D1933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635756" y="7027545"/>
            <a:ext cx="3421888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534670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10/28/2022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7699248" y="7027545"/>
            <a:ext cx="2459482" cy="377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17500" y="1720850"/>
            <a:ext cx="10210799" cy="1863331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 algn="ctr">
              <a:spcBef>
                <a:spcPts val="130"/>
              </a:spcBef>
              <a:tabLst>
                <a:tab pos="3513454" algn="l"/>
              </a:tabLst>
            </a:pPr>
            <a:r>
              <a:rPr lang="ru-RU" sz="2400" spc="475" dirty="0" smtClean="0"/>
              <a:t/>
            </a:r>
            <a:br>
              <a:rPr lang="ru-RU" sz="2400" spc="475" dirty="0" smtClean="0"/>
            </a:br>
            <a:r>
              <a:rPr lang="ru-RU" sz="2400" dirty="0" smtClean="0"/>
              <a:t>«Особенности </a:t>
            </a:r>
            <a:r>
              <a:rPr lang="ru-RU" sz="2400" dirty="0" err="1" smtClean="0"/>
              <a:t>коррекционно</a:t>
            </a:r>
            <a:r>
              <a:rPr lang="ru-RU" sz="2400" dirty="0" smtClean="0"/>
              <a:t> – развивающей работы учителя-дефектолога у обучающихся с ОВЗ и роль семьи в преодолении и коррекции нарушений развития»</a:t>
            </a:r>
            <a:br>
              <a:rPr lang="ru-RU" sz="2400" dirty="0" smtClean="0"/>
            </a:br>
            <a:endParaRPr sz="2400"/>
          </a:p>
        </p:txBody>
      </p:sp>
      <p:sp>
        <p:nvSpPr>
          <p:cNvPr id="3" name="object 3"/>
          <p:cNvSpPr txBox="1"/>
          <p:nvPr/>
        </p:nvSpPr>
        <p:spPr>
          <a:xfrm>
            <a:off x="3677473" y="4264660"/>
            <a:ext cx="3338829" cy="6673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176530">
              <a:lnSpc>
                <a:spcPct val="100000"/>
              </a:lnSpc>
              <a:spcBef>
                <a:spcPts val="105"/>
              </a:spcBef>
            </a:pPr>
            <a:r>
              <a:rPr sz="2100" spc="-10" dirty="0">
                <a:solidFill>
                  <a:srgbClr val="7D1933"/>
                </a:solidFill>
                <a:latin typeface="Verdana"/>
                <a:cs typeface="Verdana"/>
              </a:rPr>
              <a:t>учи</a:t>
            </a:r>
            <a:r>
              <a:rPr sz="2100" spc="-60" dirty="0">
                <a:solidFill>
                  <a:srgbClr val="7D1933"/>
                </a:solidFill>
                <a:latin typeface="Verdana"/>
                <a:cs typeface="Verdana"/>
              </a:rPr>
              <a:t>т</a:t>
            </a:r>
            <a:r>
              <a:rPr sz="2100" spc="20" dirty="0">
                <a:solidFill>
                  <a:srgbClr val="7D1933"/>
                </a:solidFill>
                <a:latin typeface="Verdana"/>
                <a:cs typeface="Verdana"/>
              </a:rPr>
              <a:t>е</a:t>
            </a:r>
            <a:r>
              <a:rPr sz="2100" spc="5" dirty="0">
                <a:solidFill>
                  <a:srgbClr val="7D1933"/>
                </a:solidFill>
                <a:latin typeface="Verdana"/>
                <a:cs typeface="Verdana"/>
              </a:rPr>
              <a:t>ль</a:t>
            </a:r>
            <a:r>
              <a:rPr sz="2100" spc="-19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2100" spc="160" dirty="0">
                <a:solidFill>
                  <a:srgbClr val="7D1933"/>
                </a:solidFill>
                <a:latin typeface="Calibri"/>
                <a:cs typeface="Calibri"/>
              </a:rPr>
              <a:t>-</a:t>
            </a:r>
            <a:r>
              <a:rPr sz="2100" spc="7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2100" spc="5" dirty="0">
                <a:solidFill>
                  <a:srgbClr val="7D1933"/>
                </a:solidFill>
                <a:latin typeface="Verdana"/>
                <a:cs typeface="Verdana"/>
              </a:rPr>
              <a:t>дефе</a:t>
            </a:r>
            <a:r>
              <a:rPr sz="2100" spc="-20" dirty="0">
                <a:solidFill>
                  <a:srgbClr val="7D1933"/>
                </a:solidFill>
                <a:latin typeface="Verdana"/>
                <a:cs typeface="Verdana"/>
              </a:rPr>
              <a:t>к</a:t>
            </a:r>
            <a:r>
              <a:rPr sz="2100" spc="-105" dirty="0">
                <a:solidFill>
                  <a:srgbClr val="7D1933"/>
                </a:solidFill>
                <a:latin typeface="Verdana"/>
                <a:cs typeface="Verdana"/>
              </a:rPr>
              <a:t>т</a:t>
            </a:r>
            <a:r>
              <a:rPr sz="2100" spc="50" dirty="0">
                <a:solidFill>
                  <a:srgbClr val="7D1933"/>
                </a:solidFill>
                <a:latin typeface="Verdana"/>
                <a:cs typeface="Verdana"/>
              </a:rPr>
              <a:t>о</a:t>
            </a:r>
            <a:r>
              <a:rPr sz="2100" spc="25" dirty="0">
                <a:solidFill>
                  <a:srgbClr val="7D1933"/>
                </a:solidFill>
                <a:latin typeface="Verdana"/>
                <a:cs typeface="Verdana"/>
              </a:rPr>
              <a:t>лог  </a:t>
            </a:r>
            <a:r>
              <a:rPr sz="2100" spc="55" dirty="0">
                <a:solidFill>
                  <a:srgbClr val="7D1933"/>
                </a:solidFill>
                <a:latin typeface="Verdana"/>
                <a:cs typeface="Verdana"/>
              </a:rPr>
              <a:t>Угорец</a:t>
            </a:r>
            <a:r>
              <a:rPr sz="2100" spc="34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2100" spc="35" dirty="0">
                <a:solidFill>
                  <a:srgbClr val="7D1933"/>
                </a:solidFill>
                <a:latin typeface="Verdana"/>
                <a:cs typeface="Verdana"/>
              </a:rPr>
              <a:t>Елена</a:t>
            </a:r>
            <a:r>
              <a:rPr sz="2100" spc="34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2100" spc="35" dirty="0">
                <a:solidFill>
                  <a:srgbClr val="7D1933"/>
                </a:solidFill>
                <a:latin typeface="Verdana"/>
                <a:cs typeface="Verdana"/>
              </a:rPr>
              <a:t>Львовна</a:t>
            </a:r>
            <a:endParaRPr sz="2100">
              <a:latin typeface="Verdana"/>
              <a:cs typeface="Verdana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2623197" y="3583279"/>
            <a:ext cx="5617845" cy="45085"/>
          </a:xfrm>
          <a:custGeom>
            <a:avLst/>
            <a:gdLst/>
            <a:ahLst/>
            <a:cxnLst/>
            <a:rect l="l" t="t" r="r" b="b"/>
            <a:pathLst>
              <a:path w="5617845" h="45085">
                <a:moveTo>
                  <a:pt x="5617768" y="44602"/>
                </a:moveTo>
                <a:lnTo>
                  <a:pt x="0" y="44602"/>
                </a:lnTo>
                <a:lnTo>
                  <a:pt x="0" y="0"/>
                </a:lnTo>
                <a:lnTo>
                  <a:pt x="5617768" y="0"/>
                </a:lnTo>
                <a:lnTo>
                  <a:pt x="5617768" y="44602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374900" y="501650"/>
            <a:ext cx="5972175" cy="50673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205104">
              <a:lnSpc>
                <a:spcPct val="101899"/>
              </a:lnSpc>
              <a:spcBef>
                <a:spcPts val="90"/>
              </a:spcBef>
            </a:pPr>
            <a:r>
              <a:rPr sz="1550" spc="60" dirty="0">
                <a:solidFill>
                  <a:srgbClr val="242936"/>
                </a:solidFill>
                <a:latin typeface="Verdana"/>
                <a:cs typeface="Verdana"/>
              </a:rPr>
              <a:t>Муниципальное </a:t>
            </a:r>
            <a:r>
              <a:rPr sz="1550" spc="40" dirty="0">
                <a:solidFill>
                  <a:srgbClr val="242936"/>
                </a:solidFill>
                <a:latin typeface="Verdana"/>
                <a:cs typeface="Verdana"/>
              </a:rPr>
              <a:t>общеобразовательное </a:t>
            </a:r>
            <a:r>
              <a:rPr sz="1550" spc="50" dirty="0">
                <a:solidFill>
                  <a:srgbClr val="242936"/>
                </a:solidFill>
                <a:latin typeface="Verdana"/>
                <a:cs typeface="Verdana"/>
              </a:rPr>
              <a:t>учреждение </a:t>
            </a:r>
            <a:r>
              <a:rPr sz="1550" spc="55" dirty="0">
                <a:solidFill>
                  <a:srgbClr val="242936"/>
                </a:solidFill>
                <a:latin typeface="Verdana"/>
                <a:cs typeface="Verdana"/>
              </a:rPr>
              <a:t> </a:t>
            </a:r>
            <a:r>
              <a:rPr sz="1550" spc="30" dirty="0">
                <a:solidFill>
                  <a:srgbClr val="242936"/>
                </a:solidFill>
                <a:latin typeface="Verdana"/>
                <a:cs typeface="Verdana"/>
              </a:rPr>
              <a:t>Лангепасская</a:t>
            </a:r>
            <a:r>
              <a:rPr sz="1550" spc="-130" dirty="0">
                <a:solidFill>
                  <a:srgbClr val="242936"/>
                </a:solidFill>
                <a:latin typeface="Verdana"/>
                <a:cs typeface="Verdana"/>
              </a:rPr>
              <a:t> </a:t>
            </a:r>
            <a:r>
              <a:rPr sz="1550" spc="55" dirty="0">
                <a:solidFill>
                  <a:srgbClr val="242936"/>
                </a:solidFill>
                <a:latin typeface="Verdana"/>
                <a:cs typeface="Verdana"/>
              </a:rPr>
              <a:t>средняя</a:t>
            </a:r>
            <a:r>
              <a:rPr sz="1550" spc="-125" dirty="0">
                <a:solidFill>
                  <a:srgbClr val="242936"/>
                </a:solidFill>
                <a:latin typeface="Verdana"/>
                <a:cs typeface="Verdana"/>
              </a:rPr>
              <a:t> </a:t>
            </a:r>
            <a:r>
              <a:rPr sz="1550" spc="35" dirty="0">
                <a:solidFill>
                  <a:srgbClr val="242936"/>
                </a:solidFill>
                <a:latin typeface="Verdana"/>
                <a:cs typeface="Verdana"/>
              </a:rPr>
              <a:t>общеобразовательная</a:t>
            </a:r>
            <a:r>
              <a:rPr sz="1550" spc="-125" dirty="0">
                <a:solidFill>
                  <a:srgbClr val="242936"/>
                </a:solidFill>
                <a:latin typeface="Verdana"/>
                <a:cs typeface="Verdana"/>
              </a:rPr>
              <a:t> </a:t>
            </a:r>
            <a:r>
              <a:rPr sz="1550" spc="30" dirty="0">
                <a:solidFill>
                  <a:srgbClr val="242936"/>
                </a:solidFill>
                <a:latin typeface="Verdana"/>
                <a:cs typeface="Verdana"/>
              </a:rPr>
              <a:t>школа</a:t>
            </a:r>
            <a:r>
              <a:rPr sz="1550" spc="-125" dirty="0">
                <a:solidFill>
                  <a:srgbClr val="242936"/>
                </a:solidFill>
                <a:latin typeface="Verdana"/>
                <a:cs typeface="Verdana"/>
              </a:rPr>
              <a:t> </a:t>
            </a:r>
            <a:r>
              <a:rPr sz="1550" spc="90" dirty="0">
                <a:solidFill>
                  <a:srgbClr val="242936"/>
                </a:solidFill>
                <a:latin typeface="Verdana"/>
                <a:cs typeface="Verdana"/>
              </a:rPr>
              <a:t>№</a:t>
            </a:r>
            <a:r>
              <a:rPr sz="1550" spc="90" dirty="0">
                <a:solidFill>
                  <a:srgbClr val="242936"/>
                </a:solidFill>
                <a:latin typeface="Calibri"/>
                <a:cs typeface="Calibri"/>
              </a:rPr>
              <a:t>3</a:t>
            </a:r>
            <a:endParaRPr sz="1550">
              <a:latin typeface="Calibri"/>
              <a:cs typeface="Calibri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289208" y="6162775"/>
            <a:ext cx="2200492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00" spc="5">
                <a:solidFill>
                  <a:srgbClr val="242936"/>
                </a:solidFill>
                <a:latin typeface="Verdana"/>
                <a:cs typeface="Verdana"/>
              </a:rPr>
              <a:t>г</a:t>
            </a:r>
            <a:r>
              <a:rPr sz="1800" spc="5" smtClean="0">
                <a:solidFill>
                  <a:srgbClr val="242936"/>
                </a:solidFill>
                <a:latin typeface="Calibri"/>
                <a:cs typeface="Calibri"/>
              </a:rPr>
              <a:t>.</a:t>
            </a:r>
            <a:r>
              <a:rPr lang="ru-RU" sz="1800" spc="5" dirty="0" smtClean="0">
                <a:solidFill>
                  <a:srgbClr val="242936"/>
                </a:solidFill>
                <a:latin typeface="Calibri"/>
                <a:cs typeface="Calibri"/>
              </a:rPr>
              <a:t> </a:t>
            </a:r>
            <a:r>
              <a:rPr sz="1800" spc="5" smtClean="0">
                <a:solidFill>
                  <a:srgbClr val="242936"/>
                </a:solidFill>
                <a:latin typeface="Verdana"/>
                <a:cs typeface="Verdana"/>
              </a:rPr>
              <a:t>Лангепас</a:t>
            </a:r>
            <a:r>
              <a:rPr sz="1800" spc="5">
                <a:solidFill>
                  <a:srgbClr val="242936"/>
                </a:solidFill>
                <a:latin typeface="Calibri"/>
                <a:cs typeface="Calibri"/>
              </a:rPr>
              <a:t>,</a:t>
            </a:r>
            <a:r>
              <a:rPr sz="1800" spc="25">
                <a:solidFill>
                  <a:srgbClr val="242936"/>
                </a:solidFill>
                <a:latin typeface="Calibri"/>
                <a:cs typeface="Calibri"/>
              </a:rPr>
              <a:t> </a:t>
            </a:r>
            <a:r>
              <a:rPr sz="1800" spc="55" smtClean="0">
                <a:solidFill>
                  <a:srgbClr val="242936"/>
                </a:solidFill>
                <a:latin typeface="Calibri"/>
                <a:cs typeface="Calibri"/>
              </a:rPr>
              <a:t>202</a:t>
            </a:r>
            <a:r>
              <a:rPr lang="ru-RU" sz="1800" spc="55" dirty="0" smtClean="0">
                <a:solidFill>
                  <a:srgbClr val="242936"/>
                </a:solidFill>
                <a:latin typeface="Calibri"/>
                <a:cs typeface="Calibri"/>
              </a:rPr>
              <a:t>2</a:t>
            </a:r>
            <a:r>
              <a:rPr sz="1800" spc="25" smtClean="0">
                <a:solidFill>
                  <a:srgbClr val="242936"/>
                </a:solidFill>
                <a:latin typeface="Calibri"/>
                <a:cs typeface="Calibri"/>
              </a:rPr>
              <a:t> </a:t>
            </a:r>
            <a:r>
              <a:rPr lang="ru-RU" spc="-35" dirty="0" smtClean="0">
                <a:solidFill>
                  <a:srgbClr val="242936"/>
                </a:solidFill>
                <a:latin typeface="Verdana"/>
                <a:cs typeface="Calibri"/>
              </a:rPr>
              <a:t>г.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2622120" y="3508888"/>
            <a:ext cx="5172075" cy="533400"/>
          </a:xfrm>
          <a:prstGeom prst="rect">
            <a:avLst/>
          </a:prstGeom>
        </p:spPr>
        <p:txBody>
          <a:bodyPr vert="horz" wrap="square" lIns="0" tIns="1651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"/>
              </a:spcBef>
            </a:pPr>
            <a:r>
              <a:rPr sz="3300" spc="509" dirty="0"/>
              <a:t>Спасибо</a:t>
            </a:r>
            <a:r>
              <a:rPr sz="3300" spc="175" dirty="0"/>
              <a:t> </a:t>
            </a:r>
            <a:r>
              <a:rPr sz="3300" spc="425" dirty="0"/>
              <a:t>за</a:t>
            </a:r>
            <a:r>
              <a:rPr sz="3300" spc="180" dirty="0"/>
              <a:t> </a:t>
            </a:r>
            <a:r>
              <a:rPr sz="3300" spc="400" dirty="0"/>
              <a:t>внимание!</a:t>
            </a:r>
            <a:endParaRPr sz="33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689100" y="2787650"/>
            <a:ext cx="7086600" cy="45719"/>
          </a:xfrm>
          <a:custGeom>
            <a:avLst/>
            <a:gdLst/>
            <a:ahLst/>
            <a:cxnLst/>
            <a:rect l="l" t="t" r="r" b="b"/>
            <a:pathLst>
              <a:path w="6038850" h="45085">
                <a:moveTo>
                  <a:pt x="6038850" y="44653"/>
                </a:moveTo>
                <a:lnTo>
                  <a:pt x="0" y="44653"/>
                </a:lnTo>
                <a:lnTo>
                  <a:pt x="0" y="0"/>
                </a:lnTo>
                <a:lnTo>
                  <a:pt x="6038850" y="0"/>
                </a:lnTo>
                <a:lnTo>
                  <a:pt x="6038850" y="44653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2146300" y="2101850"/>
            <a:ext cx="6105525" cy="618374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 indent="1206500">
              <a:lnSpc>
                <a:spcPct val="101200"/>
              </a:lnSpc>
              <a:spcBef>
                <a:spcPts val="95"/>
              </a:spcBef>
            </a:pPr>
            <a:r>
              <a:rPr sz="1950" b="1" spc="300" dirty="0">
                <a:solidFill>
                  <a:srgbClr val="7D1933"/>
                </a:solidFill>
                <a:latin typeface="Calibri"/>
                <a:cs typeface="Calibri"/>
              </a:rPr>
              <a:t>Классификация</a:t>
            </a:r>
            <a:r>
              <a:rPr sz="1950" b="1" spc="9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950" b="1" spc="265" dirty="0">
                <a:solidFill>
                  <a:srgbClr val="7D1933"/>
                </a:solidFill>
                <a:latin typeface="Calibri"/>
                <a:cs typeface="Calibri"/>
              </a:rPr>
              <a:t>детей</a:t>
            </a:r>
            <a:r>
              <a:rPr sz="1950" b="1" spc="10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950" b="1" spc="350" dirty="0">
                <a:solidFill>
                  <a:srgbClr val="7D1933"/>
                </a:solidFill>
                <a:latin typeface="Calibri"/>
                <a:cs typeface="Calibri"/>
              </a:rPr>
              <a:t>с</a:t>
            </a:r>
            <a:r>
              <a:rPr sz="1950" b="1" spc="10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950" b="1" spc="280" dirty="0">
                <a:solidFill>
                  <a:srgbClr val="7D1933"/>
                </a:solidFill>
                <a:latin typeface="Calibri"/>
                <a:cs typeface="Calibri"/>
              </a:rPr>
              <a:t>задержкой </a:t>
            </a:r>
            <a:r>
              <a:rPr sz="1950" b="1" spc="-42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950" b="1" spc="290" dirty="0">
                <a:solidFill>
                  <a:srgbClr val="7D1933"/>
                </a:solidFill>
                <a:latin typeface="Calibri"/>
                <a:cs typeface="Calibri"/>
              </a:rPr>
              <a:t>психического</a:t>
            </a:r>
            <a:r>
              <a:rPr sz="1950" b="1" spc="114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950" b="1" spc="280" dirty="0">
                <a:solidFill>
                  <a:srgbClr val="7D1933"/>
                </a:solidFill>
                <a:latin typeface="Calibri"/>
                <a:cs typeface="Calibri"/>
              </a:rPr>
              <a:t>развития</a:t>
            </a:r>
            <a:r>
              <a:rPr sz="1950" b="1" spc="114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950" b="1" spc="275" dirty="0">
                <a:solidFill>
                  <a:srgbClr val="7D1933"/>
                </a:solidFill>
                <a:latin typeface="Calibri"/>
                <a:cs typeface="Calibri"/>
              </a:rPr>
              <a:t>по</a:t>
            </a:r>
            <a:r>
              <a:rPr sz="1950" b="1" spc="114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950" b="1" spc="265" dirty="0">
                <a:solidFill>
                  <a:srgbClr val="7D1933"/>
                </a:solidFill>
                <a:latin typeface="Calibri"/>
                <a:cs typeface="Calibri"/>
              </a:rPr>
              <a:t>К.С.Лебединской</a:t>
            </a:r>
            <a:endParaRPr sz="195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76681" y="2711450"/>
            <a:ext cx="1141019" cy="3678172"/>
          </a:xfrm>
          <a:custGeom>
            <a:avLst/>
            <a:gdLst/>
            <a:ahLst/>
            <a:cxnLst/>
            <a:rect l="l" t="t" r="r" b="b"/>
            <a:pathLst>
              <a:path w="1283335" h="4465320">
                <a:moveTo>
                  <a:pt x="1283055" y="641540"/>
                </a:moveTo>
                <a:lnTo>
                  <a:pt x="1281290" y="593674"/>
                </a:lnTo>
                <a:lnTo>
                  <a:pt x="1276096" y="546747"/>
                </a:lnTo>
                <a:lnTo>
                  <a:pt x="1267587" y="500900"/>
                </a:lnTo>
                <a:lnTo>
                  <a:pt x="1255890" y="456260"/>
                </a:lnTo>
                <a:lnTo>
                  <a:pt x="1241120" y="412953"/>
                </a:lnTo>
                <a:lnTo>
                  <a:pt x="1223416" y="371094"/>
                </a:lnTo>
                <a:lnTo>
                  <a:pt x="1202893" y="330809"/>
                </a:lnTo>
                <a:lnTo>
                  <a:pt x="1179690" y="292227"/>
                </a:lnTo>
                <a:lnTo>
                  <a:pt x="1153909" y="255460"/>
                </a:lnTo>
                <a:lnTo>
                  <a:pt x="1125677" y="220649"/>
                </a:lnTo>
                <a:lnTo>
                  <a:pt x="1095133" y="187909"/>
                </a:lnTo>
                <a:lnTo>
                  <a:pt x="1062393" y="157365"/>
                </a:lnTo>
                <a:lnTo>
                  <a:pt x="1060602" y="155917"/>
                </a:lnTo>
                <a:lnTo>
                  <a:pt x="1060602" y="641540"/>
                </a:lnTo>
                <a:lnTo>
                  <a:pt x="1057783" y="690410"/>
                </a:lnTo>
                <a:lnTo>
                  <a:pt x="1049528" y="737628"/>
                </a:lnTo>
                <a:lnTo>
                  <a:pt x="1036167" y="782878"/>
                </a:lnTo>
                <a:lnTo>
                  <a:pt x="1018006" y="825830"/>
                </a:lnTo>
                <a:lnTo>
                  <a:pt x="995349" y="866190"/>
                </a:lnTo>
                <a:lnTo>
                  <a:pt x="968527" y="903643"/>
                </a:lnTo>
                <a:lnTo>
                  <a:pt x="937856" y="937856"/>
                </a:lnTo>
                <a:lnTo>
                  <a:pt x="903630" y="968540"/>
                </a:lnTo>
                <a:lnTo>
                  <a:pt x="866178" y="995349"/>
                </a:lnTo>
                <a:lnTo>
                  <a:pt x="825817" y="1018006"/>
                </a:lnTo>
                <a:lnTo>
                  <a:pt x="782853" y="1036167"/>
                </a:lnTo>
                <a:lnTo>
                  <a:pt x="737603" y="1049528"/>
                </a:lnTo>
                <a:lnTo>
                  <a:pt x="690372" y="1057783"/>
                </a:lnTo>
                <a:lnTo>
                  <a:pt x="641502" y="1060589"/>
                </a:lnTo>
                <a:lnTo>
                  <a:pt x="592632" y="1057783"/>
                </a:lnTo>
                <a:lnTo>
                  <a:pt x="545414" y="1049528"/>
                </a:lnTo>
                <a:lnTo>
                  <a:pt x="500164" y="1036167"/>
                </a:lnTo>
                <a:lnTo>
                  <a:pt x="457212" y="1018006"/>
                </a:lnTo>
                <a:lnTo>
                  <a:pt x="416852" y="995349"/>
                </a:lnTo>
                <a:lnTo>
                  <a:pt x="379399" y="968540"/>
                </a:lnTo>
                <a:lnTo>
                  <a:pt x="345186" y="937856"/>
                </a:lnTo>
                <a:lnTo>
                  <a:pt x="314502" y="903643"/>
                </a:lnTo>
                <a:lnTo>
                  <a:pt x="287693" y="866190"/>
                </a:lnTo>
                <a:lnTo>
                  <a:pt x="265036" y="825830"/>
                </a:lnTo>
                <a:lnTo>
                  <a:pt x="246875" y="782878"/>
                </a:lnTo>
                <a:lnTo>
                  <a:pt x="233514" y="737628"/>
                </a:lnTo>
                <a:lnTo>
                  <a:pt x="225259" y="690410"/>
                </a:lnTo>
                <a:lnTo>
                  <a:pt x="222453" y="641540"/>
                </a:lnTo>
                <a:lnTo>
                  <a:pt x="225259" y="592670"/>
                </a:lnTo>
                <a:lnTo>
                  <a:pt x="233514" y="545452"/>
                </a:lnTo>
                <a:lnTo>
                  <a:pt x="246875" y="500202"/>
                </a:lnTo>
                <a:lnTo>
                  <a:pt x="265036" y="457238"/>
                </a:lnTo>
                <a:lnTo>
                  <a:pt x="287693" y="416864"/>
                </a:lnTo>
                <a:lnTo>
                  <a:pt x="314502" y="379412"/>
                </a:lnTo>
                <a:lnTo>
                  <a:pt x="345186" y="345198"/>
                </a:lnTo>
                <a:lnTo>
                  <a:pt x="379399" y="314515"/>
                </a:lnTo>
                <a:lnTo>
                  <a:pt x="416852" y="287693"/>
                </a:lnTo>
                <a:lnTo>
                  <a:pt x="457212" y="265049"/>
                </a:lnTo>
                <a:lnTo>
                  <a:pt x="500164" y="246875"/>
                </a:lnTo>
                <a:lnTo>
                  <a:pt x="545414" y="233514"/>
                </a:lnTo>
                <a:lnTo>
                  <a:pt x="592632" y="225272"/>
                </a:lnTo>
                <a:lnTo>
                  <a:pt x="641502" y="222440"/>
                </a:lnTo>
                <a:lnTo>
                  <a:pt x="690372" y="225272"/>
                </a:lnTo>
                <a:lnTo>
                  <a:pt x="737603" y="233514"/>
                </a:lnTo>
                <a:lnTo>
                  <a:pt x="782853" y="246875"/>
                </a:lnTo>
                <a:lnTo>
                  <a:pt x="825817" y="265049"/>
                </a:lnTo>
                <a:lnTo>
                  <a:pt x="866178" y="287693"/>
                </a:lnTo>
                <a:lnTo>
                  <a:pt x="903630" y="314515"/>
                </a:lnTo>
                <a:lnTo>
                  <a:pt x="937856" y="345198"/>
                </a:lnTo>
                <a:lnTo>
                  <a:pt x="968527" y="379412"/>
                </a:lnTo>
                <a:lnTo>
                  <a:pt x="995349" y="416864"/>
                </a:lnTo>
                <a:lnTo>
                  <a:pt x="1018006" y="457238"/>
                </a:lnTo>
                <a:lnTo>
                  <a:pt x="1036167" y="500202"/>
                </a:lnTo>
                <a:lnTo>
                  <a:pt x="1049528" y="545452"/>
                </a:lnTo>
                <a:lnTo>
                  <a:pt x="1057783" y="592670"/>
                </a:lnTo>
                <a:lnTo>
                  <a:pt x="1060602" y="641540"/>
                </a:lnTo>
                <a:lnTo>
                  <a:pt x="1060602" y="155917"/>
                </a:lnTo>
                <a:lnTo>
                  <a:pt x="1027582" y="129146"/>
                </a:lnTo>
                <a:lnTo>
                  <a:pt x="990815" y="103365"/>
                </a:lnTo>
                <a:lnTo>
                  <a:pt x="952233" y="80149"/>
                </a:lnTo>
                <a:lnTo>
                  <a:pt x="911948" y="59639"/>
                </a:lnTo>
                <a:lnTo>
                  <a:pt x="870089" y="41935"/>
                </a:lnTo>
                <a:lnTo>
                  <a:pt x="826782" y="27165"/>
                </a:lnTo>
                <a:lnTo>
                  <a:pt x="782142" y="15468"/>
                </a:lnTo>
                <a:lnTo>
                  <a:pt x="736295" y="6959"/>
                </a:lnTo>
                <a:lnTo>
                  <a:pt x="689368" y="1765"/>
                </a:lnTo>
                <a:lnTo>
                  <a:pt x="641502" y="0"/>
                </a:lnTo>
                <a:lnTo>
                  <a:pt x="593623" y="1765"/>
                </a:lnTo>
                <a:lnTo>
                  <a:pt x="546709" y="6959"/>
                </a:lnTo>
                <a:lnTo>
                  <a:pt x="500862" y="15468"/>
                </a:lnTo>
                <a:lnTo>
                  <a:pt x="456234" y="27165"/>
                </a:lnTo>
                <a:lnTo>
                  <a:pt x="412927" y="41935"/>
                </a:lnTo>
                <a:lnTo>
                  <a:pt x="371068" y="59639"/>
                </a:lnTo>
                <a:lnTo>
                  <a:pt x="330784" y="80149"/>
                </a:lnTo>
                <a:lnTo>
                  <a:pt x="292201" y="103365"/>
                </a:lnTo>
                <a:lnTo>
                  <a:pt x="255447" y="129146"/>
                </a:lnTo>
                <a:lnTo>
                  <a:pt x="220637" y="157365"/>
                </a:lnTo>
                <a:lnTo>
                  <a:pt x="187896" y="187909"/>
                </a:lnTo>
                <a:lnTo>
                  <a:pt x="157353" y="220649"/>
                </a:lnTo>
                <a:lnTo>
                  <a:pt x="129133" y="255460"/>
                </a:lnTo>
                <a:lnTo>
                  <a:pt x="103352" y="292227"/>
                </a:lnTo>
                <a:lnTo>
                  <a:pt x="80137" y="330809"/>
                </a:lnTo>
                <a:lnTo>
                  <a:pt x="59626" y="371094"/>
                </a:lnTo>
                <a:lnTo>
                  <a:pt x="41922" y="412953"/>
                </a:lnTo>
                <a:lnTo>
                  <a:pt x="27152" y="456260"/>
                </a:lnTo>
                <a:lnTo>
                  <a:pt x="15455" y="500900"/>
                </a:lnTo>
                <a:lnTo>
                  <a:pt x="6946" y="546747"/>
                </a:lnTo>
                <a:lnTo>
                  <a:pt x="1752" y="593674"/>
                </a:lnTo>
                <a:lnTo>
                  <a:pt x="0" y="641540"/>
                </a:lnTo>
                <a:lnTo>
                  <a:pt x="1752" y="689419"/>
                </a:lnTo>
                <a:lnTo>
                  <a:pt x="6946" y="736333"/>
                </a:lnTo>
                <a:lnTo>
                  <a:pt x="15455" y="782180"/>
                </a:lnTo>
                <a:lnTo>
                  <a:pt x="27152" y="826808"/>
                </a:lnTo>
                <a:lnTo>
                  <a:pt x="41922" y="870115"/>
                </a:lnTo>
                <a:lnTo>
                  <a:pt x="59626" y="911974"/>
                </a:lnTo>
                <a:lnTo>
                  <a:pt x="80137" y="952258"/>
                </a:lnTo>
                <a:lnTo>
                  <a:pt x="103352" y="990841"/>
                </a:lnTo>
                <a:lnTo>
                  <a:pt x="129133" y="1027595"/>
                </a:lnTo>
                <a:lnTo>
                  <a:pt x="157353" y="1062405"/>
                </a:lnTo>
                <a:lnTo>
                  <a:pt x="187896" y="1095146"/>
                </a:lnTo>
                <a:lnTo>
                  <a:pt x="220637" y="1125689"/>
                </a:lnTo>
                <a:lnTo>
                  <a:pt x="255447" y="1153909"/>
                </a:lnTo>
                <a:lnTo>
                  <a:pt x="280974" y="1171829"/>
                </a:lnTo>
                <a:lnTo>
                  <a:pt x="255447" y="1189736"/>
                </a:lnTo>
                <a:lnTo>
                  <a:pt x="220637" y="1217955"/>
                </a:lnTo>
                <a:lnTo>
                  <a:pt x="187896" y="1248498"/>
                </a:lnTo>
                <a:lnTo>
                  <a:pt x="157353" y="1281239"/>
                </a:lnTo>
                <a:lnTo>
                  <a:pt x="129133" y="1316062"/>
                </a:lnTo>
                <a:lnTo>
                  <a:pt x="103352" y="1352816"/>
                </a:lnTo>
                <a:lnTo>
                  <a:pt x="80137" y="1391399"/>
                </a:lnTo>
                <a:lnTo>
                  <a:pt x="59626" y="1431683"/>
                </a:lnTo>
                <a:lnTo>
                  <a:pt x="41922" y="1473542"/>
                </a:lnTo>
                <a:lnTo>
                  <a:pt x="27152" y="1516862"/>
                </a:lnTo>
                <a:lnTo>
                  <a:pt x="15455" y="1561503"/>
                </a:lnTo>
                <a:lnTo>
                  <a:pt x="6946" y="1607350"/>
                </a:lnTo>
                <a:lnTo>
                  <a:pt x="1752" y="1654263"/>
                </a:lnTo>
                <a:lnTo>
                  <a:pt x="0" y="1702142"/>
                </a:lnTo>
                <a:lnTo>
                  <a:pt x="1752" y="1750021"/>
                </a:lnTo>
                <a:lnTo>
                  <a:pt x="6946" y="1796935"/>
                </a:lnTo>
                <a:lnTo>
                  <a:pt x="15455" y="1842770"/>
                </a:lnTo>
                <a:lnTo>
                  <a:pt x="27152" y="1887410"/>
                </a:lnTo>
                <a:lnTo>
                  <a:pt x="41922" y="1930717"/>
                </a:lnTo>
                <a:lnTo>
                  <a:pt x="59626" y="1972576"/>
                </a:lnTo>
                <a:lnTo>
                  <a:pt x="80137" y="2012861"/>
                </a:lnTo>
                <a:lnTo>
                  <a:pt x="103352" y="2051431"/>
                </a:lnTo>
                <a:lnTo>
                  <a:pt x="129133" y="2088197"/>
                </a:lnTo>
                <a:lnTo>
                  <a:pt x="157353" y="2123008"/>
                </a:lnTo>
                <a:lnTo>
                  <a:pt x="187896" y="2155748"/>
                </a:lnTo>
                <a:lnTo>
                  <a:pt x="220637" y="2186292"/>
                </a:lnTo>
                <a:lnTo>
                  <a:pt x="255447" y="2214511"/>
                </a:lnTo>
                <a:lnTo>
                  <a:pt x="280974" y="2232431"/>
                </a:lnTo>
                <a:lnTo>
                  <a:pt x="255447" y="2250338"/>
                </a:lnTo>
                <a:lnTo>
                  <a:pt x="220637" y="2278557"/>
                </a:lnTo>
                <a:lnTo>
                  <a:pt x="187896" y="2309101"/>
                </a:lnTo>
                <a:lnTo>
                  <a:pt x="157353" y="2341842"/>
                </a:lnTo>
                <a:lnTo>
                  <a:pt x="129133" y="2376665"/>
                </a:lnTo>
                <a:lnTo>
                  <a:pt x="103352" y="2413419"/>
                </a:lnTo>
                <a:lnTo>
                  <a:pt x="80137" y="2452001"/>
                </a:lnTo>
                <a:lnTo>
                  <a:pt x="59626" y="2492286"/>
                </a:lnTo>
                <a:lnTo>
                  <a:pt x="41922" y="2534145"/>
                </a:lnTo>
                <a:lnTo>
                  <a:pt x="27152" y="2577465"/>
                </a:lnTo>
                <a:lnTo>
                  <a:pt x="15455" y="2622105"/>
                </a:lnTo>
                <a:lnTo>
                  <a:pt x="6946" y="2667952"/>
                </a:lnTo>
                <a:lnTo>
                  <a:pt x="1752" y="2714866"/>
                </a:lnTo>
                <a:lnTo>
                  <a:pt x="0" y="2762745"/>
                </a:lnTo>
                <a:lnTo>
                  <a:pt x="1752" y="2810624"/>
                </a:lnTo>
                <a:lnTo>
                  <a:pt x="6946" y="2857538"/>
                </a:lnTo>
                <a:lnTo>
                  <a:pt x="15455" y="2903372"/>
                </a:lnTo>
                <a:lnTo>
                  <a:pt x="27152" y="2948013"/>
                </a:lnTo>
                <a:lnTo>
                  <a:pt x="41922" y="2991320"/>
                </a:lnTo>
                <a:lnTo>
                  <a:pt x="59626" y="3033179"/>
                </a:lnTo>
                <a:lnTo>
                  <a:pt x="80137" y="3073450"/>
                </a:lnTo>
                <a:lnTo>
                  <a:pt x="103352" y="3112033"/>
                </a:lnTo>
                <a:lnTo>
                  <a:pt x="129133" y="3148787"/>
                </a:lnTo>
                <a:lnTo>
                  <a:pt x="157353" y="3183598"/>
                </a:lnTo>
                <a:lnTo>
                  <a:pt x="187896" y="3216338"/>
                </a:lnTo>
                <a:lnTo>
                  <a:pt x="220637" y="3246882"/>
                </a:lnTo>
                <a:lnTo>
                  <a:pt x="255447" y="3275101"/>
                </a:lnTo>
                <a:lnTo>
                  <a:pt x="280987" y="3293021"/>
                </a:lnTo>
                <a:lnTo>
                  <a:pt x="255447" y="3310940"/>
                </a:lnTo>
                <a:lnTo>
                  <a:pt x="220637" y="3339160"/>
                </a:lnTo>
                <a:lnTo>
                  <a:pt x="187896" y="3369703"/>
                </a:lnTo>
                <a:lnTo>
                  <a:pt x="157353" y="3402444"/>
                </a:lnTo>
                <a:lnTo>
                  <a:pt x="129133" y="3437255"/>
                </a:lnTo>
                <a:lnTo>
                  <a:pt x="103352" y="3474021"/>
                </a:lnTo>
                <a:lnTo>
                  <a:pt x="80137" y="3512604"/>
                </a:lnTo>
                <a:lnTo>
                  <a:pt x="59626" y="3552888"/>
                </a:lnTo>
                <a:lnTo>
                  <a:pt x="41922" y="3594747"/>
                </a:lnTo>
                <a:lnTo>
                  <a:pt x="27152" y="3638054"/>
                </a:lnTo>
                <a:lnTo>
                  <a:pt x="15455" y="3682695"/>
                </a:lnTo>
                <a:lnTo>
                  <a:pt x="6946" y="3728542"/>
                </a:lnTo>
                <a:lnTo>
                  <a:pt x="1752" y="3775468"/>
                </a:lnTo>
                <a:lnTo>
                  <a:pt x="0" y="3823335"/>
                </a:lnTo>
                <a:lnTo>
                  <a:pt x="1752" y="3871214"/>
                </a:lnTo>
                <a:lnTo>
                  <a:pt x="6946" y="3918127"/>
                </a:lnTo>
                <a:lnTo>
                  <a:pt x="15455" y="3963974"/>
                </a:lnTo>
                <a:lnTo>
                  <a:pt x="27152" y="4008602"/>
                </a:lnTo>
                <a:lnTo>
                  <a:pt x="41922" y="4051909"/>
                </a:lnTo>
                <a:lnTo>
                  <a:pt x="59626" y="4093768"/>
                </a:lnTo>
                <a:lnTo>
                  <a:pt x="80137" y="4134053"/>
                </a:lnTo>
                <a:lnTo>
                  <a:pt x="103352" y="4172635"/>
                </a:lnTo>
                <a:lnTo>
                  <a:pt x="129133" y="4209389"/>
                </a:lnTo>
                <a:lnTo>
                  <a:pt x="157353" y="4244200"/>
                </a:lnTo>
                <a:lnTo>
                  <a:pt x="187896" y="4276941"/>
                </a:lnTo>
                <a:lnTo>
                  <a:pt x="220637" y="4307484"/>
                </a:lnTo>
                <a:lnTo>
                  <a:pt x="255447" y="4335704"/>
                </a:lnTo>
                <a:lnTo>
                  <a:pt x="292201" y="4361485"/>
                </a:lnTo>
                <a:lnTo>
                  <a:pt x="330784" y="4384700"/>
                </a:lnTo>
                <a:lnTo>
                  <a:pt x="371068" y="4405211"/>
                </a:lnTo>
                <a:lnTo>
                  <a:pt x="412927" y="4422914"/>
                </a:lnTo>
                <a:lnTo>
                  <a:pt x="456234" y="4437685"/>
                </a:lnTo>
                <a:lnTo>
                  <a:pt x="500862" y="4449381"/>
                </a:lnTo>
                <a:lnTo>
                  <a:pt x="546709" y="4457890"/>
                </a:lnTo>
                <a:lnTo>
                  <a:pt x="593623" y="4463085"/>
                </a:lnTo>
                <a:lnTo>
                  <a:pt x="641502" y="4464837"/>
                </a:lnTo>
                <a:lnTo>
                  <a:pt x="689368" y="4463085"/>
                </a:lnTo>
                <a:lnTo>
                  <a:pt x="736295" y="4457890"/>
                </a:lnTo>
                <a:lnTo>
                  <a:pt x="782142" y="4449381"/>
                </a:lnTo>
                <a:lnTo>
                  <a:pt x="826782" y="4437685"/>
                </a:lnTo>
                <a:lnTo>
                  <a:pt x="870089" y="4422914"/>
                </a:lnTo>
                <a:lnTo>
                  <a:pt x="911948" y="4405211"/>
                </a:lnTo>
                <a:lnTo>
                  <a:pt x="952233" y="4384700"/>
                </a:lnTo>
                <a:lnTo>
                  <a:pt x="990815" y="4361485"/>
                </a:lnTo>
                <a:lnTo>
                  <a:pt x="1027582" y="4335704"/>
                </a:lnTo>
                <a:lnTo>
                  <a:pt x="1062393" y="4307484"/>
                </a:lnTo>
                <a:lnTo>
                  <a:pt x="1095133" y="4276941"/>
                </a:lnTo>
                <a:lnTo>
                  <a:pt x="1125677" y="4244200"/>
                </a:lnTo>
                <a:lnTo>
                  <a:pt x="1153909" y="4209389"/>
                </a:lnTo>
                <a:lnTo>
                  <a:pt x="1179690" y="4172635"/>
                </a:lnTo>
                <a:lnTo>
                  <a:pt x="1202893" y="4134053"/>
                </a:lnTo>
                <a:lnTo>
                  <a:pt x="1223416" y="4093768"/>
                </a:lnTo>
                <a:lnTo>
                  <a:pt x="1241120" y="4051909"/>
                </a:lnTo>
                <a:lnTo>
                  <a:pt x="1255890" y="4008602"/>
                </a:lnTo>
                <a:lnTo>
                  <a:pt x="1267587" y="3963974"/>
                </a:lnTo>
                <a:lnTo>
                  <a:pt x="1276096" y="3918127"/>
                </a:lnTo>
                <a:lnTo>
                  <a:pt x="1281290" y="3871214"/>
                </a:lnTo>
                <a:lnTo>
                  <a:pt x="1283055" y="3823335"/>
                </a:lnTo>
                <a:lnTo>
                  <a:pt x="1281290" y="3775468"/>
                </a:lnTo>
                <a:lnTo>
                  <a:pt x="1276096" y="3728542"/>
                </a:lnTo>
                <a:lnTo>
                  <a:pt x="1267587" y="3682695"/>
                </a:lnTo>
                <a:lnTo>
                  <a:pt x="1255890" y="3638054"/>
                </a:lnTo>
                <a:lnTo>
                  <a:pt x="1241120" y="3594747"/>
                </a:lnTo>
                <a:lnTo>
                  <a:pt x="1223416" y="3552888"/>
                </a:lnTo>
                <a:lnTo>
                  <a:pt x="1202893" y="3512604"/>
                </a:lnTo>
                <a:lnTo>
                  <a:pt x="1179690" y="3474021"/>
                </a:lnTo>
                <a:lnTo>
                  <a:pt x="1153909" y="3437255"/>
                </a:lnTo>
                <a:lnTo>
                  <a:pt x="1125677" y="3402444"/>
                </a:lnTo>
                <a:lnTo>
                  <a:pt x="1095133" y="3369703"/>
                </a:lnTo>
                <a:lnTo>
                  <a:pt x="1062393" y="3339160"/>
                </a:lnTo>
                <a:lnTo>
                  <a:pt x="1060602" y="3823335"/>
                </a:lnTo>
                <a:lnTo>
                  <a:pt x="1057783" y="3872204"/>
                </a:lnTo>
                <a:lnTo>
                  <a:pt x="1049528" y="3919423"/>
                </a:lnTo>
                <a:lnTo>
                  <a:pt x="1036167" y="3964673"/>
                </a:lnTo>
                <a:lnTo>
                  <a:pt x="1018006" y="4007624"/>
                </a:lnTo>
                <a:lnTo>
                  <a:pt x="995349" y="4047985"/>
                </a:lnTo>
                <a:lnTo>
                  <a:pt x="968527" y="4085437"/>
                </a:lnTo>
                <a:lnTo>
                  <a:pt x="937856" y="4119651"/>
                </a:lnTo>
                <a:lnTo>
                  <a:pt x="903630" y="4150334"/>
                </a:lnTo>
                <a:lnTo>
                  <a:pt x="866178" y="4177144"/>
                </a:lnTo>
                <a:lnTo>
                  <a:pt x="825817" y="4199801"/>
                </a:lnTo>
                <a:lnTo>
                  <a:pt x="782853" y="4217962"/>
                </a:lnTo>
                <a:lnTo>
                  <a:pt x="737603" y="4231322"/>
                </a:lnTo>
                <a:lnTo>
                  <a:pt x="690372" y="4239577"/>
                </a:lnTo>
                <a:lnTo>
                  <a:pt x="641502" y="4242384"/>
                </a:lnTo>
                <a:lnTo>
                  <a:pt x="592632" y="4239577"/>
                </a:lnTo>
                <a:lnTo>
                  <a:pt x="545414" y="4231322"/>
                </a:lnTo>
                <a:lnTo>
                  <a:pt x="500164" y="4217962"/>
                </a:lnTo>
                <a:lnTo>
                  <a:pt x="457212" y="4199801"/>
                </a:lnTo>
                <a:lnTo>
                  <a:pt x="416852" y="4177144"/>
                </a:lnTo>
                <a:lnTo>
                  <a:pt x="379399" y="4150334"/>
                </a:lnTo>
                <a:lnTo>
                  <a:pt x="345186" y="4119651"/>
                </a:lnTo>
                <a:lnTo>
                  <a:pt x="314502" y="4085437"/>
                </a:lnTo>
                <a:lnTo>
                  <a:pt x="287693" y="4047985"/>
                </a:lnTo>
                <a:lnTo>
                  <a:pt x="265036" y="4007624"/>
                </a:lnTo>
                <a:lnTo>
                  <a:pt x="246875" y="3964673"/>
                </a:lnTo>
                <a:lnTo>
                  <a:pt x="233514" y="3919423"/>
                </a:lnTo>
                <a:lnTo>
                  <a:pt x="225259" y="3872204"/>
                </a:lnTo>
                <a:lnTo>
                  <a:pt x="222453" y="3823335"/>
                </a:lnTo>
                <a:lnTo>
                  <a:pt x="225259" y="3774465"/>
                </a:lnTo>
                <a:lnTo>
                  <a:pt x="233514" y="3727246"/>
                </a:lnTo>
                <a:lnTo>
                  <a:pt x="246875" y="3681996"/>
                </a:lnTo>
                <a:lnTo>
                  <a:pt x="265036" y="3639032"/>
                </a:lnTo>
                <a:lnTo>
                  <a:pt x="287693" y="3598659"/>
                </a:lnTo>
                <a:lnTo>
                  <a:pt x="314502" y="3561207"/>
                </a:lnTo>
                <a:lnTo>
                  <a:pt x="345186" y="3526993"/>
                </a:lnTo>
                <a:lnTo>
                  <a:pt x="379399" y="3496310"/>
                </a:lnTo>
                <a:lnTo>
                  <a:pt x="416852" y="3469487"/>
                </a:lnTo>
                <a:lnTo>
                  <a:pt x="457212" y="3446843"/>
                </a:lnTo>
                <a:lnTo>
                  <a:pt x="500164" y="3428669"/>
                </a:lnTo>
                <a:lnTo>
                  <a:pt x="545414" y="3415309"/>
                </a:lnTo>
                <a:lnTo>
                  <a:pt x="592632" y="3407067"/>
                </a:lnTo>
                <a:lnTo>
                  <a:pt x="641502" y="3404235"/>
                </a:lnTo>
                <a:lnTo>
                  <a:pt x="690372" y="3407067"/>
                </a:lnTo>
                <a:lnTo>
                  <a:pt x="737603" y="3415309"/>
                </a:lnTo>
                <a:lnTo>
                  <a:pt x="782853" y="3428669"/>
                </a:lnTo>
                <a:lnTo>
                  <a:pt x="825817" y="3446843"/>
                </a:lnTo>
                <a:lnTo>
                  <a:pt x="866178" y="3469487"/>
                </a:lnTo>
                <a:lnTo>
                  <a:pt x="903630" y="3496310"/>
                </a:lnTo>
                <a:lnTo>
                  <a:pt x="937856" y="3526993"/>
                </a:lnTo>
                <a:lnTo>
                  <a:pt x="968527" y="3561207"/>
                </a:lnTo>
                <a:lnTo>
                  <a:pt x="995349" y="3598659"/>
                </a:lnTo>
                <a:lnTo>
                  <a:pt x="1018006" y="3639032"/>
                </a:lnTo>
                <a:lnTo>
                  <a:pt x="1036167" y="3681996"/>
                </a:lnTo>
                <a:lnTo>
                  <a:pt x="1049528" y="3727246"/>
                </a:lnTo>
                <a:lnTo>
                  <a:pt x="1057783" y="3774465"/>
                </a:lnTo>
                <a:lnTo>
                  <a:pt x="1060602" y="3823335"/>
                </a:lnTo>
                <a:lnTo>
                  <a:pt x="1060602" y="3337712"/>
                </a:lnTo>
                <a:lnTo>
                  <a:pt x="1027582" y="3310940"/>
                </a:lnTo>
                <a:lnTo>
                  <a:pt x="1002017" y="3293021"/>
                </a:lnTo>
                <a:lnTo>
                  <a:pt x="1027582" y="3275101"/>
                </a:lnTo>
                <a:lnTo>
                  <a:pt x="1062393" y="3246882"/>
                </a:lnTo>
                <a:lnTo>
                  <a:pt x="1095133" y="3216338"/>
                </a:lnTo>
                <a:lnTo>
                  <a:pt x="1125677" y="3183598"/>
                </a:lnTo>
                <a:lnTo>
                  <a:pt x="1153909" y="3148787"/>
                </a:lnTo>
                <a:lnTo>
                  <a:pt x="1179690" y="3112033"/>
                </a:lnTo>
                <a:lnTo>
                  <a:pt x="1202893" y="3073450"/>
                </a:lnTo>
                <a:lnTo>
                  <a:pt x="1223416" y="3033179"/>
                </a:lnTo>
                <a:lnTo>
                  <a:pt x="1241120" y="2991320"/>
                </a:lnTo>
                <a:lnTo>
                  <a:pt x="1255890" y="2948013"/>
                </a:lnTo>
                <a:lnTo>
                  <a:pt x="1267587" y="2903372"/>
                </a:lnTo>
                <a:lnTo>
                  <a:pt x="1276096" y="2857538"/>
                </a:lnTo>
                <a:lnTo>
                  <a:pt x="1281290" y="2810624"/>
                </a:lnTo>
                <a:lnTo>
                  <a:pt x="1283055" y="2762745"/>
                </a:lnTo>
                <a:lnTo>
                  <a:pt x="1281290" y="2714866"/>
                </a:lnTo>
                <a:lnTo>
                  <a:pt x="1276096" y="2667952"/>
                </a:lnTo>
                <a:lnTo>
                  <a:pt x="1267587" y="2622105"/>
                </a:lnTo>
                <a:lnTo>
                  <a:pt x="1255890" y="2577465"/>
                </a:lnTo>
                <a:lnTo>
                  <a:pt x="1241120" y="2534145"/>
                </a:lnTo>
                <a:lnTo>
                  <a:pt x="1223416" y="2492286"/>
                </a:lnTo>
                <a:lnTo>
                  <a:pt x="1202893" y="2452001"/>
                </a:lnTo>
                <a:lnTo>
                  <a:pt x="1179690" y="2413419"/>
                </a:lnTo>
                <a:lnTo>
                  <a:pt x="1153909" y="2376665"/>
                </a:lnTo>
                <a:lnTo>
                  <a:pt x="1125677" y="2341842"/>
                </a:lnTo>
                <a:lnTo>
                  <a:pt x="1095133" y="2309101"/>
                </a:lnTo>
                <a:lnTo>
                  <a:pt x="1062393" y="2278557"/>
                </a:lnTo>
                <a:lnTo>
                  <a:pt x="1060602" y="2277110"/>
                </a:lnTo>
                <a:lnTo>
                  <a:pt x="1060602" y="2762745"/>
                </a:lnTo>
                <a:lnTo>
                  <a:pt x="1057783" y="2811615"/>
                </a:lnTo>
                <a:lnTo>
                  <a:pt x="1049528" y="2858833"/>
                </a:lnTo>
                <a:lnTo>
                  <a:pt x="1036167" y="2904071"/>
                </a:lnTo>
                <a:lnTo>
                  <a:pt x="1018006" y="2947035"/>
                </a:lnTo>
                <a:lnTo>
                  <a:pt x="995349" y="2987395"/>
                </a:lnTo>
                <a:lnTo>
                  <a:pt x="968527" y="3024835"/>
                </a:lnTo>
                <a:lnTo>
                  <a:pt x="937856" y="3059061"/>
                </a:lnTo>
                <a:lnTo>
                  <a:pt x="903630" y="3089732"/>
                </a:lnTo>
                <a:lnTo>
                  <a:pt x="866178" y="3116554"/>
                </a:lnTo>
                <a:lnTo>
                  <a:pt x="825817" y="3139211"/>
                </a:lnTo>
                <a:lnTo>
                  <a:pt x="782853" y="3157372"/>
                </a:lnTo>
                <a:lnTo>
                  <a:pt x="737603" y="3170732"/>
                </a:lnTo>
                <a:lnTo>
                  <a:pt x="690372" y="3178975"/>
                </a:lnTo>
                <a:lnTo>
                  <a:pt x="641502" y="3181794"/>
                </a:lnTo>
                <a:lnTo>
                  <a:pt x="592632" y="3178975"/>
                </a:lnTo>
                <a:lnTo>
                  <a:pt x="545414" y="3170732"/>
                </a:lnTo>
                <a:lnTo>
                  <a:pt x="500164" y="3157372"/>
                </a:lnTo>
                <a:lnTo>
                  <a:pt x="457212" y="3139211"/>
                </a:lnTo>
                <a:lnTo>
                  <a:pt x="416852" y="3116554"/>
                </a:lnTo>
                <a:lnTo>
                  <a:pt x="379399" y="3089732"/>
                </a:lnTo>
                <a:lnTo>
                  <a:pt x="345186" y="3059061"/>
                </a:lnTo>
                <a:lnTo>
                  <a:pt x="314502" y="3024835"/>
                </a:lnTo>
                <a:lnTo>
                  <a:pt x="287693" y="2987395"/>
                </a:lnTo>
                <a:lnTo>
                  <a:pt x="265036" y="2947035"/>
                </a:lnTo>
                <a:lnTo>
                  <a:pt x="246875" y="2904071"/>
                </a:lnTo>
                <a:lnTo>
                  <a:pt x="233514" y="2858833"/>
                </a:lnTo>
                <a:lnTo>
                  <a:pt x="225259" y="2811615"/>
                </a:lnTo>
                <a:lnTo>
                  <a:pt x="222453" y="2762745"/>
                </a:lnTo>
                <a:lnTo>
                  <a:pt x="225259" y="2713875"/>
                </a:lnTo>
                <a:lnTo>
                  <a:pt x="233514" y="2666644"/>
                </a:lnTo>
                <a:lnTo>
                  <a:pt x="246875" y="2621394"/>
                </a:lnTo>
                <a:lnTo>
                  <a:pt x="265036" y="2578430"/>
                </a:lnTo>
                <a:lnTo>
                  <a:pt x="287693" y="2538069"/>
                </a:lnTo>
                <a:lnTo>
                  <a:pt x="314502" y="2500617"/>
                </a:lnTo>
                <a:lnTo>
                  <a:pt x="345186" y="2466390"/>
                </a:lnTo>
                <a:lnTo>
                  <a:pt x="379399" y="2435720"/>
                </a:lnTo>
                <a:lnTo>
                  <a:pt x="416852" y="2408898"/>
                </a:lnTo>
                <a:lnTo>
                  <a:pt x="457212" y="2386241"/>
                </a:lnTo>
                <a:lnTo>
                  <a:pt x="500164" y="2368080"/>
                </a:lnTo>
                <a:lnTo>
                  <a:pt x="545414" y="2354719"/>
                </a:lnTo>
                <a:lnTo>
                  <a:pt x="592632" y="2346464"/>
                </a:lnTo>
                <a:lnTo>
                  <a:pt x="641502" y="2343645"/>
                </a:lnTo>
                <a:lnTo>
                  <a:pt x="690372" y="2346464"/>
                </a:lnTo>
                <a:lnTo>
                  <a:pt x="737603" y="2354719"/>
                </a:lnTo>
                <a:lnTo>
                  <a:pt x="782853" y="2368080"/>
                </a:lnTo>
                <a:lnTo>
                  <a:pt x="825817" y="2386241"/>
                </a:lnTo>
                <a:lnTo>
                  <a:pt x="866178" y="2408898"/>
                </a:lnTo>
                <a:lnTo>
                  <a:pt x="903630" y="2435720"/>
                </a:lnTo>
                <a:lnTo>
                  <a:pt x="937856" y="2466390"/>
                </a:lnTo>
                <a:lnTo>
                  <a:pt x="968527" y="2500617"/>
                </a:lnTo>
                <a:lnTo>
                  <a:pt x="995349" y="2538069"/>
                </a:lnTo>
                <a:lnTo>
                  <a:pt x="1018006" y="2578430"/>
                </a:lnTo>
                <a:lnTo>
                  <a:pt x="1036167" y="2621394"/>
                </a:lnTo>
                <a:lnTo>
                  <a:pt x="1049528" y="2666644"/>
                </a:lnTo>
                <a:lnTo>
                  <a:pt x="1057783" y="2713875"/>
                </a:lnTo>
                <a:lnTo>
                  <a:pt x="1060602" y="2762745"/>
                </a:lnTo>
                <a:lnTo>
                  <a:pt x="1060602" y="2277110"/>
                </a:lnTo>
                <a:lnTo>
                  <a:pt x="1027582" y="2250338"/>
                </a:lnTo>
                <a:lnTo>
                  <a:pt x="1002030" y="2232431"/>
                </a:lnTo>
                <a:lnTo>
                  <a:pt x="1027582" y="2214511"/>
                </a:lnTo>
                <a:lnTo>
                  <a:pt x="1062393" y="2186292"/>
                </a:lnTo>
                <a:lnTo>
                  <a:pt x="1095133" y="2155748"/>
                </a:lnTo>
                <a:lnTo>
                  <a:pt x="1125677" y="2123008"/>
                </a:lnTo>
                <a:lnTo>
                  <a:pt x="1153909" y="2088197"/>
                </a:lnTo>
                <a:lnTo>
                  <a:pt x="1179690" y="2051431"/>
                </a:lnTo>
                <a:lnTo>
                  <a:pt x="1202893" y="2012861"/>
                </a:lnTo>
                <a:lnTo>
                  <a:pt x="1223416" y="1972576"/>
                </a:lnTo>
                <a:lnTo>
                  <a:pt x="1241120" y="1930717"/>
                </a:lnTo>
                <a:lnTo>
                  <a:pt x="1255890" y="1887410"/>
                </a:lnTo>
                <a:lnTo>
                  <a:pt x="1267587" y="1842770"/>
                </a:lnTo>
                <a:lnTo>
                  <a:pt x="1276096" y="1796935"/>
                </a:lnTo>
                <a:lnTo>
                  <a:pt x="1281290" y="1750021"/>
                </a:lnTo>
                <a:lnTo>
                  <a:pt x="1283055" y="1702142"/>
                </a:lnTo>
                <a:lnTo>
                  <a:pt x="1281290" y="1654263"/>
                </a:lnTo>
                <a:lnTo>
                  <a:pt x="1276096" y="1607350"/>
                </a:lnTo>
                <a:lnTo>
                  <a:pt x="1267587" y="1561503"/>
                </a:lnTo>
                <a:lnTo>
                  <a:pt x="1255890" y="1516862"/>
                </a:lnTo>
                <a:lnTo>
                  <a:pt x="1241120" y="1473542"/>
                </a:lnTo>
                <a:lnTo>
                  <a:pt x="1223416" y="1431683"/>
                </a:lnTo>
                <a:lnTo>
                  <a:pt x="1202893" y="1391399"/>
                </a:lnTo>
                <a:lnTo>
                  <a:pt x="1179690" y="1352816"/>
                </a:lnTo>
                <a:lnTo>
                  <a:pt x="1153909" y="1316062"/>
                </a:lnTo>
                <a:lnTo>
                  <a:pt x="1125677" y="1281239"/>
                </a:lnTo>
                <a:lnTo>
                  <a:pt x="1095133" y="1248498"/>
                </a:lnTo>
                <a:lnTo>
                  <a:pt x="1062393" y="1217955"/>
                </a:lnTo>
                <a:lnTo>
                  <a:pt x="1060602" y="1216507"/>
                </a:lnTo>
                <a:lnTo>
                  <a:pt x="1060602" y="1702142"/>
                </a:lnTo>
                <a:lnTo>
                  <a:pt x="1057783" y="1751012"/>
                </a:lnTo>
                <a:lnTo>
                  <a:pt x="1049528" y="1798231"/>
                </a:lnTo>
                <a:lnTo>
                  <a:pt x="1036167" y="1843481"/>
                </a:lnTo>
                <a:lnTo>
                  <a:pt x="1018006" y="1886432"/>
                </a:lnTo>
                <a:lnTo>
                  <a:pt x="995349" y="1926793"/>
                </a:lnTo>
                <a:lnTo>
                  <a:pt x="968527" y="1964245"/>
                </a:lnTo>
                <a:lnTo>
                  <a:pt x="937856" y="1998459"/>
                </a:lnTo>
                <a:lnTo>
                  <a:pt x="903630" y="2029142"/>
                </a:lnTo>
                <a:lnTo>
                  <a:pt x="866178" y="2055952"/>
                </a:lnTo>
                <a:lnTo>
                  <a:pt x="825817" y="2078609"/>
                </a:lnTo>
                <a:lnTo>
                  <a:pt x="782853" y="2096770"/>
                </a:lnTo>
                <a:lnTo>
                  <a:pt x="737603" y="2110130"/>
                </a:lnTo>
                <a:lnTo>
                  <a:pt x="690372" y="2118385"/>
                </a:lnTo>
                <a:lnTo>
                  <a:pt x="641502" y="2121192"/>
                </a:lnTo>
                <a:lnTo>
                  <a:pt x="592632" y="2118385"/>
                </a:lnTo>
                <a:lnTo>
                  <a:pt x="545414" y="2110130"/>
                </a:lnTo>
                <a:lnTo>
                  <a:pt x="500164" y="2096770"/>
                </a:lnTo>
                <a:lnTo>
                  <a:pt x="457212" y="2078609"/>
                </a:lnTo>
                <a:lnTo>
                  <a:pt x="416852" y="2055952"/>
                </a:lnTo>
                <a:lnTo>
                  <a:pt x="379399" y="2029142"/>
                </a:lnTo>
                <a:lnTo>
                  <a:pt x="345186" y="1998459"/>
                </a:lnTo>
                <a:lnTo>
                  <a:pt x="314502" y="1964245"/>
                </a:lnTo>
                <a:lnTo>
                  <a:pt x="287693" y="1926793"/>
                </a:lnTo>
                <a:lnTo>
                  <a:pt x="265036" y="1886432"/>
                </a:lnTo>
                <a:lnTo>
                  <a:pt x="246875" y="1843481"/>
                </a:lnTo>
                <a:lnTo>
                  <a:pt x="233514" y="1798231"/>
                </a:lnTo>
                <a:lnTo>
                  <a:pt x="225259" y="1751012"/>
                </a:lnTo>
                <a:lnTo>
                  <a:pt x="222453" y="1702142"/>
                </a:lnTo>
                <a:lnTo>
                  <a:pt x="225259" y="1653273"/>
                </a:lnTo>
                <a:lnTo>
                  <a:pt x="233514" y="1606042"/>
                </a:lnTo>
                <a:lnTo>
                  <a:pt x="246875" y="1560791"/>
                </a:lnTo>
                <a:lnTo>
                  <a:pt x="265036" y="1517827"/>
                </a:lnTo>
                <a:lnTo>
                  <a:pt x="287693" y="1477467"/>
                </a:lnTo>
                <a:lnTo>
                  <a:pt x="314502" y="1440014"/>
                </a:lnTo>
                <a:lnTo>
                  <a:pt x="345186" y="1405788"/>
                </a:lnTo>
                <a:lnTo>
                  <a:pt x="379399" y="1375117"/>
                </a:lnTo>
                <a:lnTo>
                  <a:pt x="416852" y="1348295"/>
                </a:lnTo>
                <a:lnTo>
                  <a:pt x="457212" y="1325638"/>
                </a:lnTo>
                <a:lnTo>
                  <a:pt x="500164" y="1307477"/>
                </a:lnTo>
                <a:lnTo>
                  <a:pt x="545414" y="1294117"/>
                </a:lnTo>
                <a:lnTo>
                  <a:pt x="592632" y="1285862"/>
                </a:lnTo>
                <a:lnTo>
                  <a:pt x="641502" y="1283042"/>
                </a:lnTo>
                <a:lnTo>
                  <a:pt x="690372" y="1285862"/>
                </a:lnTo>
                <a:lnTo>
                  <a:pt x="737603" y="1294117"/>
                </a:lnTo>
                <a:lnTo>
                  <a:pt x="782853" y="1307477"/>
                </a:lnTo>
                <a:lnTo>
                  <a:pt x="825817" y="1325638"/>
                </a:lnTo>
                <a:lnTo>
                  <a:pt x="866178" y="1348295"/>
                </a:lnTo>
                <a:lnTo>
                  <a:pt x="903630" y="1375117"/>
                </a:lnTo>
                <a:lnTo>
                  <a:pt x="937856" y="1405788"/>
                </a:lnTo>
                <a:lnTo>
                  <a:pt x="968527" y="1440014"/>
                </a:lnTo>
                <a:lnTo>
                  <a:pt x="995349" y="1477467"/>
                </a:lnTo>
                <a:lnTo>
                  <a:pt x="1018006" y="1517827"/>
                </a:lnTo>
                <a:lnTo>
                  <a:pt x="1036167" y="1560791"/>
                </a:lnTo>
                <a:lnTo>
                  <a:pt x="1049528" y="1606042"/>
                </a:lnTo>
                <a:lnTo>
                  <a:pt x="1057783" y="1653273"/>
                </a:lnTo>
                <a:lnTo>
                  <a:pt x="1060602" y="1702142"/>
                </a:lnTo>
                <a:lnTo>
                  <a:pt x="1060602" y="1216507"/>
                </a:lnTo>
                <a:lnTo>
                  <a:pt x="1027582" y="1189736"/>
                </a:lnTo>
                <a:lnTo>
                  <a:pt x="1002030" y="1171829"/>
                </a:lnTo>
                <a:lnTo>
                  <a:pt x="1027582" y="1153909"/>
                </a:lnTo>
                <a:lnTo>
                  <a:pt x="1062393" y="1125689"/>
                </a:lnTo>
                <a:lnTo>
                  <a:pt x="1095133" y="1095146"/>
                </a:lnTo>
                <a:lnTo>
                  <a:pt x="1125677" y="1062405"/>
                </a:lnTo>
                <a:lnTo>
                  <a:pt x="1153909" y="1027595"/>
                </a:lnTo>
                <a:lnTo>
                  <a:pt x="1179690" y="990841"/>
                </a:lnTo>
                <a:lnTo>
                  <a:pt x="1202893" y="952258"/>
                </a:lnTo>
                <a:lnTo>
                  <a:pt x="1223416" y="911974"/>
                </a:lnTo>
                <a:lnTo>
                  <a:pt x="1241120" y="870115"/>
                </a:lnTo>
                <a:lnTo>
                  <a:pt x="1255890" y="826808"/>
                </a:lnTo>
                <a:lnTo>
                  <a:pt x="1267587" y="782180"/>
                </a:lnTo>
                <a:lnTo>
                  <a:pt x="1276096" y="736333"/>
                </a:lnTo>
                <a:lnTo>
                  <a:pt x="1281290" y="689419"/>
                </a:lnTo>
                <a:lnTo>
                  <a:pt x="1283055" y="641540"/>
                </a:lnTo>
                <a:close/>
              </a:path>
            </a:pathLst>
          </a:custGeom>
          <a:solidFill>
            <a:srgbClr val="334C3B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5" name="object 5"/>
          <p:cNvGrpSpPr/>
          <p:nvPr/>
        </p:nvGrpSpPr>
        <p:grpSpPr>
          <a:xfrm>
            <a:off x="5575300" y="3016250"/>
            <a:ext cx="4319270" cy="3658870"/>
            <a:chOff x="5641276" y="2244521"/>
            <a:chExt cx="4243070" cy="3963670"/>
          </a:xfrm>
        </p:grpSpPr>
        <p:sp>
          <p:nvSpPr>
            <p:cNvPr id="6" name="object 6"/>
            <p:cNvSpPr/>
            <p:nvPr/>
          </p:nvSpPr>
          <p:spPr>
            <a:xfrm>
              <a:off x="7353795" y="2821088"/>
              <a:ext cx="2530475" cy="2530475"/>
            </a:xfrm>
            <a:custGeom>
              <a:avLst/>
              <a:gdLst/>
              <a:ahLst/>
              <a:cxnLst/>
              <a:rect l="l" t="t" r="r" b="b"/>
              <a:pathLst>
                <a:path w="2530475" h="2530475">
                  <a:moveTo>
                    <a:pt x="1264996" y="2529928"/>
                  </a:moveTo>
                  <a:lnTo>
                    <a:pt x="1216473" y="2529015"/>
                  </a:lnTo>
                  <a:lnTo>
                    <a:pt x="1168412" y="2526297"/>
                  </a:lnTo>
                  <a:lnTo>
                    <a:pt x="1120846" y="2521806"/>
                  </a:lnTo>
                  <a:lnTo>
                    <a:pt x="1073807" y="2515576"/>
                  </a:lnTo>
                  <a:lnTo>
                    <a:pt x="1027329" y="2507639"/>
                  </a:lnTo>
                  <a:lnTo>
                    <a:pt x="981444" y="2498028"/>
                  </a:lnTo>
                  <a:lnTo>
                    <a:pt x="936185" y="2486775"/>
                  </a:lnTo>
                  <a:lnTo>
                    <a:pt x="891584" y="2473915"/>
                  </a:lnTo>
                  <a:lnTo>
                    <a:pt x="847675" y="2459478"/>
                  </a:lnTo>
                  <a:lnTo>
                    <a:pt x="804490" y="2443499"/>
                  </a:lnTo>
                  <a:lnTo>
                    <a:pt x="762062" y="2426009"/>
                  </a:lnTo>
                  <a:lnTo>
                    <a:pt x="720423" y="2407042"/>
                  </a:lnTo>
                  <a:lnTo>
                    <a:pt x="679607" y="2386631"/>
                  </a:lnTo>
                  <a:lnTo>
                    <a:pt x="639646" y="2364807"/>
                  </a:lnTo>
                  <a:lnTo>
                    <a:pt x="600573" y="2341604"/>
                  </a:lnTo>
                  <a:lnTo>
                    <a:pt x="562421" y="2317055"/>
                  </a:lnTo>
                  <a:lnTo>
                    <a:pt x="525222" y="2291192"/>
                  </a:lnTo>
                  <a:lnTo>
                    <a:pt x="489009" y="2264048"/>
                  </a:lnTo>
                  <a:lnTo>
                    <a:pt x="453815" y="2235657"/>
                  </a:lnTo>
                  <a:lnTo>
                    <a:pt x="419673" y="2206049"/>
                  </a:lnTo>
                  <a:lnTo>
                    <a:pt x="386615" y="2175259"/>
                  </a:lnTo>
                  <a:lnTo>
                    <a:pt x="354674" y="2143320"/>
                  </a:lnTo>
                  <a:lnTo>
                    <a:pt x="323884" y="2110263"/>
                  </a:lnTo>
                  <a:lnTo>
                    <a:pt x="294276" y="2076122"/>
                  </a:lnTo>
                  <a:lnTo>
                    <a:pt x="265883" y="2040929"/>
                  </a:lnTo>
                  <a:lnTo>
                    <a:pt x="238739" y="2004717"/>
                  </a:lnTo>
                  <a:lnTo>
                    <a:pt x="212875" y="1967520"/>
                  </a:lnTo>
                  <a:lnTo>
                    <a:pt x="188326" y="1929369"/>
                  </a:lnTo>
                  <a:lnTo>
                    <a:pt x="165123" y="1890297"/>
                  </a:lnTo>
                  <a:lnTo>
                    <a:pt x="143299" y="1850338"/>
                  </a:lnTo>
                  <a:lnTo>
                    <a:pt x="122887" y="1809524"/>
                  </a:lnTo>
                  <a:lnTo>
                    <a:pt x="103919" y="1767887"/>
                  </a:lnTo>
                  <a:lnTo>
                    <a:pt x="86430" y="1725461"/>
                  </a:lnTo>
                  <a:lnTo>
                    <a:pt x="70450" y="1682278"/>
                  </a:lnTo>
                  <a:lnTo>
                    <a:pt x="56014" y="1638371"/>
                  </a:lnTo>
                  <a:lnTo>
                    <a:pt x="43153" y="1593773"/>
                  </a:lnTo>
                  <a:lnTo>
                    <a:pt x="31900" y="1548516"/>
                  </a:lnTo>
                  <a:lnTo>
                    <a:pt x="22289" y="1502634"/>
                  </a:lnTo>
                  <a:lnTo>
                    <a:pt x="14352" y="1456159"/>
                  </a:lnTo>
                  <a:lnTo>
                    <a:pt x="8122" y="1409123"/>
                  </a:lnTo>
                  <a:lnTo>
                    <a:pt x="3631" y="1361560"/>
                  </a:lnTo>
                  <a:lnTo>
                    <a:pt x="913" y="1313503"/>
                  </a:lnTo>
                  <a:lnTo>
                    <a:pt x="0" y="1264983"/>
                  </a:lnTo>
                  <a:lnTo>
                    <a:pt x="913" y="1216461"/>
                  </a:lnTo>
                  <a:lnTo>
                    <a:pt x="3631" y="1168401"/>
                  </a:lnTo>
                  <a:lnTo>
                    <a:pt x="8122" y="1120835"/>
                  </a:lnTo>
                  <a:lnTo>
                    <a:pt x="14352" y="1073798"/>
                  </a:lnTo>
                  <a:lnTo>
                    <a:pt x="22289" y="1027320"/>
                  </a:lnTo>
                  <a:lnTo>
                    <a:pt x="31900" y="981436"/>
                  </a:lnTo>
                  <a:lnTo>
                    <a:pt x="43153" y="936177"/>
                  </a:lnTo>
                  <a:lnTo>
                    <a:pt x="56014" y="891577"/>
                  </a:lnTo>
                  <a:lnTo>
                    <a:pt x="70450" y="847669"/>
                  </a:lnTo>
                  <a:lnTo>
                    <a:pt x="86430" y="804484"/>
                  </a:lnTo>
                  <a:lnTo>
                    <a:pt x="103919" y="762057"/>
                  </a:lnTo>
                  <a:lnTo>
                    <a:pt x="122887" y="720419"/>
                  </a:lnTo>
                  <a:lnTo>
                    <a:pt x="143299" y="679603"/>
                  </a:lnTo>
                  <a:lnTo>
                    <a:pt x="165123" y="639642"/>
                  </a:lnTo>
                  <a:lnTo>
                    <a:pt x="188326" y="600570"/>
                  </a:lnTo>
                  <a:lnTo>
                    <a:pt x="212875" y="562418"/>
                  </a:lnTo>
                  <a:lnTo>
                    <a:pt x="238739" y="525219"/>
                  </a:lnTo>
                  <a:lnTo>
                    <a:pt x="265883" y="489006"/>
                  </a:lnTo>
                  <a:lnTo>
                    <a:pt x="294276" y="453813"/>
                  </a:lnTo>
                  <a:lnTo>
                    <a:pt x="323884" y="419671"/>
                  </a:lnTo>
                  <a:lnTo>
                    <a:pt x="354674" y="386613"/>
                  </a:lnTo>
                  <a:lnTo>
                    <a:pt x="386615" y="354673"/>
                  </a:lnTo>
                  <a:lnTo>
                    <a:pt x="419673" y="323882"/>
                  </a:lnTo>
                  <a:lnTo>
                    <a:pt x="453815" y="294275"/>
                  </a:lnTo>
                  <a:lnTo>
                    <a:pt x="489009" y="265882"/>
                  </a:lnTo>
                  <a:lnTo>
                    <a:pt x="525222" y="238738"/>
                  </a:lnTo>
                  <a:lnTo>
                    <a:pt x="562421" y="212875"/>
                  </a:lnTo>
                  <a:lnTo>
                    <a:pt x="600573" y="188325"/>
                  </a:lnTo>
                  <a:lnTo>
                    <a:pt x="639646" y="165122"/>
                  </a:lnTo>
                  <a:lnTo>
                    <a:pt x="679607" y="143298"/>
                  </a:lnTo>
                  <a:lnTo>
                    <a:pt x="720423" y="122886"/>
                  </a:lnTo>
                  <a:lnTo>
                    <a:pt x="762062" y="103919"/>
                  </a:lnTo>
                  <a:lnTo>
                    <a:pt x="804490" y="86429"/>
                  </a:lnTo>
                  <a:lnTo>
                    <a:pt x="847675" y="70450"/>
                  </a:lnTo>
                  <a:lnTo>
                    <a:pt x="891584" y="56013"/>
                  </a:lnTo>
                  <a:lnTo>
                    <a:pt x="936185" y="43153"/>
                  </a:lnTo>
                  <a:lnTo>
                    <a:pt x="981444" y="31900"/>
                  </a:lnTo>
                  <a:lnTo>
                    <a:pt x="1027329" y="22289"/>
                  </a:lnTo>
                  <a:lnTo>
                    <a:pt x="1073807" y="14352"/>
                  </a:lnTo>
                  <a:lnTo>
                    <a:pt x="1120846" y="8122"/>
                  </a:lnTo>
                  <a:lnTo>
                    <a:pt x="1168412" y="3631"/>
                  </a:lnTo>
                  <a:lnTo>
                    <a:pt x="1216473" y="913"/>
                  </a:lnTo>
                  <a:lnTo>
                    <a:pt x="1264996" y="0"/>
                  </a:lnTo>
                  <a:lnTo>
                    <a:pt x="1313514" y="913"/>
                  </a:lnTo>
                  <a:lnTo>
                    <a:pt x="1361571" y="3631"/>
                  </a:lnTo>
                  <a:lnTo>
                    <a:pt x="1409133" y="8122"/>
                  </a:lnTo>
                  <a:lnTo>
                    <a:pt x="1456168" y="14352"/>
                  </a:lnTo>
                  <a:lnTo>
                    <a:pt x="1502643" y="22289"/>
                  </a:lnTo>
                  <a:lnTo>
                    <a:pt x="1548524" y="31900"/>
                  </a:lnTo>
                  <a:lnTo>
                    <a:pt x="1593780" y="43153"/>
                  </a:lnTo>
                  <a:lnTo>
                    <a:pt x="1638378" y="56013"/>
                  </a:lnTo>
                  <a:lnTo>
                    <a:pt x="1682284" y="70450"/>
                  </a:lnTo>
                  <a:lnTo>
                    <a:pt x="1725467" y="86429"/>
                  </a:lnTo>
                  <a:lnTo>
                    <a:pt x="1767892" y="103919"/>
                  </a:lnTo>
                  <a:lnTo>
                    <a:pt x="1809528" y="122886"/>
                  </a:lnTo>
                  <a:lnTo>
                    <a:pt x="1850342" y="143298"/>
                  </a:lnTo>
                  <a:lnTo>
                    <a:pt x="1890301" y="165122"/>
                  </a:lnTo>
                  <a:lnTo>
                    <a:pt x="1929372" y="188325"/>
                  </a:lnTo>
                  <a:lnTo>
                    <a:pt x="1967523" y="212875"/>
                  </a:lnTo>
                  <a:lnTo>
                    <a:pt x="2004720" y="238738"/>
                  </a:lnTo>
                  <a:lnTo>
                    <a:pt x="2040931" y="265882"/>
                  </a:lnTo>
                  <a:lnTo>
                    <a:pt x="2076124" y="294275"/>
                  </a:lnTo>
                  <a:lnTo>
                    <a:pt x="2110265" y="323882"/>
                  </a:lnTo>
                  <a:lnTo>
                    <a:pt x="2143321" y="354673"/>
                  </a:lnTo>
                  <a:lnTo>
                    <a:pt x="2175261" y="386613"/>
                  </a:lnTo>
                  <a:lnTo>
                    <a:pt x="2206051" y="419671"/>
                  </a:lnTo>
                  <a:lnTo>
                    <a:pt x="2235658" y="453813"/>
                  </a:lnTo>
                  <a:lnTo>
                    <a:pt x="2264049" y="489006"/>
                  </a:lnTo>
                  <a:lnTo>
                    <a:pt x="2291193" y="525219"/>
                  </a:lnTo>
                  <a:lnTo>
                    <a:pt x="2317056" y="562418"/>
                  </a:lnTo>
                  <a:lnTo>
                    <a:pt x="2341605" y="600570"/>
                  </a:lnTo>
                  <a:lnTo>
                    <a:pt x="2364807" y="639642"/>
                  </a:lnTo>
                  <a:lnTo>
                    <a:pt x="2386631" y="679603"/>
                  </a:lnTo>
                  <a:lnTo>
                    <a:pt x="2407043" y="720419"/>
                  </a:lnTo>
                  <a:lnTo>
                    <a:pt x="2426010" y="762057"/>
                  </a:lnTo>
                  <a:lnTo>
                    <a:pt x="2443499" y="804484"/>
                  </a:lnTo>
                  <a:lnTo>
                    <a:pt x="2459478" y="847669"/>
                  </a:lnTo>
                  <a:lnTo>
                    <a:pt x="2473915" y="891577"/>
                  </a:lnTo>
                  <a:lnTo>
                    <a:pt x="2486775" y="936177"/>
                  </a:lnTo>
                  <a:lnTo>
                    <a:pt x="2498028" y="981436"/>
                  </a:lnTo>
                  <a:lnTo>
                    <a:pt x="2507639" y="1027320"/>
                  </a:lnTo>
                  <a:lnTo>
                    <a:pt x="2515576" y="1073798"/>
                  </a:lnTo>
                  <a:lnTo>
                    <a:pt x="2521806" y="1120835"/>
                  </a:lnTo>
                  <a:lnTo>
                    <a:pt x="2526297" y="1168401"/>
                  </a:lnTo>
                  <a:lnTo>
                    <a:pt x="2529015" y="1216461"/>
                  </a:lnTo>
                  <a:lnTo>
                    <a:pt x="2529928" y="1264983"/>
                  </a:lnTo>
                  <a:lnTo>
                    <a:pt x="2529015" y="1313503"/>
                  </a:lnTo>
                  <a:lnTo>
                    <a:pt x="2526297" y="1361560"/>
                  </a:lnTo>
                  <a:lnTo>
                    <a:pt x="2521806" y="1409123"/>
                  </a:lnTo>
                  <a:lnTo>
                    <a:pt x="2515576" y="1456159"/>
                  </a:lnTo>
                  <a:lnTo>
                    <a:pt x="2507639" y="1502634"/>
                  </a:lnTo>
                  <a:lnTo>
                    <a:pt x="2498028" y="1548516"/>
                  </a:lnTo>
                  <a:lnTo>
                    <a:pt x="2486775" y="1593773"/>
                  </a:lnTo>
                  <a:lnTo>
                    <a:pt x="2473915" y="1638371"/>
                  </a:lnTo>
                  <a:lnTo>
                    <a:pt x="2459478" y="1682278"/>
                  </a:lnTo>
                  <a:lnTo>
                    <a:pt x="2443499" y="1725461"/>
                  </a:lnTo>
                  <a:lnTo>
                    <a:pt x="2426010" y="1767887"/>
                  </a:lnTo>
                  <a:lnTo>
                    <a:pt x="2407043" y="1809524"/>
                  </a:lnTo>
                  <a:lnTo>
                    <a:pt x="2386631" y="1850338"/>
                  </a:lnTo>
                  <a:lnTo>
                    <a:pt x="2364807" y="1890297"/>
                  </a:lnTo>
                  <a:lnTo>
                    <a:pt x="2341605" y="1929369"/>
                  </a:lnTo>
                  <a:lnTo>
                    <a:pt x="2317056" y="1967520"/>
                  </a:lnTo>
                  <a:lnTo>
                    <a:pt x="2291193" y="2004717"/>
                  </a:lnTo>
                  <a:lnTo>
                    <a:pt x="2264049" y="2040929"/>
                  </a:lnTo>
                  <a:lnTo>
                    <a:pt x="2235658" y="2076122"/>
                  </a:lnTo>
                  <a:lnTo>
                    <a:pt x="2206051" y="2110263"/>
                  </a:lnTo>
                  <a:lnTo>
                    <a:pt x="2175261" y="2143320"/>
                  </a:lnTo>
                  <a:lnTo>
                    <a:pt x="2143321" y="2175259"/>
                  </a:lnTo>
                  <a:lnTo>
                    <a:pt x="2110265" y="2206049"/>
                  </a:lnTo>
                  <a:lnTo>
                    <a:pt x="2076124" y="2235657"/>
                  </a:lnTo>
                  <a:lnTo>
                    <a:pt x="2040931" y="2264048"/>
                  </a:lnTo>
                  <a:lnTo>
                    <a:pt x="2004720" y="2291192"/>
                  </a:lnTo>
                  <a:lnTo>
                    <a:pt x="1967523" y="2317055"/>
                  </a:lnTo>
                  <a:lnTo>
                    <a:pt x="1929372" y="2341604"/>
                  </a:lnTo>
                  <a:lnTo>
                    <a:pt x="1890301" y="2364807"/>
                  </a:lnTo>
                  <a:lnTo>
                    <a:pt x="1850342" y="2386631"/>
                  </a:lnTo>
                  <a:lnTo>
                    <a:pt x="1809528" y="2407042"/>
                  </a:lnTo>
                  <a:lnTo>
                    <a:pt x="1767892" y="2426009"/>
                  </a:lnTo>
                  <a:lnTo>
                    <a:pt x="1725467" y="2443499"/>
                  </a:lnTo>
                  <a:lnTo>
                    <a:pt x="1682284" y="2459478"/>
                  </a:lnTo>
                  <a:lnTo>
                    <a:pt x="1638378" y="2473915"/>
                  </a:lnTo>
                  <a:lnTo>
                    <a:pt x="1593780" y="2486775"/>
                  </a:lnTo>
                  <a:lnTo>
                    <a:pt x="1548524" y="2498028"/>
                  </a:lnTo>
                  <a:lnTo>
                    <a:pt x="1502643" y="2507639"/>
                  </a:lnTo>
                  <a:lnTo>
                    <a:pt x="1456168" y="2515576"/>
                  </a:lnTo>
                  <a:lnTo>
                    <a:pt x="1409133" y="2521806"/>
                  </a:lnTo>
                  <a:lnTo>
                    <a:pt x="1361571" y="2526297"/>
                  </a:lnTo>
                  <a:lnTo>
                    <a:pt x="1313514" y="2529015"/>
                  </a:lnTo>
                  <a:lnTo>
                    <a:pt x="1264996" y="2529928"/>
                  </a:lnTo>
                  <a:close/>
                </a:path>
              </a:pathLst>
            </a:custGeom>
            <a:solidFill>
              <a:srgbClr val="7D1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8661654" y="3086696"/>
              <a:ext cx="23495" cy="88900"/>
            </a:xfrm>
            <a:custGeom>
              <a:avLst/>
              <a:gdLst/>
              <a:ahLst/>
              <a:cxnLst/>
              <a:rect l="l" t="t" r="r" b="b"/>
              <a:pathLst>
                <a:path w="23495" h="88900">
                  <a:moveTo>
                    <a:pt x="18008" y="88455"/>
                  </a:moveTo>
                  <a:lnTo>
                    <a:pt x="5156" y="88455"/>
                  </a:lnTo>
                  <a:lnTo>
                    <a:pt x="0" y="84188"/>
                  </a:lnTo>
                  <a:lnTo>
                    <a:pt x="0" y="4368"/>
                  </a:lnTo>
                  <a:lnTo>
                    <a:pt x="5156" y="0"/>
                  </a:lnTo>
                  <a:lnTo>
                    <a:pt x="18008" y="0"/>
                  </a:lnTo>
                  <a:lnTo>
                    <a:pt x="23164" y="4368"/>
                  </a:lnTo>
                  <a:lnTo>
                    <a:pt x="23164" y="84188"/>
                  </a:lnTo>
                  <a:lnTo>
                    <a:pt x="18008" y="8845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8372373" y="3222129"/>
              <a:ext cx="74815" cy="70637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8282826" y="3501580"/>
              <a:ext cx="803910" cy="52069"/>
            </a:xfrm>
            <a:custGeom>
              <a:avLst/>
              <a:gdLst/>
              <a:ahLst/>
              <a:cxnLst/>
              <a:rect l="l" t="t" r="r" b="b"/>
              <a:pathLst>
                <a:path w="803909" h="52070">
                  <a:moveTo>
                    <a:pt x="89357" y="37998"/>
                  </a:moveTo>
                  <a:lnTo>
                    <a:pt x="88709" y="31648"/>
                  </a:lnTo>
                  <a:lnTo>
                    <a:pt x="88011" y="25247"/>
                  </a:lnTo>
                  <a:lnTo>
                    <a:pt x="83197" y="20535"/>
                  </a:lnTo>
                  <a:lnTo>
                    <a:pt x="3771" y="28917"/>
                  </a:lnTo>
                  <a:lnTo>
                    <a:pt x="0" y="34531"/>
                  </a:lnTo>
                  <a:lnTo>
                    <a:pt x="698" y="40881"/>
                  </a:lnTo>
                  <a:lnTo>
                    <a:pt x="1346" y="47282"/>
                  </a:lnTo>
                  <a:lnTo>
                    <a:pt x="6210" y="51943"/>
                  </a:lnTo>
                  <a:lnTo>
                    <a:pt x="85585" y="43599"/>
                  </a:lnTo>
                  <a:lnTo>
                    <a:pt x="89357" y="37998"/>
                  </a:lnTo>
                  <a:close/>
                </a:path>
                <a:path w="803909" h="52070">
                  <a:moveTo>
                    <a:pt x="803579" y="13982"/>
                  </a:moveTo>
                  <a:lnTo>
                    <a:pt x="799807" y="8382"/>
                  </a:lnTo>
                  <a:lnTo>
                    <a:pt x="720483" y="0"/>
                  </a:lnTo>
                  <a:lnTo>
                    <a:pt x="715568" y="4711"/>
                  </a:lnTo>
                  <a:lnTo>
                    <a:pt x="714921" y="11112"/>
                  </a:lnTo>
                  <a:lnTo>
                    <a:pt x="714235" y="17462"/>
                  </a:lnTo>
                  <a:lnTo>
                    <a:pt x="718007" y="23063"/>
                  </a:lnTo>
                  <a:lnTo>
                    <a:pt x="797382" y="31445"/>
                  </a:lnTo>
                  <a:lnTo>
                    <a:pt x="802284" y="26733"/>
                  </a:lnTo>
                  <a:lnTo>
                    <a:pt x="803579" y="13982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906078" y="3206800"/>
              <a:ext cx="74802" cy="70637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8425611" y="3211715"/>
              <a:ext cx="493395" cy="688975"/>
            </a:xfrm>
            <a:custGeom>
              <a:avLst/>
              <a:gdLst/>
              <a:ahLst/>
              <a:cxnLst/>
              <a:rect l="l" t="t" r="r" b="b"/>
              <a:pathLst>
                <a:path w="493395" h="688975">
                  <a:moveTo>
                    <a:pt x="263220" y="688378"/>
                  </a:moveTo>
                  <a:lnTo>
                    <a:pt x="229882" y="688378"/>
                  </a:lnTo>
                  <a:lnTo>
                    <a:pt x="218492" y="685834"/>
                  </a:lnTo>
                  <a:lnTo>
                    <a:pt x="186474" y="650621"/>
                  </a:lnTo>
                  <a:lnTo>
                    <a:pt x="180378" y="632917"/>
                  </a:lnTo>
                  <a:lnTo>
                    <a:pt x="166381" y="627733"/>
                  </a:lnTo>
                  <a:lnTo>
                    <a:pt x="155178" y="617956"/>
                  </a:lnTo>
                  <a:lnTo>
                    <a:pt x="147741" y="604645"/>
                  </a:lnTo>
                  <a:lnTo>
                    <a:pt x="145046" y="588860"/>
                  </a:lnTo>
                  <a:lnTo>
                    <a:pt x="145008" y="471284"/>
                  </a:lnTo>
                  <a:lnTo>
                    <a:pt x="104585" y="448146"/>
                  </a:lnTo>
                  <a:lnTo>
                    <a:pt x="69421" y="418048"/>
                  </a:lnTo>
                  <a:lnTo>
                    <a:pt x="40447" y="381914"/>
                  </a:lnTo>
                  <a:lnTo>
                    <a:pt x="18598" y="340670"/>
                  </a:lnTo>
                  <a:lnTo>
                    <a:pt x="4805" y="295243"/>
                  </a:lnTo>
                  <a:lnTo>
                    <a:pt x="0" y="246557"/>
                  </a:lnTo>
                  <a:lnTo>
                    <a:pt x="5008" y="196864"/>
                  </a:lnTo>
                  <a:lnTo>
                    <a:pt x="19374" y="150581"/>
                  </a:lnTo>
                  <a:lnTo>
                    <a:pt x="42105" y="108699"/>
                  </a:lnTo>
                  <a:lnTo>
                    <a:pt x="72210" y="72210"/>
                  </a:lnTo>
                  <a:lnTo>
                    <a:pt x="108699" y="42105"/>
                  </a:lnTo>
                  <a:lnTo>
                    <a:pt x="150581" y="19374"/>
                  </a:lnTo>
                  <a:lnTo>
                    <a:pt x="196864" y="5008"/>
                  </a:lnTo>
                  <a:lnTo>
                    <a:pt x="246557" y="0"/>
                  </a:lnTo>
                  <a:lnTo>
                    <a:pt x="296264" y="5008"/>
                  </a:lnTo>
                  <a:lnTo>
                    <a:pt x="342558" y="19374"/>
                  </a:lnTo>
                  <a:lnTo>
                    <a:pt x="384448" y="42105"/>
                  </a:lnTo>
                  <a:lnTo>
                    <a:pt x="420944" y="72210"/>
                  </a:lnTo>
                  <a:lnTo>
                    <a:pt x="444662" y="100952"/>
                  </a:lnTo>
                  <a:lnTo>
                    <a:pt x="145846" y="100952"/>
                  </a:lnTo>
                  <a:lnTo>
                    <a:pt x="140639" y="104863"/>
                  </a:lnTo>
                  <a:lnTo>
                    <a:pt x="111341" y="132479"/>
                  </a:lnTo>
                  <a:lnTo>
                    <a:pt x="88923" y="166090"/>
                  </a:lnTo>
                  <a:lnTo>
                    <a:pt x="74590" y="204512"/>
                  </a:lnTo>
                  <a:lnTo>
                    <a:pt x="69545" y="246557"/>
                  </a:lnTo>
                  <a:lnTo>
                    <a:pt x="73977" y="286027"/>
                  </a:lnTo>
                  <a:lnTo>
                    <a:pt x="86618" y="322392"/>
                  </a:lnTo>
                  <a:lnTo>
                    <a:pt x="106487" y="354685"/>
                  </a:lnTo>
                  <a:lnTo>
                    <a:pt x="132600" y="381939"/>
                  </a:lnTo>
                  <a:lnTo>
                    <a:pt x="137807" y="386308"/>
                  </a:lnTo>
                  <a:lnTo>
                    <a:pt x="449155" y="386308"/>
                  </a:lnTo>
                  <a:lnTo>
                    <a:pt x="423687" y="418048"/>
                  </a:lnTo>
                  <a:lnTo>
                    <a:pt x="388500" y="448146"/>
                  </a:lnTo>
                  <a:lnTo>
                    <a:pt x="348056" y="471284"/>
                  </a:lnTo>
                  <a:lnTo>
                    <a:pt x="348056" y="522185"/>
                  </a:lnTo>
                  <a:lnTo>
                    <a:pt x="168275" y="522185"/>
                  </a:lnTo>
                  <a:lnTo>
                    <a:pt x="168224" y="596442"/>
                  </a:lnTo>
                  <a:lnTo>
                    <a:pt x="171792" y="603300"/>
                  </a:lnTo>
                  <a:lnTo>
                    <a:pt x="177050" y="607060"/>
                  </a:lnTo>
                  <a:lnTo>
                    <a:pt x="180022" y="609244"/>
                  </a:lnTo>
                  <a:lnTo>
                    <a:pt x="183553" y="610438"/>
                  </a:lnTo>
                  <a:lnTo>
                    <a:pt x="342128" y="610438"/>
                  </a:lnTo>
                  <a:lnTo>
                    <a:pt x="337931" y="617956"/>
                  </a:lnTo>
                  <a:lnTo>
                    <a:pt x="326732" y="627733"/>
                  </a:lnTo>
                  <a:lnTo>
                    <a:pt x="312737" y="632917"/>
                  </a:lnTo>
                  <a:lnTo>
                    <a:pt x="311289" y="639013"/>
                  </a:lnTo>
                  <a:lnTo>
                    <a:pt x="286351" y="678448"/>
                  </a:lnTo>
                  <a:lnTo>
                    <a:pt x="274629" y="685834"/>
                  </a:lnTo>
                  <a:lnTo>
                    <a:pt x="263220" y="688378"/>
                  </a:lnTo>
                  <a:close/>
                </a:path>
                <a:path w="493395" h="688975">
                  <a:moveTo>
                    <a:pt x="449155" y="386308"/>
                  </a:moveTo>
                  <a:lnTo>
                    <a:pt x="137807" y="386308"/>
                  </a:lnTo>
                  <a:lnTo>
                    <a:pt x="145643" y="385267"/>
                  </a:lnTo>
                  <a:lnTo>
                    <a:pt x="149517" y="379704"/>
                  </a:lnTo>
                  <a:lnTo>
                    <a:pt x="152946" y="374700"/>
                  </a:lnTo>
                  <a:lnTo>
                    <a:pt x="152196" y="368096"/>
                  </a:lnTo>
                  <a:lnTo>
                    <a:pt x="147726" y="364375"/>
                  </a:lnTo>
                  <a:lnTo>
                    <a:pt x="124930" y="340670"/>
                  </a:lnTo>
                  <a:lnTo>
                    <a:pt x="107632" y="312605"/>
                  </a:lnTo>
                  <a:lnTo>
                    <a:pt x="96620" y="280938"/>
                  </a:lnTo>
                  <a:lnTo>
                    <a:pt x="92760" y="246557"/>
                  </a:lnTo>
                  <a:lnTo>
                    <a:pt x="97146" y="209979"/>
                  </a:lnTo>
                  <a:lnTo>
                    <a:pt x="109615" y="176545"/>
                  </a:lnTo>
                  <a:lnTo>
                    <a:pt x="129134" y="147298"/>
                  </a:lnTo>
                  <a:lnTo>
                    <a:pt x="154673" y="123278"/>
                  </a:lnTo>
                  <a:lnTo>
                    <a:pt x="159588" y="119646"/>
                  </a:lnTo>
                  <a:lnTo>
                    <a:pt x="160680" y="112712"/>
                  </a:lnTo>
                  <a:lnTo>
                    <a:pt x="153289" y="102146"/>
                  </a:lnTo>
                  <a:lnTo>
                    <a:pt x="145846" y="100952"/>
                  </a:lnTo>
                  <a:lnTo>
                    <a:pt x="444662" y="100952"/>
                  </a:lnTo>
                  <a:lnTo>
                    <a:pt x="451055" y="108699"/>
                  </a:lnTo>
                  <a:lnTo>
                    <a:pt x="473789" y="150581"/>
                  </a:lnTo>
                  <a:lnTo>
                    <a:pt x="488157" y="196864"/>
                  </a:lnTo>
                  <a:lnTo>
                    <a:pt x="493166" y="246557"/>
                  </a:lnTo>
                  <a:lnTo>
                    <a:pt x="488356" y="295243"/>
                  </a:lnTo>
                  <a:lnTo>
                    <a:pt x="474532" y="340703"/>
                  </a:lnTo>
                  <a:lnTo>
                    <a:pt x="452661" y="381939"/>
                  </a:lnTo>
                  <a:lnTo>
                    <a:pt x="449155" y="386308"/>
                  </a:lnTo>
                  <a:close/>
                </a:path>
                <a:path w="493395" h="688975">
                  <a:moveTo>
                    <a:pt x="342128" y="610438"/>
                  </a:moveTo>
                  <a:lnTo>
                    <a:pt x="309600" y="610438"/>
                  </a:lnTo>
                  <a:lnTo>
                    <a:pt x="313131" y="609142"/>
                  </a:lnTo>
                  <a:lnTo>
                    <a:pt x="321411" y="603199"/>
                  </a:lnTo>
                  <a:lnTo>
                    <a:pt x="324891" y="596442"/>
                  </a:lnTo>
                  <a:lnTo>
                    <a:pt x="324891" y="522185"/>
                  </a:lnTo>
                  <a:lnTo>
                    <a:pt x="348056" y="522185"/>
                  </a:lnTo>
                  <a:lnTo>
                    <a:pt x="348056" y="588860"/>
                  </a:lnTo>
                  <a:lnTo>
                    <a:pt x="345363" y="604645"/>
                  </a:lnTo>
                  <a:lnTo>
                    <a:pt x="342128" y="610438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5641276" y="2244521"/>
              <a:ext cx="3118485" cy="3963670"/>
            </a:xfrm>
            <a:custGeom>
              <a:avLst/>
              <a:gdLst/>
              <a:ahLst/>
              <a:cxnLst/>
              <a:rect l="l" t="t" r="r" b="b"/>
              <a:pathLst>
                <a:path w="3118484" h="3963670">
                  <a:moveTo>
                    <a:pt x="3118294" y="356247"/>
                  </a:moveTo>
                  <a:lnTo>
                    <a:pt x="3111081" y="318376"/>
                  </a:lnTo>
                  <a:lnTo>
                    <a:pt x="3090608" y="287299"/>
                  </a:lnTo>
                  <a:lnTo>
                    <a:pt x="3059988" y="266179"/>
                  </a:lnTo>
                  <a:lnTo>
                    <a:pt x="3022308" y="258165"/>
                  </a:lnTo>
                  <a:lnTo>
                    <a:pt x="2987624" y="264147"/>
                  </a:lnTo>
                  <a:lnTo>
                    <a:pt x="2958325" y="281330"/>
                  </a:lnTo>
                  <a:lnTo>
                    <a:pt x="2936786" y="307390"/>
                  </a:lnTo>
                  <a:lnTo>
                    <a:pt x="2925419" y="339979"/>
                  </a:lnTo>
                  <a:lnTo>
                    <a:pt x="2877096" y="344093"/>
                  </a:lnTo>
                  <a:lnTo>
                    <a:pt x="2829229" y="349732"/>
                  </a:lnTo>
                  <a:lnTo>
                    <a:pt x="2781833" y="356882"/>
                  </a:lnTo>
                  <a:lnTo>
                    <a:pt x="2734932" y="365518"/>
                  </a:lnTo>
                  <a:lnTo>
                    <a:pt x="2688552" y="375602"/>
                  </a:lnTo>
                  <a:lnTo>
                    <a:pt x="2642717" y="387134"/>
                  </a:lnTo>
                  <a:lnTo>
                    <a:pt x="2597454" y="400075"/>
                  </a:lnTo>
                  <a:lnTo>
                    <a:pt x="2552789" y="414401"/>
                  </a:lnTo>
                  <a:lnTo>
                    <a:pt x="2508758" y="430085"/>
                  </a:lnTo>
                  <a:lnTo>
                    <a:pt x="2465362" y="447116"/>
                  </a:lnTo>
                  <a:lnTo>
                    <a:pt x="2422639" y="465455"/>
                  </a:lnTo>
                  <a:lnTo>
                    <a:pt x="2380615" y="485076"/>
                  </a:lnTo>
                  <a:lnTo>
                    <a:pt x="2339314" y="505955"/>
                  </a:lnTo>
                  <a:lnTo>
                    <a:pt x="2298776" y="528091"/>
                  </a:lnTo>
                  <a:lnTo>
                    <a:pt x="2258987" y="551421"/>
                  </a:lnTo>
                  <a:lnTo>
                    <a:pt x="2220010" y="575957"/>
                  </a:lnTo>
                  <a:lnTo>
                    <a:pt x="2181860" y="601649"/>
                  </a:lnTo>
                  <a:lnTo>
                    <a:pt x="2144547" y="628472"/>
                  </a:lnTo>
                  <a:lnTo>
                    <a:pt x="2108123" y="656424"/>
                  </a:lnTo>
                  <a:lnTo>
                    <a:pt x="2072589" y="685457"/>
                  </a:lnTo>
                  <a:lnTo>
                    <a:pt x="2037981" y="715556"/>
                  </a:lnTo>
                  <a:lnTo>
                    <a:pt x="2004314" y="746709"/>
                  </a:lnTo>
                  <a:lnTo>
                    <a:pt x="1971636" y="778865"/>
                  </a:lnTo>
                  <a:lnTo>
                    <a:pt x="1939950" y="812025"/>
                  </a:lnTo>
                  <a:lnTo>
                    <a:pt x="1909292" y="846137"/>
                  </a:lnTo>
                  <a:lnTo>
                    <a:pt x="1879676" y="881202"/>
                  </a:lnTo>
                  <a:lnTo>
                    <a:pt x="1851139" y="917181"/>
                  </a:lnTo>
                  <a:lnTo>
                    <a:pt x="1823707" y="954062"/>
                  </a:lnTo>
                  <a:lnTo>
                    <a:pt x="1797405" y="991806"/>
                  </a:lnTo>
                  <a:lnTo>
                    <a:pt x="1772246" y="1030389"/>
                  </a:lnTo>
                  <a:lnTo>
                    <a:pt x="1748256" y="1069797"/>
                  </a:lnTo>
                  <a:lnTo>
                    <a:pt x="1725485" y="1109992"/>
                  </a:lnTo>
                  <a:lnTo>
                    <a:pt x="1703920" y="1150975"/>
                  </a:lnTo>
                  <a:lnTo>
                    <a:pt x="1683626" y="1192682"/>
                  </a:lnTo>
                  <a:lnTo>
                    <a:pt x="1664589" y="1235125"/>
                  </a:lnTo>
                  <a:lnTo>
                    <a:pt x="1646872" y="1278255"/>
                  </a:lnTo>
                  <a:lnTo>
                    <a:pt x="1630464" y="1322070"/>
                  </a:lnTo>
                  <a:lnTo>
                    <a:pt x="1615427" y="1366520"/>
                  </a:lnTo>
                  <a:lnTo>
                    <a:pt x="1601749" y="1411592"/>
                  </a:lnTo>
                  <a:lnTo>
                    <a:pt x="1589481" y="1457274"/>
                  </a:lnTo>
                  <a:lnTo>
                    <a:pt x="1578648" y="1503514"/>
                  </a:lnTo>
                  <a:lnTo>
                    <a:pt x="1569262" y="1550314"/>
                  </a:lnTo>
                  <a:lnTo>
                    <a:pt x="1561350" y="1597634"/>
                  </a:lnTo>
                  <a:lnTo>
                    <a:pt x="1554937" y="1645450"/>
                  </a:lnTo>
                  <a:lnTo>
                    <a:pt x="1550060" y="1693748"/>
                  </a:lnTo>
                  <a:lnTo>
                    <a:pt x="1546733" y="1742490"/>
                  </a:lnTo>
                  <a:lnTo>
                    <a:pt x="1544993" y="1791652"/>
                  </a:lnTo>
                  <a:lnTo>
                    <a:pt x="1544701" y="1816303"/>
                  </a:lnTo>
                  <a:lnTo>
                    <a:pt x="25247" y="1816303"/>
                  </a:lnTo>
                  <a:lnTo>
                    <a:pt x="25247" y="0"/>
                  </a:lnTo>
                  <a:lnTo>
                    <a:pt x="0" y="0"/>
                  </a:lnTo>
                  <a:lnTo>
                    <a:pt x="0" y="3963505"/>
                  </a:lnTo>
                  <a:lnTo>
                    <a:pt x="25247" y="3963505"/>
                  </a:lnTo>
                  <a:lnTo>
                    <a:pt x="25247" y="1841550"/>
                  </a:lnTo>
                  <a:lnTo>
                    <a:pt x="1545018" y="1841550"/>
                  </a:lnTo>
                  <a:lnTo>
                    <a:pt x="1547685" y="1915756"/>
                  </a:lnTo>
                  <a:lnTo>
                    <a:pt x="1551533" y="1964182"/>
                  </a:lnTo>
                  <a:lnTo>
                    <a:pt x="1556931" y="2012149"/>
                  </a:lnTo>
                  <a:lnTo>
                    <a:pt x="1563852" y="2059660"/>
                  </a:lnTo>
                  <a:lnTo>
                    <a:pt x="1572247" y="2106676"/>
                  </a:lnTo>
                  <a:lnTo>
                    <a:pt x="1582115" y="2153170"/>
                  </a:lnTo>
                  <a:lnTo>
                    <a:pt x="1593430" y="2199132"/>
                  </a:lnTo>
                  <a:lnTo>
                    <a:pt x="1606156" y="2244509"/>
                  </a:lnTo>
                  <a:lnTo>
                    <a:pt x="1620278" y="2289302"/>
                  </a:lnTo>
                  <a:lnTo>
                    <a:pt x="1635760" y="2333472"/>
                  </a:lnTo>
                  <a:lnTo>
                    <a:pt x="1652587" y="2376995"/>
                  </a:lnTo>
                  <a:lnTo>
                    <a:pt x="1670735" y="2419858"/>
                  </a:lnTo>
                  <a:lnTo>
                    <a:pt x="1690166" y="2462009"/>
                  </a:lnTo>
                  <a:lnTo>
                    <a:pt x="1710880" y="2503449"/>
                  </a:lnTo>
                  <a:lnTo>
                    <a:pt x="1732826" y="2544153"/>
                  </a:lnTo>
                  <a:lnTo>
                    <a:pt x="1755990" y="2584069"/>
                  </a:lnTo>
                  <a:lnTo>
                    <a:pt x="1780362" y="2623197"/>
                  </a:lnTo>
                  <a:lnTo>
                    <a:pt x="1805889" y="2661513"/>
                  </a:lnTo>
                  <a:lnTo>
                    <a:pt x="1832571" y="2698978"/>
                  </a:lnTo>
                  <a:lnTo>
                    <a:pt x="1860372" y="2735567"/>
                  </a:lnTo>
                  <a:lnTo>
                    <a:pt x="1889264" y="2771254"/>
                  </a:lnTo>
                  <a:lnTo>
                    <a:pt x="1919224" y="2806027"/>
                  </a:lnTo>
                  <a:lnTo>
                    <a:pt x="1950237" y="2839859"/>
                  </a:lnTo>
                  <a:lnTo>
                    <a:pt x="1982266" y="2872702"/>
                  </a:lnTo>
                  <a:lnTo>
                    <a:pt x="2015299" y="2904566"/>
                  </a:lnTo>
                  <a:lnTo>
                    <a:pt x="2049297" y="2935401"/>
                  </a:lnTo>
                  <a:lnTo>
                    <a:pt x="2084247" y="2965183"/>
                  </a:lnTo>
                  <a:lnTo>
                    <a:pt x="2120125" y="2993898"/>
                  </a:lnTo>
                  <a:lnTo>
                    <a:pt x="2156891" y="3021507"/>
                  </a:lnTo>
                  <a:lnTo>
                    <a:pt x="2194534" y="3048000"/>
                  </a:lnTo>
                  <a:lnTo>
                    <a:pt x="2233028" y="3073336"/>
                  </a:lnTo>
                  <a:lnTo>
                    <a:pt x="2272347" y="3097504"/>
                  </a:lnTo>
                  <a:lnTo>
                    <a:pt x="2312454" y="3120479"/>
                  </a:lnTo>
                  <a:lnTo>
                    <a:pt x="2353348" y="3142221"/>
                  </a:lnTo>
                  <a:lnTo>
                    <a:pt x="2394991" y="3162719"/>
                  </a:lnTo>
                  <a:lnTo>
                    <a:pt x="2437358" y="3181934"/>
                  </a:lnTo>
                  <a:lnTo>
                    <a:pt x="2480424" y="3199854"/>
                  </a:lnTo>
                  <a:lnTo>
                    <a:pt x="2524175" y="3216452"/>
                  </a:lnTo>
                  <a:lnTo>
                    <a:pt x="2568562" y="3231692"/>
                  </a:lnTo>
                  <a:lnTo>
                    <a:pt x="2613583" y="3245561"/>
                  </a:lnTo>
                  <a:lnTo>
                    <a:pt x="2659215" y="3258032"/>
                  </a:lnTo>
                  <a:lnTo>
                    <a:pt x="2705417" y="3269081"/>
                  </a:lnTo>
                  <a:lnTo>
                    <a:pt x="2752166" y="3278670"/>
                  </a:lnTo>
                  <a:lnTo>
                    <a:pt x="2799448" y="3286785"/>
                  </a:lnTo>
                  <a:lnTo>
                    <a:pt x="2847238" y="3293402"/>
                  </a:lnTo>
                  <a:lnTo>
                    <a:pt x="2895511" y="3298482"/>
                  </a:lnTo>
                  <a:lnTo>
                    <a:pt x="2907703" y="3328454"/>
                  </a:lnTo>
                  <a:lnTo>
                    <a:pt x="2928683" y="3352431"/>
                  </a:lnTo>
                  <a:lnTo>
                    <a:pt x="2956509" y="3368421"/>
                  </a:lnTo>
                  <a:lnTo>
                    <a:pt x="2989211" y="3374440"/>
                  </a:lnTo>
                  <a:lnTo>
                    <a:pt x="3027045" y="3367227"/>
                  </a:lnTo>
                  <a:lnTo>
                    <a:pt x="3058122" y="3346754"/>
                  </a:lnTo>
                  <a:lnTo>
                    <a:pt x="3079242" y="3316135"/>
                  </a:lnTo>
                  <a:lnTo>
                    <a:pt x="3087293" y="3278441"/>
                  </a:lnTo>
                  <a:lnTo>
                    <a:pt x="3080054" y="3240570"/>
                  </a:lnTo>
                  <a:lnTo>
                    <a:pt x="3059582" y="3209506"/>
                  </a:lnTo>
                  <a:lnTo>
                    <a:pt x="3028975" y="3188385"/>
                  </a:lnTo>
                  <a:lnTo>
                    <a:pt x="2991294" y="3180359"/>
                  </a:lnTo>
                  <a:lnTo>
                    <a:pt x="2954363" y="3187217"/>
                  </a:lnTo>
                  <a:lnTo>
                    <a:pt x="2923794" y="3206673"/>
                  </a:lnTo>
                  <a:lnTo>
                    <a:pt x="2902496" y="3235922"/>
                  </a:lnTo>
                  <a:lnTo>
                    <a:pt x="2893377" y="3272091"/>
                  </a:lnTo>
                  <a:lnTo>
                    <a:pt x="2845828" y="3266935"/>
                  </a:lnTo>
                  <a:lnTo>
                    <a:pt x="2798762" y="3260267"/>
                  </a:lnTo>
                  <a:lnTo>
                    <a:pt x="2752191" y="3252114"/>
                  </a:lnTo>
                  <a:lnTo>
                    <a:pt x="2706141" y="3242500"/>
                  </a:lnTo>
                  <a:lnTo>
                    <a:pt x="2660650" y="3231464"/>
                  </a:lnTo>
                  <a:lnTo>
                    <a:pt x="2615730" y="3219005"/>
                  </a:lnTo>
                  <a:lnTo>
                    <a:pt x="2571407" y="3205175"/>
                  </a:lnTo>
                  <a:lnTo>
                    <a:pt x="2527719" y="3189986"/>
                  </a:lnTo>
                  <a:lnTo>
                    <a:pt x="2484666" y="3173450"/>
                  </a:lnTo>
                  <a:lnTo>
                    <a:pt x="2442286" y="3155619"/>
                  </a:lnTo>
                  <a:lnTo>
                    <a:pt x="2400604" y="3136506"/>
                  </a:lnTo>
                  <a:lnTo>
                    <a:pt x="2359647" y="3116122"/>
                  </a:lnTo>
                  <a:lnTo>
                    <a:pt x="2319426" y="3094520"/>
                  </a:lnTo>
                  <a:lnTo>
                    <a:pt x="2279980" y="3071698"/>
                  </a:lnTo>
                  <a:lnTo>
                    <a:pt x="2241334" y="3047708"/>
                  </a:lnTo>
                  <a:lnTo>
                    <a:pt x="2203500" y="3022549"/>
                  </a:lnTo>
                  <a:lnTo>
                    <a:pt x="2166505" y="2996260"/>
                  </a:lnTo>
                  <a:lnTo>
                    <a:pt x="2130387" y="2968866"/>
                  </a:lnTo>
                  <a:lnTo>
                    <a:pt x="2095157" y="2940380"/>
                  </a:lnTo>
                  <a:lnTo>
                    <a:pt x="2060854" y="2910840"/>
                  </a:lnTo>
                  <a:lnTo>
                    <a:pt x="2027478" y="2880271"/>
                  </a:lnTo>
                  <a:lnTo>
                    <a:pt x="1995081" y="2848699"/>
                  </a:lnTo>
                  <a:lnTo>
                    <a:pt x="1963674" y="2816136"/>
                  </a:lnTo>
                  <a:lnTo>
                    <a:pt x="1933270" y="2782608"/>
                  </a:lnTo>
                  <a:lnTo>
                    <a:pt x="1903920" y="2748165"/>
                  </a:lnTo>
                  <a:lnTo>
                    <a:pt x="1875624" y="2712809"/>
                  </a:lnTo>
                  <a:lnTo>
                    <a:pt x="1848421" y="2676563"/>
                  </a:lnTo>
                  <a:lnTo>
                    <a:pt x="1822335" y="2639466"/>
                  </a:lnTo>
                  <a:lnTo>
                    <a:pt x="1797380" y="2601531"/>
                  </a:lnTo>
                  <a:lnTo>
                    <a:pt x="1773580" y="2562796"/>
                  </a:lnTo>
                  <a:lnTo>
                    <a:pt x="1750987" y="2523274"/>
                  </a:lnTo>
                  <a:lnTo>
                    <a:pt x="1729587" y="2482989"/>
                  </a:lnTo>
                  <a:lnTo>
                    <a:pt x="1709432" y="2441981"/>
                  </a:lnTo>
                  <a:lnTo>
                    <a:pt x="1690535" y="2400262"/>
                  </a:lnTo>
                  <a:lnTo>
                    <a:pt x="1672920" y="2357856"/>
                  </a:lnTo>
                  <a:lnTo>
                    <a:pt x="1656626" y="2314803"/>
                  </a:lnTo>
                  <a:lnTo>
                    <a:pt x="1641652" y="2271115"/>
                  </a:lnTo>
                  <a:lnTo>
                    <a:pt x="1628051" y="2226818"/>
                  </a:lnTo>
                  <a:lnTo>
                    <a:pt x="1615821" y="2181936"/>
                  </a:lnTo>
                  <a:lnTo>
                    <a:pt x="1605000" y="2136495"/>
                  </a:lnTo>
                  <a:lnTo>
                    <a:pt x="1595615" y="2090534"/>
                  </a:lnTo>
                  <a:lnTo>
                    <a:pt x="1587677" y="2044052"/>
                  </a:lnTo>
                  <a:lnTo>
                    <a:pt x="1581226" y="1997100"/>
                  </a:lnTo>
                  <a:lnTo>
                    <a:pt x="1576285" y="1949678"/>
                  </a:lnTo>
                  <a:lnTo>
                    <a:pt x="1572869" y="1901837"/>
                  </a:lnTo>
                  <a:lnTo>
                    <a:pt x="1571015" y="1853577"/>
                  </a:lnTo>
                  <a:lnTo>
                    <a:pt x="1570824" y="1820418"/>
                  </a:lnTo>
                  <a:lnTo>
                    <a:pt x="1570824" y="1816303"/>
                  </a:lnTo>
                  <a:lnTo>
                    <a:pt x="1572044" y="1756308"/>
                  </a:lnTo>
                  <a:lnTo>
                    <a:pt x="1574927" y="1708099"/>
                  </a:lnTo>
                  <a:lnTo>
                    <a:pt x="1579359" y="1660321"/>
                  </a:lnTo>
                  <a:lnTo>
                    <a:pt x="1585315" y="1613014"/>
                  </a:lnTo>
                  <a:lnTo>
                    <a:pt x="1592757" y="1566202"/>
                  </a:lnTo>
                  <a:lnTo>
                    <a:pt x="1601685" y="1519897"/>
                  </a:lnTo>
                  <a:lnTo>
                    <a:pt x="1612049" y="1474127"/>
                  </a:lnTo>
                  <a:lnTo>
                    <a:pt x="1623834" y="1428915"/>
                  </a:lnTo>
                  <a:lnTo>
                    <a:pt x="1637017" y="1384300"/>
                  </a:lnTo>
                  <a:lnTo>
                    <a:pt x="1651571" y="1340294"/>
                  </a:lnTo>
                  <a:lnTo>
                    <a:pt x="1667471" y="1296924"/>
                  </a:lnTo>
                  <a:lnTo>
                    <a:pt x="1684693" y="1254213"/>
                  </a:lnTo>
                  <a:lnTo>
                    <a:pt x="1703222" y="1212176"/>
                  </a:lnTo>
                  <a:lnTo>
                    <a:pt x="1723009" y="1170863"/>
                  </a:lnTo>
                  <a:lnTo>
                    <a:pt x="1744040" y="1130287"/>
                  </a:lnTo>
                  <a:lnTo>
                    <a:pt x="1766290" y="1090460"/>
                  </a:lnTo>
                  <a:lnTo>
                    <a:pt x="1789747" y="1051420"/>
                  </a:lnTo>
                  <a:lnTo>
                    <a:pt x="1814360" y="1013193"/>
                  </a:lnTo>
                  <a:lnTo>
                    <a:pt x="1840128" y="975791"/>
                  </a:lnTo>
                  <a:lnTo>
                    <a:pt x="1867014" y="939253"/>
                  </a:lnTo>
                  <a:lnTo>
                    <a:pt x="1894992" y="903592"/>
                  </a:lnTo>
                  <a:lnTo>
                    <a:pt x="1924050" y="868832"/>
                  </a:lnTo>
                  <a:lnTo>
                    <a:pt x="1954149" y="835012"/>
                  </a:lnTo>
                  <a:lnTo>
                    <a:pt x="1985264" y="802144"/>
                  </a:lnTo>
                  <a:lnTo>
                    <a:pt x="2017369" y="770255"/>
                  </a:lnTo>
                  <a:lnTo>
                    <a:pt x="2050453" y="739368"/>
                  </a:lnTo>
                  <a:lnTo>
                    <a:pt x="2084476" y="709510"/>
                  </a:lnTo>
                  <a:lnTo>
                    <a:pt x="2119426" y="680707"/>
                  </a:lnTo>
                  <a:lnTo>
                    <a:pt x="2155266" y="652983"/>
                  </a:lnTo>
                  <a:lnTo>
                    <a:pt x="2191982" y="626351"/>
                  </a:lnTo>
                  <a:lnTo>
                    <a:pt x="2229535" y="600862"/>
                  </a:lnTo>
                  <a:lnTo>
                    <a:pt x="2267902" y="576516"/>
                  </a:lnTo>
                  <a:lnTo>
                    <a:pt x="2307069" y="553339"/>
                  </a:lnTo>
                  <a:lnTo>
                    <a:pt x="2347010" y="531368"/>
                  </a:lnTo>
                  <a:lnTo>
                    <a:pt x="2387701" y="510628"/>
                  </a:lnTo>
                  <a:lnTo>
                    <a:pt x="2429091" y="491134"/>
                  </a:lnTo>
                  <a:lnTo>
                    <a:pt x="2471191" y="472909"/>
                  </a:lnTo>
                  <a:lnTo>
                    <a:pt x="2513952" y="455993"/>
                  </a:lnTo>
                  <a:lnTo>
                    <a:pt x="2557361" y="440385"/>
                  </a:lnTo>
                  <a:lnTo>
                    <a:pt x="2601391" y="426135"/>
                  </a:lnTo>
                  <a:lnTo>
                    <a:pt x="2646019" y="413258"/>
                  </a:lnTo>
                  <a:lnTo>
                    <a:pt x="2691206" y="401777"/>
                  </a:lnTo>
                  <a:lnTo>
                    <a:pt x="2736939" y="391718"/>
                  </a:lnTo>
                  <a:lnTo>
                    <a:pt x="2783192" y="383095"/>
                  </a:lnTo>
                  <a:lnTo>
                    <a:pt x="2829941" y="375958"/>
                  </a:lnTo>
                  <a:lnTo>
                    <a:pt x="2877159" y="370306"/>
                  </a:lnTo>
                  <a:lnTo>
                    <a:pt x="2924822" y="366166"/>
                  </a:lnTo>
                  <a:lnTo>
                    <a:pt x="2935046" y="399821"/>
                  </a:lnTo>
                  <a:lnTo>
                    <a:pt x="2955975" y="427037"/>
                  </a:lnTo>
                  <a:lnTo>
                    <a:pt x="2985185" y="445350"/>
                  </a:lnTo>
                  <a:lnTo>
                    <a:pt x="3020225" y="452247"/>
                  </a:lnTo>
                  <a:lnTo>
                    <a:pt x="3058083" y="445046"/>
                  </a:lnTo>
                  <a:lnTo>
                    <a:pt x="3089160" y="424573"/>
                  </a:lnTo>
                  <a:lnTo>
                    <a:pt x="3110280" y="393941"/>
                  </a:lnTo>
                  <a:lnTo>
                    <a:pt x="3118294" y="356247"/>
                  </a:lnTo>
                  <a:close/>
                </a:path>
              </a:pathLst>
            </a:custGeom>
            <a:solidFill>
              <a:srgbClr val="C1C2C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3" name="object 13"/>
          <p:cNvSpPr/>
          <p:nvPr/>
        </p:nvSpPr>
        <p:spPr>
          <a:xfrm>
            <a:off x="7019175" y="4284167"/>
            <a:ext cx="24765" cy="26034"/>
          </a:xfrm>
          <a:custGeom>
            <a:avLst/>
            <a:gdLst/>
            <a:ahLst/>
            <a:cxnLst/>
            <a:rect l="l" t="t" r="r" b="b"/>
            <a:pathLst>
              <a:path w="24765" h="26035">
                <a:moveTo>
                  <a:pt x="0" y="25844"/>
                </a:moveTo>
                <a:lnTo>
                  <a:pt x="24168" y="0"/>
                </a:lnTo>
              </a:path>
            </a:pathLst>
          </a:custGeom>
          <a:solidFill>
            <a:srgbClr val="C1C2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 txBox="1"/>
          <p:nvPr/>
        </p:nvSpPr>
        <p:spPr>
          <a:xfrm>
            <a:off x="2070100" y="2940050"/>
            <a:ext cx="2275840" cy="472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95"/>
              </a:spcBef>
            </a:pPr>
            <a:r>
              <a:rPr sz="1450" b="1" spc="195" dirty="0">
                <a:solidFill>
                  <a:srgbClr val="7D1933"/>
                </a:solidFill>
                <a:latin typeface="Calibri"/>
                <a:cs typeface="Calibri"/>
              </a:rPr>
              <a:t>к</a:t>
            </a:r>
            <a:r>
              <a:rPr sz="1450" b="1" spc="220" dirty="0">
                <a:solidFill>
                  <a:srgbClr val="7D1933"/>
                </a:solidFill>
                <a:latin typeface="Calibri"/>
                <a:cs typeface="Calibri"/>
              </a:rPr>
              <a:t>онстит</a:t>
            </a:r>
            <a:r>
              <a:rPr sz="1450" b="1" spc="210" dirty="0">
                <a:solidFill>
                  <a:srgbClr val="7D1933"/>
                </a:solidFill>
                <a:latin typeface="Calibri"/>
                <a:cs typeface="Calibri"/>
              </a:rPr>
              <a:t>уционально</a:t>
            </a:r>
            <a:r>
              <a:rPr sz="1450" b="1" spc="105" dirty="0">
                <a:solidFill>
                  <a:srgbClr val="7D1933"/>
                </a:solidFill>
                <a:latin typeface="Calibri"/>
                <a:cs typeface="Calibri"/>
              </a:rPr>
              <a:t>го  </a:t>
            </a:r>
            <a:r>
              <a:rPr sz="1450" b="1" spc="210" dirty="0">
                <a:solidFill>
                  <a:srgbClr val="7D1933"/>
                </a:solidFill>
                <a:latin typeface="Calibri"/>
                <a:cs typeface="Calibri"/>
              </a:rPr>
              <a:t>происхождения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222500" y="3778250"/>
            <a:ext cx="1666875" cy="472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95"/>
              </a:spcBef>
            </a:pPr>
            <a:r>
              <a:rPr sz="1450" b="1" spc="195" dirty="0">
                <a:solidFill>
                  <a:srgbClr val="7D1933"/>
                </a:solidFill>
                <a:latin typeface="Calibri"/>
                <a:cs typeface="Calibri"/>
              </a:rPr>
              <a:t>соматогенного </a:t>
            </a:r>
            <a:r>
              <a:rPr sz="1450" b="1" spc="20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50" b="1" spc="235" dirty="0">
                <a:solidFill>
                  <a:srgbClr val="7D1933"/>
                </a:solidFill>
                <a:latin typeface="Calibri"/>
                <a:cs typeface="Calibri"/>
              </a:rPr>
              <a:t>прои</a:t>
            </a:r>
            <a:r>
              <a:rPr sz="1450" b="1" spc="155" dirty="0">
                <a:solidFill>
                  <a:srgbClr val="7D1933"/>
                </a:solidFill>
                <a:latin typeface="Calibri"/>
                <a:cs typeface="Calibri"/>
              </a:rPr>
              <a:t>с</a:t>
            </a:r>
            <a:r>
              <a:rPr sz="1450" b="1" spc="175" dirty="0">
                <a:solidFill>
                  <a:srgbClr val="7D1933"/>
                </a:solidFill>
                <a:latin typeface="Calibri"/>
                <a:cs typeface="Calibri"/>
              </a:rPr>
              <a:t>х</a:t>
            </a:r>
            <a:r>
              <a:rPr sz="1450" b="1" spc="150" dirty="0">
                <a:solidFill>
                  <a:srgbClr val="7D1933"/>
                </a:solidFill>
                <a:latin typeface="Calibri"/>
                <a:cs typeface="Calibri"/>
              </a:rPr>
              <a:t>о</a:t>
            </a:r>
            <a:r>
              <a:rPr sz="1450" b="1" spc="220" dirty="0">
                <a:solidFill>
                  <a:srgbClr val="7D1933"/>
                </a:solidFill>
                <a:latin typeface="Calibri"/>
                <a:cs typeface="Calibri"/>
              </a:rPr>
              <a:t>ждения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2222500" y="4616450"/>
            <a:ext cx="1666875" cy="472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95"/>
              </a:spcBef>
            </a:pPr>
            <a:r>
              <a:rPr sz="1450" b="1" spc="204" dirty="0">
                <a:solidFill>
                  <a:srgbClr val="7D1933"/>
                </a:solidFill>
                <a:latin typeface="Calibri"/>
                <a:cs typeface="Calibri"/>
              </a:rPr>
              <a:t>психогенного </a:t>
            </a:r>
            <a:r>
              <a:rPr sz="1450" b="1" spc="21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50" b="1" spc="235" dirty="0">
                <a:solidFill>
                  <a:srgbClr val="7D1933"/>
                </a:solidFill>
                <a:latin typeface="Calibri"/>
                <a:cs typeface="Calibri"/>
              </a:rPr>
              <a:t>прои</a:t>
            </a:r>
            <a:r>
              <a:rPr sz="1450" b="1" spc="155" dirty="0">
                <a:solidFill>
                  <a:srgbClr val="7D1933"/>
                </a:solidFill>
                <a:latin typeface="Calibri"/>
                <a:cs typeface="Calibri"/>
              </a:rPr>
              <a:t>с</a:t>
            </a:r>
            <a:r>
              <a:rPr sz="1450" b="1" spc="175" dirty="0">
                <a:solidFill>
                  <a:srgbClr val="7D1933"/>
                </a:solidFill>
                <a:latin typeface="Calibri"/>
                <a:cs typeface="Calibri"/>
              </a:rPr>
              <a:t>х</a:t>
            </a:r>
            <a:r>
              <a:rPr sz="1450" b="1" spc="150" dirty="0">
                <a:solidFill>
                  <a:srgbClr val="7D1933"/>
                </a:solidFill>
                <a:latin typeface="Calibri"/>
                <a:cs typeface="Calibri"/>
              </a:rPr>
              <a:t>о</a:t>
            </a:r>
            <a:r>
              <a:rPr sz="1450" b="1" spc="220" dirty="0">
                <a:solidFill>
                  <a:srgbClr val="7D1933"/>
                </a:solidFill>
                <a:latin typeface="Calibri"/>
                <a:cs typeface="Calibri"/>
              </a:rPr>
              <a:t>ждения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17" name="object 17"/>
          <p:cNvSpPr txBox="1"/>
          <p:nvPr/>
        </p:nvSpPr>
        <p:spPr>
          <a:xfrm>
            <a:off x="2219078" y="5548604"/>
            <a:ext cx="2967990" cy="47244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1000"/>
              </a:lnSpc>
              <a:spcBef>
                <a:spcPts val="95"/>
              </a:spcBef>
            </a:pPr>
            <a:r>
              <a:rPr sz="1450" b="1" spc="220" dirty="0">
                <a:solidFill>
                  <a:srgbClr val="7D1933"/>
                </a:solidFill>
                <a:latin typeface="Calibri"/>
                <a:cs typeface="Calibri"/>
              </a:rPr>
              <a:t>цереб</a:t>
            </a:r>
            <a:r>
              <a:rPr sz="1450" b="1" spc="210" dirty="0">
                <a:solidFill>
                  <a:srgbClr val="7D1933"/>
                </a:solidFill>
                <a:latin typeface="Calibri"/>
                <a:cs typeface="Calibri"/>
              </a:rPr>
              <a:t>р</a:t>
            </a:r>
            <a:r>
              <a:rPr sz="1450" b="1" spc="190" dirty="0">
                <a:solidFill>
                  <a:srgbClr val="7D1933"/>
                </a:solidFill>
                <a:latin typeface="Calibri"/>
                <a:cs typeface="Calibri"/>
              </a:rPr>
              <a:t>ально</a:t>
            </a:r>
            <a:r>
              <a:rPr sz="1450" b="1" spc="120" dirty="0">
                <a:solidFill>
                  <a:srgbClr val="7D1933"/>
                </a:solidFill>
                <a:latin typeface="Calibri"/>
                <a:cs typeface="Calibri"/>
              </a:rPr>
              <a:t>-</a:t>
            </a:r>
            <a:r>
              <a:rPr sz="1450" b="1" spc="220" dirty="0">
                <a:solidFill>
                  <a:srgbClr val="7D1933"/>
                </a:solidFill>
                <a:latin typeface="Calibri"/>
                <a:cs typeface="Calibri"/>
              </a:rPr>
              <a:t>органичес</a:t>
            </a:r>
            <a:r>
              <a:rPr sz="1450" b="1" spc="195" dirty="0">
                <a:solidFill>
                  <a:srgbClr val="7D1933"/>
                </a:solidFill>
                <a:latin typeface="Calibri"/>
                <a:cs typeface="Calibri"/>
              </a:rPr>
              <a:t>к</a:t>
            </a:r>
            <a:r>
              <a:rPr sz="1450" b="1" spc="250" dirty="0">
                <a:solidFill>
                  <a:srgbClr val="7D1933"/>
                </a:solidFill>
                <a:latin typeface="Calibri"/>
                <a:cs typeface="Calibri"/>
              </a:rPr>
              <a:t>о</a:t>
            </a:r>
            <a:r>
              <a:rPr sz="1450" b="1" spc="130" dirty="0">
                <a:solidFill>
                  <a:srgbClr val="7D1933"/>
                </a:solidFill>
                <a:latin typeface="Calibri"/>
                <a:cs typeface="Calibri"/>
              </a:rPr>
              <a:t>г</a:t>
            </a:r>
            <a:r>
              <a:rPr sz="1450" b="1" spc="105" dirty="0">
                <a:solidFill>
                  <a:srgbClr val="7D1933"/>
                </a:solidFill>
                <a:latin typeface="Calibri"/>
                <a:cs typeface="Calibri"/>
              </a:rPr>
              <a:t>о  </a:t>
            </a:r>
            <a:r>
              <a:rPr sz="1450" b="1" spc="210" dirty="0">
                <a:solidFill>
                  <a:srgbClr val="7D1933"/>
                </a:solidFill>
                <a:latin typeface="Calibri"/>
                <a:cs typeface="Calibri"/>
              </a:rPr>
              <a:t>происхождения</a:t>
            </a:r>
            <a:endParaRPr sz="1450">
              <a:latin typeface="Calibri"/>
              <a:cs typeface="Calibri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1003300" y="3016250"/>
            <a:ext cx="728102" cy="34432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150" b="1" spc="395" dirty="0">
                <a:solidFill>
                  <a:srgbClr val="7D1933"/>
                </a:solidFill>
                <a:latin typeface="Calibri"/>
                <a:cs typeface="Calibri"/>
              </a:rPr>
              <a:t>ЗПР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19" name="object 19"/>
          <p:cNvSpPr txBox="1"/>
          <p:nvPr/>
        </p:nvSpPr>
        <p:spPr>
          <a:xfrm>
            <a:off x="1079500" y="3854450"/>
            <a:ext cx="626110" cy="3543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150" b="1" spc="395" dirty="0">
                <a:solidFill>
                  <a:srgbClr val="7D1933"/>
                </a:solidFill>
                <a:latin typeface="Calibri"/>
                <a:cs typeface="Calibri"/>
              </a:rPr>
              <a:t>ЗПР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20" name="object 20"/>
          <p:cNvSpPr txBox="1"/>
          <p:nvPr/>
        </p:nvSpPr>
        <p:spPr>
          <a:xfrm>
            <a:off x="1079500" y="4692650"/>
            <a:ext cx="626110" cy="3543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150" b="1" spc="395" dirty="0">
                <a:solidFill>
                  <a:srgbClr val="7D1933"/>
                </a:solidFill>
                <a:latin typeface="Calibri"/>
                <a:cs typeface="Calibri"/>
              </a:rPr>
              <a:t>ЗПР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1003300" y="5607050"/>
            <a:ext cx="626110" cy="35433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150" b="1" spc="395" dirty="0">
                <a:solidFill>
                  <a:srgbClr val="7D1933"/>
                </a:solidFill>
                <a:latin typeface="Calibri"/>
                <a:cs typeface="Calibri"/>
              </a:rPr>
              <a:t>ЗПР</a:t>
            </a:r>
            <a:endParaRPr sz="2150">
              <a:latin typeface="Calibri"/>
              <a:cs typeface="Calibri"/>
            </a:endParaRPr>
          </a:p>
        </p:txBody>
      </p:sp>
      <p:sp>
        <p:nvSpPr>
          <p:cNvPr id="22" name="object 22"/>
          <p:cNvSpPr txBox="1"/>
          <p:nvPr/>
        </p:nvSpPr>
        <p:spPr>
          <a:xfrm>
            <a:off x="7708900" y="4616450"/>
            <a:ext cx="1847214" cy="688650"/>
          </a:xfrm>
          <a:prstGeom prst="rect">
            <a:avLst/>
          </a:prstGeom>
        </p:spPr>
        <p:txBody>
          <a:bodyPr vert="horz" wrap="square" lIns="0" tIns="11430" rIns="0" bIns="0" rtlCol="0">
            <a:spAutoFit/>
          </a:bodyPr>
          <a:lstStyle/>
          <a:p>
            <a:pPr marL="12700" marR="5080" indent="344805">
              <a:lnSpc>
                <a:spcPct val="100000"/>
              </a:lnSpc>
              <a:spcBef>
                <a:spcPts val="90"/>
              </a:spcBef>
            </a:pPr>
            <a:r>
              <a:rPr sz="2200" b="1" spc="300" dirty="0">
                <a:solidFill>
                  <a:srgbClr val="FFFFFF"/>
                </a:solidFill>
                <a:latin typeface="Calibri"/>
                <a:cs typeface="Calibri"/>
              </a:rPr>
              <a:t>Группы </a:t>
            </a:r>
            <a:r>
              <a:rPr sz="2200" b="1" spc="30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280" dirty="0">
                <a:solidFill>
                  <a:srgbClr val="FFFFFF"/>
                </a:solidFill>
                <a:latin typeface="Calibri"/>
                <a:cs typeface="Calibri"/>
              </a:rPr>
              <a:t>детей</a:t>
            </a:r>
            <a:r>
              <a:rPr sz="22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375" dirty="0">
                <a:solidFill>
                  <a:srgbClr val="FFFFFF"/>
                </a:solidFill>
                <a:latin typeface="Calibri"/>
                <a:cs typeface="Calibri"/>
              </a:rPr>
              <a:t>с</a:t>
            </a:r>
            <a:r>
              <a:rPr sz="2200" b="1" spc="8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200" b="1" spc="395" dirty="0">
                <a:solidFill>
                  <a:srgbClr val="FFFFFF"/>
                </a:solidFill>
                <a:latin typeface="Calibri"/>
                <a:cs typeface="Calibri"/>
              </a:rPr>
              <a:t>ЗПР</a:t>
            </a:r>
            <a:endParaRPr sz="2200">
              <a:latin typeface="Calibri"/>
              <a:cs typeface="Calibri"/>
            </a:endParaRPr>
          </a:p>
        </p:txBody>
      </p:sp>
      <p:sp>
        <p:nvSpPr>
          <p:cNvPr id="13313" name="Rectangle 1"/>
          <p:cNvSpPr>
            <a:spLocks noChangeArrowheads="1"/>
          </p:cNvSpPr>
          <p:nvPr/>
        </p:nvSpPr>
        <p:spPr bwMode="auto">
          <a:xfrm>
            <a:off x="698500" y="501650"/>
            <a:ext cx="9525000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indent="45085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spc="300" dirty="0" smtClean="0">
                <a:solidFill>
                  <a:srgbClr val="C00000"/>
                </a:solidFill>
                <a:cs typeface="Calibri"/>
              </a:rPr>
              <a:t>Дефектолог</a:t>
            </a:r>
            <a:r>
              <a:rPr lang="ru-RU" sz="2000" b="1" spc="300" dirty="0" smtClean="0">
                <a:solidFill>
                  <a:schemeClr val="accent3">
                    <a:lumMod val="50000"/>
                  </a:schemeClr>
                </a:solidFill>
                <a:cs typeface="Calibri"/>
              </a:rPr>
              <a:t> – это специалист , который занимается развитием, обучением  и воспитанием детей с ограниченными возможностями здоровья, то есть работающий с детьми, которые по различным причинам испытывают трудности в усвоении учебной программы</a:t>
            </a:r>
            <a:r>
              <a:rPr lang="ru-RU" sz="2000" spc="3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561706" y="1644942"/>
            <a:ext cx="7665084" cy="45085"/>
          </a:xfrm>
          <a:custGeom>
            <a:avLst/>
            <a:gdLst/>
            <a:ahLst/>
            <a:cxnLst/>
            <a:rect l="l" t="t" r="r" b="b"/>
            <a:pathLst>
              <a:path w="7665084" h="45085">
                <a:moveTo>
                  <a:pt x="7664843" y="44602"/>
                </a:moveTo>
                <a:lnTo>
                  <a:pt x="0" y="44602"/>
                </a:lnTo>
                <a:lnTo>
                  <a:pt x="0" y="0"/>
                </a:lnTo>
                <a:lnTo>
                  <a:pt x="7664843" y="0"/>
                </a:lnTo>
                <a:lnTo>
                  <a:pt x="7664843" y="44602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518284" y="1166626"/>
            <a:ext cx="7736840" cy="3263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275" dirty="0"/>
              <a:t>Психолого-педагогическая</a:t>
            </a:r>
            <a:r>
              <a:rPr spc="120" dirty="0"/>
              <a:t> </a:t>
            </a:r>
            <a:r>
              <a:rPr spc="280" dirty="0"/>
              <a:t>характеристика</a:t>
            </a:r>
            <a:r>
              <a:rPr spc="125" dirty="0"/>
              <a:t> </a:t>
            </a:r>
            <a:r>
              <a:rPr spc="265" dirty="0"/>
              <a:t>детей</a:t>
            </a:r>
            <a:r>
              <a:rPr spc="120" dirty="0"/>
              <a:t> </a:t>
            </a:r>
            <a:r>
              <a:rPr spc="350" dirty="0"/>
              <a:t>с</a:t>
            </a:r>
            <a:r>
              <a:rPr spc="125" dirty="0"/>
              <a:t> </a:t>
            </a:r>
            <a:r>
              <a:rPr spc="370" dirty="0"/>
              <a:t>ЗПР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2903791" y="2391676"/>
            <a:ext cx="4860925" cy="3706495"/>
            <a:chOff x="2903791" y="2391676"/>
            <a:chExt cx="4860925" cy="3706495"/>
          </a:xfrm>
        </p:grpSpPr>
        <p:sp>
          <p:nvSpPr>
            <p:cNvPr id="5" name="object 5"/>
            <p:cNvSpPr/>
            <p:nvPr/>
          </p:nvSpPr>
          <p:spPr>
            <a:xfrm>
              <a:off x="2903791" y="3830535"/>
              <a:ext cx="891540" cy="826135"/>
            </a:xfrm>
            <a:custGeom>
              <a:avLst/>
              <a:gdLst/>
              <a:ahLst/>
              <a:cxnLst/>
              <a:rect l="l" t="t" r="r" b="b"/>
              <a:pathLst>
                <a:path w="891539" h="826135">
                  <a:moveTo>
                    <a:pt x="412788" y="825601"/>
                  </a:moveTo>
                  <a:lnTo>
                    <a:pt x="364643" y="822824"/>
                  </a:lnTo>
                  <a:lnTo>
                    <a:pt x="318131" y="814700"/>
                  </a:lnTo>
                  <a:lnTo>
                    <a:pt x="273561" y="801537"/>
                  </a:lnTo>
                  <a:lnTo>
                    <a:pt x="231242" y="783647"/>
                  </a:lnTo>
                  <a:lnTo>
                    <a:pt x="191485" y="761338"/>
                  </a:lnTo>
                  <a:lnTo>
                    <a:pt x="154599" y="734920"/>
                  </a:lnTo>
                  <a:lnTo>
                    <a:pt x="120892" y="704702"/>
                  </a:lnTo>
                  <a:lnTo>
                    <a:pt x="90676" y="670994"/>
                  </a:lnTo>
                  <a:lnTo>
                    <a:pt x="64259" y="634107"/>
                  </a:lnTo>
                  <a:lnTo>
                    <a:pt x="41951" y="594348"/>
                  </a:lnTo>
                  <a:lnTo>
                    <a:pt x="24062" y="552029"/>
                  </a:lnTo>
                  <a:lnTo>
                    <a:pt x="10900" y="507458"/>
                  </a:lnTo>
                  <a:lnTo>
                    <a:pt x="2776" y="460945"/>
                  </a:lnTo>
                  <a:lnTo>
                    <a:pt x="0" y="412800"/>
                  </a:lnTo>
                  <a:lnTo>
                    <a:pt x="2776" y="364665"/>
                  </a:lnTo>
                  <a:lnTo>
                    <a:pt x="10900" y="318159"/>
                  </a:lnTo>
                  <a:lnTo>
                    <a:pt x="24062" y="273592"/>
                  </a:lnTo>
                  <a:lnTo>
                    <a:pt x="41951" y="231275"/>
                  </a:lnTo>
                  <a:lnTo>
                    <a:pt x="64259" y="191517"/>
                  </a:lnTo>
                  <a:lnTo>
                    <a:pt x="90676" y="154628"/>
                  </a:lnTo>
                  <a:lnTo>
                    <a:pt x="120892" y="120918"/>
                  </a:lnTo>
                  <a:lnTo>
                    <a:pt x="154599" y="90697"/>
                  </a:lnTo>
                  <a:lnTo>
                    <a:pt x="191485" y="64275"/>
                  </a:lnTo>
                  <a:lnTo>
                    <a:pt x="231242" y="41963"/>
                  </a:lnTo>
                  <a:lnTo>
                    <a:pt x="273561" y="24069"/>
                  </a:lnTo>
                  <a:lnTo>
                    <a:pt x="318131" y="10904"/>
                  </a:lnTo>
                  <a:lnTo>
                    <a:pt x="364643" y="2777"/>
                  </a:lnTo>
                  <a:lnTo>
                    <a:pt x="412788" y="0"/>
                  </a:lnTo>
                  <a:lnTo>
                    <a:pt x="460543" y="2731"/>
                  </a:lnTo>
                  <a:lnTo>
                    <a:pt x="506694" y="10726"/>
                  </a:lnTo>
                  <a:lnTo>
                    <a:pt x="550940" y="23681"/>
                  </a:lnTo>
                  <a:lnTo>
                    <a:pt x="592978" y="41294"/>
                  </a:lnTo>
                  <a:lnTo>
                    <a:pt x="632506" y="63263"/>
                  </a:lnTo>
                  <a:lnTo>
                    <a:pt x="669223" y="89285"/>
                  </a:lnTo>
                  <a:lnTo>
                    <a:pt x="702827" y="119059"/>
                  </a:lnTo>
                  <a:lnTo>
                    <a:pt x="733016" y="152283"/>
                  </a:lnTo>
                  <a:lnTo>
                    <a:pt x="759488" y="188653"/>
                  </a:lnTo>
                  <a:lnTo>
                    <a:pt x="781942" y="227869"/>
                  </a:lnTo>
                  <a:lnTo>
                    <a:pt x="800075" y="269627"/>
                  </a:lnTo>
                  <a:lnTo>
                    <a:pt x="813587" y="313626"/>
                  </a:lnTo>
                  <a:lnTo>
                    <a:pt x="891120" y="412800"/>
                  </a:lnTo>
                  <a:lnTo>
                    <a:pt x="813587" y="511924"/>
                  </a:lnTo>
                  <a:lnTo>
                    <a:pt x="800075" y="555924"/>
                  </a:lnTo>
                  <a:lnTo>
                    <a:pt x="781942" y="597685"/>
                  </a:lnTo>
                  <a:lnTo>
                    <a:pt x="759488" y="636904"/>
                  </a:lnTo>
                  <a:lnTo>
                    <a:pt x="733016" y="673280"/>
                  </a:lnTo>
                  <a:lnTo>
                    <a:pt x="702827" y="706510"/>
                  </a:lnTo>
                  <a:lnTo>
                    <a:pt x="669223" y="736290"/>
                  </a:lnTo>
                  <a:lnTo>
                    <a:pt x="632506" y="762319"/>
                  </a:lnTo>
                  <a:lnTo>
                    <a:pt x="592978" y="784294"/>
                  </a:lnTo>
                  <a:lnTo>
                    <a:pt x="550940" y="801912"/>
                  </a:lnTo>
                  <a:lnTo>
                    <a:pt x="506694" y="814871"/>
                  </a:lnTo>
                  <a:lnTo>
                    <a:pt x="460543" y="822868"/>
                  </a:lnTo>
                  <a:lnTo>
                    <a:pt x="412788" y="825601"/>
                  </a:lnTo>
                  <a:close/>
                </a:path>
              </a:pathLst>
            </a:custGeom>
            <a:solidFill>
              <a:srgbClr val="334C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158499" y="4317212"/>
              <a:ext cx="101678" cy="99305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203473" y="4113758"/>
              <a:ext cx="257810" cy="260350"/>
            </a:xfrm>
            <a:custGeom>
              <a:avLst/>
              <a:gdLst/>
              <a:ahLst/>
              <a:cxnLst/>
              <a:rect l="l" t="t" r="r" b="b"/>
              <a:pathLst>
                <a:path w="257810" h="260350">
                  <a:moveTo>
                    <a:pt x="68808" y="260096"/>
                  </a:moveTo>
                  <a:lnTo>
                    <a:pt x="0" y="191249"/>
                  </a:lnTo>
                  <a:lnTo>
                    <a:pt x="25895" y="161721"/>
                  </a:lnTo>
                  <a:lnTo>
                    <a:pt x="187629" y="0"/>
                  </a:lnTo>
                  <a:lnTo>
                    <a:pt x="257378" y="68465"/>
                  </a:lnTo>
                  <a:lnTo>
                    <a:pt x="68808" y="260096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402507" y="4079990"/>
              <a:ext cx="91089" cy="91565"/>
            </a:xfrm>
            <a:prstGeom prst="rect">
              <a:avLst/>
            </a:prstGeom>
          </p:spPr>
        </p:pic>
        <p:sp>
          <p:nvSpPr>
            <p:cNvPr id="9" name="object 9"/>
            <p:cNvSpPr/>
            <p:nvPr/>
          </p:nvSpPr>
          <p:spPr>
            <a:xfrm>
              <a:off x="6873176" y="3830485"/>
              <a:ext cx="891540" cy="826135"/>
            </a:xfrm>
            <a:custGeom>
              <a:avLst/>
              <a:gdLst/>
              <a:ahLst/>
              <a:cxnLst/>
              <a:rect l="l" t="t" r="r" b="b"/>
              <a:pathLst>
                <a:path w="891540" h="826135">
                  <a:moveTo>
                    <a:pt x="478281" y="825601"/>
                  </a:moveTo>
                  <a:lnTo>
                    <a:pt x="430541" y="822869"/>
                  </a:lnTo>
                  <a:lnTo>
                    <a:pt x="384402" y="814874"/>
                  </a:lnTo>
                  <a:lnTo>
                    <a:pt x="340166" y="801919"/>
                  </a:lnTo>
                  <a:lnTo>
                    <a:pt x="298136" y="784305"/>
                  </a:lnTo>
                  <a:lnTo>
                    <a:pt x="258614" y="762334"/>
                  </a:lnTo>
                  <a:lnTo>
                    <a:pt x="221902" y="736309"/>
                  </a:lnTo>
                  <a:lnTo>
                    <a:pt x="188301" y="706531"/>
                  </a:lnTo>
                  <a:lnTo>
                    <a:pt x="158115" y="673303"/>
                  </a:lnTo>
                  <a:lnTo>
                    <a:pt x="131644" y="636926"/>
                  </a:lnTo>
                  <a:lnTo>
                    <a:pt x="109190" y="597702"/>
                  </a:lnTo>
                  <a:lnTo>
                    <a:pt x="91057" y="555934"/>
                  </a:lnTo>
                  <a:lnTo>
                    <a:pt x="77546" y="511924"/>
                  </a:lnTo>
                  <a:lnTo>
                    <a:pt x="0" y="412800"/>
                  </a:lnTo>
                  <a:lnTo>
                    <a:pt x="77546" y="313677"/>
                  </a:lnTo>
                  <a:lnTo>
                    <a:pt x="91057" y="269666"/>
                  </a:lnTo>
                  <a:lnTo>
                    <a:pt x="109190" y="227898"/>
                  </a:lnTo>
                  <a:lnTo>
                    <a:pt x="131644" y="188675"/>
                  </a:lnTo>
                  <a:lnTo>
                    <a:pt x="158114" y="152298"/>
                  </a:lnTo>
                  <a:lnTo>
                    <a:pt x="188301" y="119069"/>
                  </a:lnTo>
                  <a:lnTo>
                    <a:pt x="221902" y="89292"/>
                  </a:lnTo>
                  <a:lnTo>
                    <a:pt x="258614" y="63266"/>
                  </a:lnTo>
                  <a:lnTo>
                    <a:pt x="298136" y="41296"/>
                  </a:lnTo>
                  <a:lnTo>
                    <a:pt x="340166" y="23682"/>
                  </a:lnTo>
                  <a:lnTo>
                    <a:pt x="384402" y="10726"/>
                  </a:lnTo>
                  <a:lnTo>
                    <a:pt x="430541" y="2732"/>
                  </a:lnTo>
                  <a:lnTo>
                    <a:pt x="478281" y="0"/>
                  </a:lnTo>
                  <a:lnTo>
                    <a:pt x="526429" y="2776"/>
                  </a:lnTo>
                  <a:lnTo>
                    <a:pt x="572946" y="10901"/>
                  </a:lnTo>
                  <a:lnTo>
                    <a:pt x="617521" y="24063"/>
                  </a:lnTo>
                  <a:lnTo>
                    <a:pt x="659845" y="41954"/>
                  </a:lnTo>
                  <a:lnTo>
                    <a:pt x="699608" y="64263"/>
                  </a:lnTo>
                  <a:lnTo>
                    <a:pt x="736501" y="90681"/>
                  </a:lnTo>
                  <a:lnTo>
                    <a:pt x="770213" y="120899"/>
                  </a:lnTo>
                  <a:lnTo>
                    <a:pt x="800436" y="154606"/>
                  </a:lnTo>
                  <a:lnTo>
                    <a:pt x="826858" y="191494"/>
                  </a:lnTo>
                  <a:lnTo>
                    <a:pt x="849171" y="231252"/>
                  </a:lnTo>
                  <a:lnTo>
                    <a:pt x="867065" y="273572"/>
                  </a:lnTo>
                  <a:lnTo>
                    <a:pt x="880230" y="318143"/>
                  </a:lnTo>
                  <a:lnTo>
                    <a:pt x="888356" y="364655"/>
                  </a:lnTo>
                  <a:lnTo>
                    <a:pt x="891133" y="412800"/>
                  </a:lnTo>
                  <a:lnTo>
                    <a:pt x="888356" y="460936"/>
                  </a:lnTo>
                  <a:lnTo>
                    <a:pt x="880230" y="507442"/>
                  </a:lnTo>
                  <a:lnTo>
                    <a:pt x="867065" y="552009"/>
                  </a:lnTo>
                  <a:lnTo>
                    <a:pt x="849171" y="594326"/>
                  </a:lnTo>
                  <a:lnTo>
                    <a:pt x="826858" y="634084"/>
                  </a:lnTo>
                  <a:lnTo>
                    <a:pt x="800436" y="670973"/>
                  </a:lnTo>
                  <a:lnTo>
                    <a:pt x="770213" y="704683"/>
                  </a:lnTo>
                  <a:lnTo>
                    <a:pt x="736501" y="734904"/>
                  </a:lnTo>
                  <a:lnTo>
                    <a:pt x="699608" y="761325"/>
                  </a:lnTo>
                  <a:lnTo>
                    <a:pt x="659845" y="783638"/>
                  </a:lnTo>
                  <a:lnTo>
                    <a:pt x="617521" y="801532"/>
                  </a:lnTo>
                  <a:lnTo>
                    <a:pt x="572946" y="814697"/>
                  </a:lnTo>
                  <a:lnTo>
                    <a:pt x="526429" y="822823"/>
                  </a:lnTo>
                  <a:lnTo>
                    <a:pt x="478281" y="825601"/>
                  </a:lnTo>
                  <a:close/>
                </a:path>
              </a:pathLst>
            </a:custGeom>
            <a:solidFill>
              <a:srgbClr val="334C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519649" y="2391676"/>
              <a:ext cx="3628802" cy="3706333"/>
            </a:xfrm>
            <a:prstGeom prst="rect">
              <a:avLst/>
            </a:prstGeom>
          </p:spPr>
        </p:pic>
      </p:grpSp>
      <p:sp>
        <p:nvSpPr>
          <p:cNvPr id="11" name="object 11"/>
          <p:cNvSpPr txBox="1"/>
          <p:nvPr/>
        </p:nvSpPr>
        <p:spPr>
          <a:xfrm>
            <a:off x="4505640" y="3809690"/>
            <a:ext cx="1712595" cy="78994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5080" indent="231775">
              <a:lnSpc>
                <a:spcPct val="100000"/>
              </a:lnSpc>
              <a:spcBef>
                <a:spcPts val="105"/>
              </a:spcBef>
            </a:pPr>
            <a:r>
              <a:rPr sz="2500" b="1" spc="395" dirty="0">
                <a:solidFill>
                  <a:srgbClr val="FFFFFF"/>
                </a:solidFill>
                <a:latin typeface="Calibri"/>
                <a:cs typeface="Calibri"/>
              </a:rPr>
              <a:t>Общие </a:t>
            </a:r>
            <a:r>
              <a:rPr sz="2500" b="1" spc="40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500" b="1" spc="380" dirty="0">
                <a:solidFill>
                  <a:srgbClr val="FFFFFF"/>
                </a:solidFill>
                <a:latin typeface="Calibri"/>
                <a:cs typeface="Calibri"/>
              </a:rPr>
              <a:t>при</a:t>
            </a:r>
            <a:r>
              <a:rPr sz="2500" b="1" spc="350" dirty="0">
                <a:solidFill>
                  <a:srgbClr val="FFFFFF"/>
                </a:solidFill>
                <a:latin typeface="Calibri"/>
                <a:cs typeface="Calibri"/>
              </a:rPr>
              <a:t>знаки</a:t>
            </a:r>
            <a:endParaRPr sz="2500">
              <a:latin typeface="Calibri"/>
              <a:cs typeface="Calibri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7318086" y="2123643"/>
            <a:ext cx="2906395" cy="881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162560">
              <a:lnSpc>
                <a:spcPct val="100000"/>
              </a:lnSpc>
              <a:spcBef>
                <a:spcPts val="100"/>
              </a:spcBef>
            </a:pP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Отставание </a:t>
            </a:r>
            <a:r>
              <a:rPr sz="1400" b="1" spc="180" dirty="0">
                <a:solidFill>
                  <a:srgbClr val="7D1933"/>
                </a:solidFill>
                <a:latin typeface="Calibri"/>
                <a:cs typeface="Calibri"/>
              </a:rPr>
              <a:t>в </a:t>
            </a:r>
            <a:r>
              <a:rPr sz="1400" b="1" spc="200" dirty="0">
                <a:solidFill>
                  <a:srgbClr val="7D1933"/>
                </a:solidFill>
                <a:latin typeface="Calibri"/>
                <a:cs typeface="Calibri"/>
              </a:rPr>
              <a:t>психическом </a:t>
            </a:r>
            <a:r>
              <a:rPr sz="1400" b="1" spc="-30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развитии </a:t>
            </a:r>
            <a:r>
              <a:rPr sz="1400" b="1" spc="170" dirty="0">
                <a:solidFill>
                  <a:srgbClr val="7D1933"/>
                </a:solidFill>
                <a:latin typeface="Calibri"/>
                <a:cs typeface="Calibri"/>
              </a:rPr>
              <a:t>во </a:t>
            </a: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всех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204" dirty="0">
                <a:solidFill>
                  <a:srgbClr val="7D1933"/>
                </a:solidFill>
                <a:latin typeface="Calibri"/>
                <a:cs typeface="Calibri"/>
              </a:rPr>
              <a:t>сферах </a:t>
            </a:r>
            <a:r>
              <a:rPr sz="1400" b="1" spc="21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204" dirty="0">
                <a:solidFill>
                  <a:srgbClr val="7D1933"/>
                </a:solidFill>
                <a:latin typeface="Calibri"/>
                <a:cs typeface="Calibri"/>
              </a:rPr>
              <a:t>психической</a:t>
            </a:r>
            <a:r>
              <a:rPr sz="1400" b="1" spc="41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деятельности</a:t>
            </a:r>
            <a:endParaRPr sz="14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1400" b="1" spc="204" dirty="0">
                <a:solidFill>
                  <a:srgbClr val="7D1933"/>
                </a:solidFill>
                <a:latin typeface="Calibri"/>
                <a:cs typeface="Calibri"/>
              </a:rPr>
              <a:t>к</a:t>
            </a:r>
            <a:r>
              <a:rPr sz="1400" b="1" spc="6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85" dirty="0">
                <a:solidFill>
                  <a:srgbClr val="7D1933"/>
                </a:solidFill>
                <a:latin typeface="Calibri"/>
                <a:cs typeface="Calibri"/>
              </a:rPr>
              <a:t>началу</a:t>
            </a:r>
            <a:r>
              <a:rPr sz="1400" b="1" spc="6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школьного</a:t>
            </a:r>
            <a:r>
              <a:rPr sz="1400" b="1" spc="6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85" dirty="0">
                <a:solidFill>
                  <a:srgbClr val="7D1933"/>
                </a:solidFill>
                <a:latin typeface="Calibri"/>
                <a:cs typeface="Calibri"/>
              </a:rPr>
              <a:t>возраста</a:t>
            </a:r>
            <a:endParaRPr sz="1400">
              <a:latin typeface="Calibri"/>
              <a:cs typeface="Calibri"/>
            </a:endParaRPr>
          </a:p>
        </p:txBody>
      </p:sp>
      <p:grpSp>
        <p:nvGrpSpPr>
          <p:cNvPr id="13" name="object 13"/>
          <p:cNvGrpSpPr/>
          <p:nvPr/>
        </p:nvGrpSpPr>
        <p:grpSpPr>
          <a:xfrm>
            <a:off x="349999" y="2546604"/>
            <a:ext cx="10128250" cy="3544570"/>
            <a:chOff x="349999" y="2546604"/>
            <a:chExt cx="10128250" cy="3544570"/>
          </a:xfrm>
        </p:grpSpPr>
        <p:sp>
          <p:nvSpPr>
            <p:cNvPr id="14" name="object 14"/>
            <p:cNvSpPr/>
            <p:nvPr/>
          </p:nvSpPr>
          <p:spPr>
            <a:xfrm>
              <a:off x="6704012" y="3174657"/>
              <a:ext cx="3615690" cy="45085"/>
            </a:xfrm>
            <a:custGeom>
              <a:avLst/>
              <a:gdLst/>
              <a:ahLst/>
              <a:cxnLst/>
              <a:rect l="l" t="t" r="r" b="b"/>
              <a:pathLst>
                <a:path w="3615690" h="45085">
                  <a:moveTo>
                    <a:pt x="3615283" y="44602"/>
                  </a:moveTo>
                  <a:lnTo>
                    <a:pt x="0" y="44602"/>
                  </a:lnTo>
                  <a:lnTo>
                    <a:pt x="0" y="0"/>
                  </a:lnTo>
                  <a:lnTo>
                    <a:pt x="3615283" y="0"/>
                  </a:lnTo>
                  <a:lnTo>
                    <a:pt x="3615283" y="44602"/>
                  </a:lnTo>
                  <a:close/>
                </a:path>
              </a:pathLst>
            </a:custGeom>
            <a:solidFill>
              <a:srgbClr val="E255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5" name="object 15"/>
            <p:cNvSpPr/>
            <p:nvPr/>
          </p:nvSpPr>
          <p:spPr>
            <a:xfrm>
              <a:off x="7330783" y="4611484"/>
              <a:ext cx="3147695" cy="45085"/>
            </a:xfrm>
            <a:custGeom>
              <a:avLst/>
              <a:gdLst/>
              <a:ahLst/>
              <a:cxnLst/>
              <a:rect l="l" t="t" r="r" b="b"/>
              <a:pathLst>
                <a:path w="3147695" h="45085">
                  <a:moveTo>
                    <a:pt x="3147263" y="44602"/>
                  </a:moveTo>
                  <a:lnTo>
                    <a:pt x="0" y="44602"/>
                  </a:lnTo>
                  <a:lnTo>
                    <a:pt x="0" y="0"/>
                  </a:lnTo>
                  <a:lnTo>
                    <a:pt x="3147263" y="0"/>
                  </a:lnTo>
                  <a:lnTo>
                    <a:pt x="3147263" y="44602"/>
                  </a:lnTo>
                  <a:close/>
                </a:path>
              </a:pathLst>
            </a:custGeom>
            <a:solidFill>
              <a:srgbClr val="334C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6" name="object 16"/>
            <p:cNvSpPr/>
            <p:nvPr/>
          </p:nvSpPr>
          <p:spPr>
            <a:xfrm>
              <a:off x="6762699" y="6023813"/>
              <a:ext cx="3147695" cy="45085"/>
            </a:xfrm>
            <a:custGeom>
              <a:avLst/>
              <a:gdLst/>
              <a:ahLst/>
              <a:cxnLst/>
              <a:rect l="l" t="t" r="r" b="b"/>
              <a:pathLst>
                <a:path w="3147695" h="45085">
                  <a:moveTo>
                    <a:pt x="3147212" y="44653"/>
                  </a:moveTo>
                  <a:lnTo>
                    <a:pt x="0" y="44653"/>
                  </a:lnTo>
                  <a:lnTo>
                    <a:pt x="0" y="0"/>
                  </a:lnTo>
                  <a:lnTo>
                    <a:pt x="3147212" y="0"/>
                  </a:lnTo>
                  <a:lnTo>
                    <a:pt x="3147212" y="44653"/>
                  </a:lnTo>
                  <a:close/>
                </a:path>
              </a:pathLst>
            </a:custGeom>
            <a:solidFill>
              <a:srgbClr val="7D1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17"/>
            <p:cNvSpPr/>
            <p:nvPr/>
          </p:nvSpPr>
          <p:spPr>
            <a:xfrm>
              <a:off x="7117562" y="4018902"/>
              <a:ext cx="448945" cy="448945"/>
            </a:xfrm>
            <a:custGeom>
              <a:avLst/>
              <a:gdLst/>
              <a:ahLst/>
              <a:cxnLst/>
              <a:rect l="l" t="t" r="r" b="b"/>
              <a:pathLst>
                <a:path w="448945" h="448945">
                  <a:moveTo>
                    <a:pt x="89433" y="217043"/>
                  </a:moveTo>
                  <a:lnTo>
                    <a:pt x="84531" y="212128"/>
                  </a:lnTo>
                  <a:lnTo>
                    <a:pt x="78422" y="212128"/>
                  </a:lnTo>
                  <a:lnTo>
                    <a:pt x="50342" y="212128"/>
                  </a:lnTo>
                  <a:lnTo>
                    <a:pt x="45389" y="217043"/>
                  </a:lnTo>
                  <a:lnTo>
                    <a:pt x="45389" y="229196"/>
                  </a:lnTo>
                  <a:lnTo>
                    <a:pt x="50292" y="234162"/>
                  </a:lnTo>
                  <a:lnTo>
                    <a:pt x="84531" y="234162"/>
                  </a:lnTo>
                  <a:lnTo>
                    <a:pt x="89433" y="229196"/>
                  </a:lnTo>
                  <a:lnTo>
                    <a:pt x="89433" y="217043"/>
                  </a:lnTo>
                  <a:close/>
                </a:path>
                <a:path w="448945" h="448945">
                  <a:moveTo>
                    <a:pt x="235394" y="362940"/>
                  </a:moveTo>
                  <a:lnTo>
                    <a:pt x="230428" y="358038"/>
                  </a:lnTo>
                  <a:lnTo>
                    <a:pt x="224370" y="358038"/>
                  </a:lnTo>
                  <a:lnTo>
                    <a:pt x="218274" y="358038"/>
                  </a:lnTo>
                  <a:lnTo>
                    <a:pt x="213360" y="362940"/>
                  </a:lnTo>
                  <a:lnTo>
                    <a:pt x="213360" y="397179"/>
                  </a:lnTo>
                  <a:lnTo>
                    <a:pt x="218274" y="402082"/>
                  </a:lnTo>
                  <a:lnTo>
                    <a:pt x="230428" y="402082"/>
                  </a:lnTo>
                  <a:lnTo>
                    <a:pt x="235394" y="397179"/>
                  </a:lnTo>
                  <a:lnTo>
                    <a:pt x="235394" y="362940"/>
                  </a:lnTo>
                  <a:close/>
                </a:path>
                <a:path w="448945" h="448945">
                  <a:moveTo>
                    <a:pt x="235394" y="49110"/>
                  </a:moveTo>
                  <a:lnTo>
                    <a:pt x="230428" y="44157"/>
                  </a:lnTo>
                  <a:lnTo>
                    <a:pt x="218274" y="44157"/>
                  </a:lnTo>
                  <a:lnTo>
                    <a:pt x="213360" y="49110"/>
                  </a:lnTo>
                  <a:lnTo>
                    <a:pt x="213360" y="83299"/>
                  </a:lnTo>
                  <a:lnTo>
                    <a:pt x="218274" y="88214"/>
                  </a:lnTo>
                  <a:lnTo>
                    <a:pt x="224370" y="88214"/>
                  </a:lnTo>
                  <a:lnTo>
                    <a:pt x="230428" y="88214"/>
                  </a:lnTo>
                  <a:lnTo>
                    <a:pt x="235394" y="83299"/>
                  </a:lnTo>
                  <a:lnTo>
                    <a:pt x="235394" y="49110"/>
                  </a:lnTo>
                  <a:close/>
                </a:path>
                <a:path w="448945" h="448945">
                  <a:moveTo>
                    <a:pt x="248285" y="213766"/>
                  </a:moveTo>
                  <a:lnTo>
                    <a:pt x="235343" y="199974"/>
                  </a:lnTo>
                  <a:lnTo>
                    <a:pt x="235343" y="123431"/>
                  </a:lnTo>
                  <a:lnTo>
                    <a:pt x="230428" y="118516"/>
                  </a:lnTo>
                  <a:lnTo>
                    <a:pt x="218274" y="118516"/>
                  </a:lnTo>
                  <a:lnTo>
                    <a:pt x="213360" y="123431"/>
                  </a:lnTo>
                  <a:lnTo>
                    <a:pt x="213360" y="200126"/>
                  </a:lnTo>
                  <a:lnTo>
                    <a:pt x="205638" y="205994"/>
                  </a:lnTo>
                  <a:lnTo>
                    <a:pt x="200787" y="214020"/>
                  </a:lnTo>
                  <a:lnTo>
                    <a:pt x="199263" y="223329"/>
                  </a:lnTo>
                  <a:lnTo>
                    <a:pt x="201510" y="232968"/>
                  </a:lnTo>
                  <a:lnTo>
                    <a:pt x="103771" y="308914"/>
                  </a:lnTo>
                  <a:lnTo>
                    <a:pt x="102882" y="315810"/>
                  </a:lnTo>
                  <a:lnTo>
                    <a:pt x="110375" y="325437"/>
                  </a:lnTo>
                  <a:lnTo>
                    <a:pt x="117271" y="326288"/>
                  </a:lnTo>
                  <a:lnTo>
                    <a:pt x="218973" y="247256"/>
                  </a:lnTo>
                  <a:lnTo>
                    <a:pt x="237617" y="244449"/>
                  </a:lnTo>
                  <a:lnTo>
                    <a:pt x="248208" y="230936"/>
                  </a:lnTo>
                  <a:lnTo>
                    <a:pt x="248285" y="213766"/>
                  </a:lnTo>
                  <a:close/>
                </a:path>
                <a:path w="448945" h="448945">
                  <a:moveTo>
                    <a:pt x="403313" y="217043"/>
                  </a:moveTo>
                  <a:lnTo>
                    <a:pt x="398360" y="212128"/>
                  </a:lnTo>
                  <a:lnTo>
                    <a:pt x="392303" y="212128"/>
                  </a:lnTo>
                  <a:lnTo>
                    <a:pt x="364172" y="212128"/>
                  </a:lnTo>
                  <a:lnTo>
                    <a:pt x="359270" y="217043"/>
                  </a:lnTo>
                  <a:lnTo>
                    <a:pt x="359270" y="229196"/>
                  </a:lnTo>
                  <a:lnTo>
                    <a:pt x="364172" y="234162"/>
                  </a:lnTo>
                  <a:lnTo>
                    <a:pt x="398360" y="234162"/>
                  </a:lnTo>
                  <a:lnTo>
                    <a:pt x="403313" y="229196"/>
                  </a:lnTo>
                  <a:lnTo>
                    <a:pt x="403313" y="217043"/>
                  </a:lnTo>
                  <a:close/>
                </a:path>
                <a:path w="448945" h="448945">
                  <a:moveTo>
                    <a:pt x="448716" y="224383"/>
                  </a:moveTo>
                  <a:lnTo>
                    <a:pt x="444144" y="179222"/>
                  </a:lnTo>
                  <a:lnTo>
                    <a:pt x="431050" y="137134"/>
                  </a:lnTo>
                  <a:lnTo>
                    <a:pt x="415467" y="108470"/>
                  </a:lnTo>
                  <a:lnTo>
                    <a:pt x="415467" y="224383"/>
                  </a:lnTo>
                  <a:lnTo>
                    <a:pt x="410400" y="268147"/>
                  </a:lnTo>
                  <a:lnTo>
                    <a:pt x="396011" y="308356"/>
                  </a:lnTo>
                  <a:lnTo>
                    <a:pt x="373430" y="343839"/>
                  </a:lnTo>
                  <a:lnTo>
                    <a:pt x="343814" y="373456"/>
                  </a:lnTo>
                  <a:lnTo>
                    <a:pt x="308330" y="396036"/>
                  </a:lnTo>
                  <a:lnTo>
                    <a:pt x="268122" y="410425"/>
                  </a:lnTo>
                  <a:lnTo>
                    <a:pt x="224370" y="415480"/>
                  </a:lnTo>
                  <a:lnTo>
                    <a:pt x="180581" y="410425"/>
                  </a:lnTo>
                  <a:lnTo>
                    <a:pt x="140373" y="396036"/>
                  </a:lnTo>
                  <a:lnTo>
                    <a:pt x="104876" y="373456"/>
                  </a:lnTo>
                  <a:lnTo>
                    <a:pt x="75272" y="343839"/>
                  </a:lnTo>
                  <a:lnTo>
                    <a:pt x="52679" y="308356"/>
                  </a:lnTo>
                  <a:lnTo>
                    <a:pt x="38290" y="268147"/>
                  </a:lnTo>
                  <a:lnTo>
                    <a:pt x="33235" y="224383"/>
                  </a:lnTo>
                  <a:lnTo>
                    <a:pt x="38290" y="180632"/>
                  </a:lnTo>
                  <a:lnTo>
                    <a:pt x="52679" y="140423"/>
                  </a:lnTo>
                  <a:lnTo>
                    <a:pt x="75272" y="104940"/>
                  </a:lnTo>
                  <a:lnTo>
                    <a:pt x="104876" y="75323"/>
                  </a:lnTo>
                  <a:lnTo>
                    <a:pt x="140373" y="52743"/>
                  </a:lnTo>
                  <a:lnTo>
                    <a:pt x="180581" y="38354"/>
                  </a:lnTo>
                  <a:lnTo>
                    <a:pt x="224370" y="33286"/>
                  </a:lnTo>
                  <a:lnTo>
                    <a:pt x="268122" y="38354"/>
                  </a:lnTo>
                  <a:lnTo>
                    <a:pt x="308330" y="52743"/>
                  </a:lnTo>
                  <a:lnTo>
                    <a:pt x="343814" y="75323"/>
                  </a:lnTo>
                  <a:lnTo>
                    <a:pt x="373430" y="104940"/>
                  </a:lnTo>
                  <a:lnTo>
                    <a:pt x="396011" y="140423"/>
                  </a:lnTo>
                  <a:lnTo>
                    <a:pt x="410400" y="180632"/>
                  </a:lnTo>
                  <a:lnTo>
                    <a:pt x="415467" y="224383"/>
                  </a:lnTo>
                  <a:lnTo>
                    <a:pt x="415467" y="108470"/>
                  </a:lnTo>
                  <a:lnTo>
                    <a:pt x="382917" y="65798"/>
                  </a:lnTo>
                  <a:lnTo>
                    <a:pt x="349707" y="38379"/>
                  </a:lnTo>
                  <a:lnTo>
                    <a:pt x="311594" y="17665"/>
                  </a:lnTo>
                  <a:lnTo>
                    <a:pt x="269519" y="4572"/>
                  </a:lnTo>
                  <a:lnTo>
                    <a:pt x="224370" y="0"/>
                  </a:lnTo>
                  <a:lnTo>
                    <a:pt x="179197" y="4572"/>
                  </a:lnTo>
                  <a:lnTo>
                    <a:pt x="137109" y="17665"/>
                  </a:lnTo>
                  <a:lnTo>
                    <a:pt x="99060" y="38354"/>
                  </a:lnTo>
                  <a:lnTo>
                    <a:pt x="65786" y="65798"/>
                  </a:lnTo>
                  <a:lnTo>
                    <a:pt x="38366" y="99021"/>
                  </a:lnTo>
                  <a:lnTo>
                    <a:pt x="17653" y="137134"/>
                  </a:lnTo>
                  <a:lnTo>
                    <a:pt x="4559" y="179222"/>
                  </a:lnTo>
                  <a:lnTo>
                    <a:pt x="0" y="224383"/>
                  </a:lnTo>
                  <a:lnTo>
                    <a:pt x="4559" y="269557"/>
                  </a:lnTo>
                  <a:lnTo>
                    <a:pt x="17653" y="311645"/>
                  </a:lnTo>
                  <a:lnTo>
                    <a:pt x="38366" y="349758"/>
                  </a:lnTo>
                  <a:lnTo>
                    <a:pt x="65786" y="382981"/>
                  </a:lnTo>
                  <a:lnTo>
                    <a:pt x="98996" y="410400"/>
                  </a:lnTo>
                  <a:lnTo>
                    <a:pt x="137109" y="431114"/>
                  </a:lnTo>
                  <a:lnTo>
                    <a:pt x="179197" y="444207"/>
                  </a:lnTo>
                  <a:lnTo>
                    <a:pt x="224370" y="448767"/>
                  </a:lnTo>
                  <a:lnTo>
                    <a:pt x="269519" y="444207"/>
                  </a:lnTo>
                  <a:lnTo>
                    <a:pt x="311594" y="431114"/>
                  </a:lnTo>
                  <a:lnTo>
                    <a:pt x="340347" y="415480"/>
                  </a:lnTo>
                  <a:lnTo>
                    <a:pt x="349643" y="410425"/>
                  </a:lnTo>
                  <a:lnTo>
                    <a:pt x="382917" y="382981"/>
                  </a:lnTo>
                  <a:lnTo>
                    <a:pt x="410337" y="349758"/>
                  </a:lnTo>
                  <a:lnTo>
                    <a:pt x="431050" y="311645"/>
                  </a:lnTo>
                  <a:lnTo>
                    <a:pt x="444144" y="269557"/>
                  </a:lnTo>
                  <a:lnTo>
                    <a:pt x="448716" y="22438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8" name="object 18"/>
            <p:cNvSpPr/>
            <p:nvPr/>
          </p:nvSpPr>
          <p:spPr>
            <a:xfrm>
              <a:off x="349999" y="3185769"/>
              <a:ext cx="3615690" cy="45085"/>
            </a:xfrm>
            <a:custGeom>
              <a:avLst/>
              <a:gdLst/>
              <a:ahLst/>
              <a:cxnLst/>
              <a:rect l="l" t="t" r="r" b="b"/>
              <a:pathLst>
                <a:path w="3615690" h="45085">
                  <a:moveTo>
                    <a:pt x="3615283" y="44653"/>
                  </a:moveTo>
                  <a:lnTo>
                    <a:pt x="0" y="44653"/>
                  </a:lnTo>
                  <a:lnTo>
                    <a:pt x="0" y="0"/>
                  </a:lnTo>
                  <a:lnTo>
                    <a:pt x="3615283" y="0"/>
                  </a:lnTo>
                  <a:lnTo>
                    <a:pt x="3615283" y="44653"/>
                  </a:lnTo>
                  <a:close/>
                </a:path>
              </a:pathLst>
            </a:custGeom>
            <a:solidFill>
              <a:srgbClr val="7D1933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9" name="object 1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705650" y="2546604"/>
              <a:ext cx="78181" cy="92760"/>
            </a:xfrm>
            <a:prstGeom prst="rect">
              <a:avLst/>
            </a:prstGeom>
          </p:spPr>
        </p:pic>
        <p:sp>
          <p:nvSpPr>
            <p:cNvPr id="20" name="object 20"/>
            <p:cNvSpPr/>
            <p:nvPr/>
          </p:nvSpPr>
          <p:spPr>
            <a:xfrm>
              <a:off x="6665760" y="2645714"/>
              <a:ext cx="156210" cy="407670"/>
            </a:xfrm>
            <a:custGeom>
              <a:avLst/>
              <a:gdLst/>
              <a:ahLst/>
              <a:cxnLst/>
              <a:rect l="l" t="t" r="r" b="b"/>
              <a:pathLst>
                <a:path w="156209" h="407669">
                  <a:moveTo>
                    <a:pt x="18402" y="185115"/>
                  </a:moveTo>
                  <a:lnTo>
                    <a:pt x="17462" y="185115"/>
                  </a:lnTo>
                  <a:lnTo>
                    <a:pt x="17462" y="183845"/>
                  </a:lnTo>
                  <a:lnTo>
                    <a:pt x="12293" y="183845"/>
                  </a:lnTo>
                  <a:lnTo>
                    <a:pt x="12293" y="185115"/>
                  </a:lnTo>
                  <a:lnTo>
                    <a:pt x="11366" y="185115"/>
                  </a:lnTo>
                  <a:lnTo>
                    <a:pt x="11366" y="206705"/>
                  </a:lnTo>
                  <a:lnTo>
                    <a:pt x="18402" y="206705"/>
                  </a:lnTo>
                  <a:lnTo>
                    <a:pt x="18402" y="185115"/>
                  </a:lnTo>
                  <a:close/>
                </a:path>
                <a:path w="156209" h="407669">
                  <a:moveTo>
                    <a:pt x="29768" y="206921"/>
                  </a:moveTo>
                  <a:lnTo>
                    <a:pt x="0" y="206921"/>
                  </a:lnTo>
                  <a:lnTo>
                    <a:pt x="0" y="316166"/>
                  </a:lnTo>
                  <a:lnTo>
                    <a:pt x="29768" y="316166"/>
                  </a:lnTo>
                  <a:lnTo>
                    <a:pt x="29768" y="206921"/>
                  </a:lnTo>
                  <a:close/>
                </a:path>
                <a:path w="156209" h="407669">
                  <a:moveTo>
                    <a:pt x="156070" y="46393"/>
                  </a:moveTo>
                  <a:lnTo>
                    <a:pt x="155333" y="42672"/>
                  </a:lnTo>
                  <a:lnTo>
                    <a:pt x="152628" y="28917"/>
                  </a:lnTo>
                  <a:lnTo>
                    <a:pt x="144856" y="16916"/>
                  </a:lnTo>
                  <a:lnTo>
                    <a:pt x="143243" y="14439"/>
                  </a:lnTo>
                  <a:lnTo>
                    <a:pt x="129298" y="4343"/>
                  </a:lnTo>
                  <a:lnTo>
                    <a:pt x="112166" y="0"/>
                  </a:lnTo>
                  <a:lnTo>
                    <a:pt x="95250" y="16916"/>
                  </a:lnTo>
                  <a:lnTo>
                    <a:pt x="92329" y="16916"/>
                  </a:lnTo>
                  <a:lnTo>
                    <a:pt x="78828" y="3429"/>
                  </a:lnTo>
                  <a:lnTo>
                    <a:pt x="67767" y="14439"/>
                  </a:lnTo>
                  <a:lnTo>
                    <a:pt x="65341" y="16916"/>
                  </a:lnTo>
                  <a:lnTo>
                    <a:pt x="62357" y="16916"/>
                  </a:lnTo>
                  <a:lnTo>
                    <a:pt x="60579" y="15087"/>
                  </a:lnTo>
                  <a:lnTo>
                    <a:pt x="45542" y="50"/>
                  </a:lnTo>
                  <a:lnTo>
                    <a:pt x="28486" y="4445"/>
                  </a:lnTo>
                  <a:lnTo>
                    <a:pt x="14617" y="14541"/>
                  </a:lnTo>
                  <a:lnTo>
                    <a:pt x="5295" y="28981"/>
                  </a:lnTo>
                  <a:lnTo>
                    <a:pt x="1892" y="46393"/>
                  </a:lnTo>
                  <a:lnTo>
                    <a:pt x="1892" y="157213"/>
                  </a:lnTo>
                  <a:lnTo>
                    <a:pt x="3784" y="168948"/>
                  </a:lnTo>
                  <a:lnTo>
                    <a:pt x="9118" y="177190"/>
                  </a:lnTo>
                  <a:lnTo>
                    <a:pt x="17335" y="182511"/>
                  </a:lnTo>
                  <a:lnTo>
                    <a:pt x="27889" y="185496"/>
                  </a:lnTo>
                  <a:lnTo>
                    <a:pt x="27889" y="51892"/>
                  </a:lnTo>
                  <a:lnTo>
                    <a:pt x="29273" y="46736"/>
                  </a:lnTo>
                  <a:lnTo>
                    <a:pt x="31800" y="42672"/>
                  </a:lnTo>
                  <a:lnTo>
                    <a:pt x="31800" y="384479"/>
                  </a:lnTo>
                  <a:lnTo>
                    <a:pt x="33566" y="393319"/>
                  </a:lnTo>
                  <a:lnTo>
                    <a:pt x="38430" y="400519"/>
                  </a:lnTo>
                  <a:lnTo>
                    <a:pt x="45631" y="405384"/>
                  </a:lnTo>
                  <a:lnTo>
                    <a:pt x="54470" y="407149"/>
                  </a:lnTo>
                  <a:lnTo>
                    <a:pt x="63271" y="405384"/>
                  </a:lnTo>
                  <a:lnTo>
                    <a:pt x="70472" y="400519"/>
                  </a:lnTo>
                  <a:lnTo>
                    <a:pt x="75323" y="393319"/>
                  </a:lnTo>
                  <a:lnTo>
                    <a:pt x="77101" y="384479"/>
                  </a:lnTo>
                  <a:lnTo>
                    <a:pt x="77101" y="218973"/>
                  </a:lnTo>
                  <a:lnTo>
                    <a:pt x="77939" y="218135"/>
                  </a:lnTo>
                  <a:lnTo>
                    <a:pt x="80022" y="218135"/>
                  </a:lnTo>
                  <a:lnTo>
                    <a:pt x="80822" y="218973"/>
                  </a:lnTo>
                  <a:lnTo>
                    <a:pt x="80822" y="384479"/>
                  </a:lnTo>
                  <a:lnTo>
                    <a:pt x="82600" y="393319"/>
                  </a:lnTo>
                  <a:lnTo>
                    <a:pt x="87464" y="400519"/>
                  </a:lnTo>
                  <a:lnTo>
                    <a:pt x="94665" y="405384"/>
                  </a:lnTo>
                  <a:lnTo>
                    <a:pt x="103492" y="407149"/>
                  </a:lnTo>
                  <a:lnTo>
                    <a:pt x="112306" y="405384"/>
                  </a:lnTo>
                  <a:lnTo>
                    <a:pt x="119507" y="400519"/>
                  </a:lnTo>
                  <a:lnTo>
                    <a:pt x="124371" y="393319"/>
                  </a:lnTo>
                  <a:lnTo>
                    <a:pt x="126161" y="384479"/>
                  </a:lnTo>
                  <a:lnTo>
                    <a:pt x="126161" y="218135"/>
                  </a:lnTo>
                  <a:lnTo>
                    <a:pt x="126161" y="42672"/>
                  </a:lnTo>
                  <a:lnTo>
                    <a:pt x="128638" y="46736"/>
                  </a:lnTo>
                  <a:lnTo>
                    <a:pt x="130035" y="51892"/>
                  </a:lnTo>
                  <a:lnTo>
                    <a:pt x="130035" y="185496"/>
                  </a:lnTo>
                  <a:lnTo>
                    <a:pt x="140576" y="182511"/>
                  </a:lnTo>
                  <a:lnTo>
                    <a:pt x="148805" y="177190"/>
                  </a:lnTo>
                  <a:lnTo>
                    <a:pt x="154152" y="168948"/>
                  </a:lnTo>
                  <a:lnTo>
                    <a:pt x="156070" y="157213"/>
                  </a:lnTo>
                  <a:lnTo>
                    <a:pt x="156070" y="463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1" name="object 21"/>
            <p:cNvSpPr/>
            <p:nvPr/>
          </p:nvSpPr>
          <p:spPr>
            <a:xfrm>
              <a:off x="406146" y="4605883"/>
              <a:ext cx="2990850" cy="45085"/>
            </a:xfrm>
            <a:custGeom>
              <a:avLst/>
              <a:gdLst/>
              <a:ahLst/>
              <a:cxnLst/>
              <a:rect l="l" t="t" r="r" b="b"/>
              <a:pathLst>
                <a:path w="2990850" h="45085">
                  <a:moveTo>
                    <a:pt x="2990799" y="44602"/>
                  </a:moveTo>
                  <a:lnTo>
                    <a:pt x="0" y="44602"/>
                  </a:lnTo>
                  <a:lnTo>
                    <a:pt x="0" y="0"/>
                  </a:lnTo>
                  <a:lnTo>
                    <a:pt x="2990799" y="0"/>
                  </a:lnTo>
                  <a:lnTo>
                    <a:pt x="2990799" y="44602"/>
                  </a:lnTo>
                  <a:close/>
                </a:path>
              </a:pathLst>
            </a:custGeom>
            <a:solidFill>
              <a:srgbClr val="334C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22" name="object 22"/>
            <p:cNvSpPr/>
            <p:nvPr/>
          </p:nvSpPr>
          <p:spPr>
            <a:xfrm>
              <a:off x="960335" y="6046139"/>
              <a:ext cx="2990850" cy="45085"/>
            </a:xfrm>
            <a:custGeom>
              <a:avLst/>
              <a:gdLst/>
              <a:ahLst/>
              <a:cxnLst/>
              <a:rect l="l" t="t" r="r" b="b"/>
              <a:pathLst>
                <a:path w="2990850" h="45085">
                  <a:moveTo>
                    <a:pt x="2990799" y="44602"/>
                  </a:moveTo>
                  <a:lnTo>
                    <a:pt x="0" y="44602"/>
                  </a:lnTo>
                  <a:lnTo>
                    <a:pt x="0" y="0"/>
                  </a:lnTo>
                  <a:lnTo>
                    <a:pt x="2990799" y="0"/>
                  </a:lnTo>
                  <a:lnTo>
                    <a:pt x="2990799" y="44602"/>
                  </a:lnTo>
                  <a:close/>
                </a:path>
              </a:pathLst>
            </a:custGeom>
            <a:solidFill>
              <a:srgbClr val="E255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23" name="object 2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812920" y="5492546"/>
              <a:ext cx="393801" cy="337794"/>
            </a:xfrm>
            <a:prstGeom prst="rect">
              <a:avLst/>
            </a:prstGeom>
          </p:spPr>
        </p:pic>
      </p:grpSp>
      <p:sp>
        <p:nvSpPr>
          <p:cNvPr id="24" name="object 24"/>
          <p:cNvSpPr txBox="1"/>
          <p:nvPr/>
        </p:nvSpPr>
        <p:spPr>
          <a:xfrm>
            <a:off x="7900167" y="3830956"/>
            <a:ext cx="2403475" cy="667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spc="185" dirty="0">
                <a:solidFill>
                  <a:srgbClr val="7D1933"/>
                </a:solidFill>
                <a:latin typeface="Calibri"/>
                <a:cs typeface="Calibri"/>
              </a:rPr>
              <a:t>Замедленная 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скорость </a:t>
            </a:r>
            <a:r>
              <a:rPr sz="1400" b="1" spc="20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приёма </a:t>
            </a:r>
            <a:r>
              <a:rPr sz="1400" b="1" spc="215" dirty="0">
                <a:solidFill>
                  <a:srgbClr val="7D1933"/>
                </a:solidFill>
                <a:latin typeface="Calibri"/>
                <a:cs typeface="Calibri"/>
              </a:rPr>
              <a:t>и 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переработки </a:t>
            </a:r>
            <a:r>
              <a:rPr sz="1400" b="1" spc="20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204" dirty="0">
                <a:solidFill>
                  <a:srgbClr val="7D1933"/>
                </a:solidFill>
                <a:latin typeface="Calibri"/>
                <a:cs typeface="Calibri"/>
              </a:rPr>
              <a:t>сенсорной</a:t>
            </a:r>
            <a:r>
              <a:rPr sz="1400" b="1" spc="4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информации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839467" y="3629093"/>
            <a:ext cx="1924685" cy="881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 indent="424815" algn="r">
              <a:lnSpc>
                <a:spcPct val="100000"/>
              </a:lnSpc>
              <a:spcBef>
                <a:spcPts val="100"/>
              </a:spcBef>
            </a:pPr>
            <a:r>
              <a:rPr sz="1400" b="1" spc="254" dirty="0">
                <a:solidFill>
                  <a:srgbClr val="7D1933"/>
                </a:solidFill>
                <a:latin typeface="Calibri"/>
                <a:cs typeface="Calibri"/>
              </a:rPr>
              <a:t>Н</a:t>
            </a: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е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доста</a:t>
            </a:r>
            <a:r>
              <a:rPr sz="1400" b="1" spc="120" dirty="0">
                <a:solidFill>
                  <a:srgbClr val="7D1933"/>
                </a:solidFill>
                <a:latin typeface="Calibri"/>
                <a:cs typeface="Calibri"/>
              </a:rPr>
              <a:t>т</a:t>
            </a:r>
            <a:r>
              <a:rPr sz="1400" b="1" spc="155" dirty="0">
                <a:solidFill>
                  <a:srgbClr val="7D1933"/>
                </a:solidFill>
                <a:latin typeface="Calibri"/>
                <a:cs typeface="Calibri"/>
              </a:rPr>
              <a:t>очная  </a:t>
            </a:r>
            <a:r>
              <a:rPr sz="1400" b="1" spc="229" dirty="0">
                <a:solidFill>
                  <a:srgbClr val="7D1933"/>
                </a:solidFill>
                <a:latin typeface="Calibri"/>
                <a:cs typeface="Calibri"/>
              </a:rPr>
              <a:t>с</a:t>
            </a: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формированность</a:t>
            </a:r>
            <a:endParaRPr sz="1400">
              <a:latin typeface="Calibri"/>
              <a:cs typeface="Calibri"/>
            </a:endParaRPr>
          </a:p>
          <a:p>
            <a:pPr marL="949325" marR="5080" indent="-225425" algn="r">
              <a:lnSpc>
                <a:spcPct val="100000"/>
              </a:lnSpc>
              <a:spcBef>
                <a:spcPts val="10"/>
              </a:spcBef>
            </a:pPr>
            <a:r>
              <a:rPr sz="1400" b="1" spc="180" dirty="0">
                <a:solidFill>
                  <a:srgbClr val="7D1933"/>
                </a:solidFill>
                <a:latin typeface="Calibri"/>
                <a:cs typeface="Calibri"/>
              </a:rPr>
              <a:t>умственных  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опе</a:t>
            </a:r>
            <a:r>
              <a:rPr sz="1400" b="1" spc="185" dirty="0">
                <a:solidFill>
                  <a:srgbClr val="7D1933"/>
                </a:solidFill>
                <a:latin typeface="Calibri"/>
                <a:cs typeface="Calibri"/>
              </a:rPr>
              <a:t>р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аций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6" name="object 26"/>
          <p:cNvSpPr txBox="1"/>
          <p:nvPr/>
        </p:nvSpPr>
        <p:spPr>
          <a:xfrm>
            <a:off x="7306033" y="5144890"/>
            <a:ext cx="2703195" cy="667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Низкая </a:t>
            </a:r>
            <a:r>
              <a:rPr sz="1400" b="1" spc="180" dirty="0">
                <a:solidFill>
                  <a:srgbClr val="7D1933"/>
                </a:solidFill>
                <a:latin typeface="Calibri"/>
                <a:cs typeface="Calibri"/>
              </a:rPr>
              <a:t>познавательная </a:t>
            </a:r>
            <a:r>
              <a:rPr sz="1400" b="1" spc="18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активность </a:t>
            </a:r>
            <a:r>
              <a:rPr sz="1400" b="1" spc="215" dirty="0">
                <a:solidFill>
                  <a:srgbClr val="7D1933"/>
                </a:solidFill>
                <a:latin typeface="Calibri"/>
                <a:cs typeface="Calibri"/>
              </a:rPr>
              <a:t>и </a:t>
            </a: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слабость 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80" dirty="0">
                <a:solidFill>
                  <a:srgbClr val="7D1933"/>
                </a:solidFill>
                <a:latin typeface="Calibri"/>
                <a:cs typeface="Calibri"/>
              </a:rPr>
              <a:t>познавательных</a:t>
            </a:r>
            <a:r>
              <a:rPr sz="1400" b="1" spc="8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интересов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273875" y="2317733"/>
            <a:ext cx="3119120" cy="6673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00" marR="5080" indent="-305435" algn="r">
              <a:lnSpc>
                <a:spcPct val="100000"/>
              </a:lnSpc>
              <a:spcBef>
                <a:spcPts val="100"/>
              </a:spcBef>
            </a:pP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Ограниченность,</a:t>
            </a:r>
            <a:r>
              <a:rPr sz="1400" b="1" spc="1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отрывочность </a:t>
            </a:r>
            <a:r>
              <a:rPr sz="1400" b="1" spc="-30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200" dirty="0">
                <a:solidFill>
                  <a:srgbClr val="7D1933"/>
                </a:solidFill>
                <a:latin typeface="Calibri"/>
                <a:cs typeface="Calibri"/>
              </a:rPr>
              <a:t>знаний</a:t>
            </a:r>
            <a:r>
              <a:rPr sz="1400" b="1" spc="434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215" dirty="0">
                <a:solidFill>
                  <a:srgbClr val="7D1933"/>
                </a:solidFill>
                <a:latin typeface="Calibri"/>
                <a:cs typeface="Calibri"/>
              </a:rPr>
              <a:t>и</a:t>
            </a:r>
            <a:r>
              <a:rPr sz="1400" b="1" spc="6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200" dirty="0">
                <a:solidFill>
                  <a:srgbClr val="7D1933"/>
                </a:solidFill>
                <a:latin typeface="Calibri"/>
                <a:cs typeface="Calibri"/>
              </a:rPr>
              <a:t>представлений</a:t>
            </a:r>
            <a:r>
              <a:rPr sz="1400" b="1" spc="6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80" dirty="0">
                <a:solidFill>
                  <a:srgbClr val="7D1933"/>
                </a:solidFill>
                <a:latin typeface="Calibri"/>
                <a:cs typeface="Calibri"/>
              </a:rPr>
              <a:t>об</a:t>
            </a:r>
            <a:endParaRPr sz="1400">
              <a:latin typeface="Calibri"/>
              <a:cs typeface="Calibri"/>
            </a:endParaRPr>
          </a:p>
          <a:p>
            <a:pPr marR="6350" algn="r">
              <a:lnSpc>
                <a:spcPct val="100000"/>
              </a:lnSpc>
              <a:spcBef>
                <a:spcPts val="10"/>
              </a:spcBef>
            </a:pP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окружающем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287551" y="5080085"/>
            <a:ext cx="3220085" cy="881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07365" marR="5080" indent="-495300" algn="r">
              <a:lnSpc>
                <a:spcPct val="100000"/>
              </a:lnSpc>
              <a:spcBef>
                <a:spcPts val="100"/>
              </a:spcBef>
            </a:pP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Отставание</a:t>
            </a:r>
            <a:r>
              <a:rPr sz="1400" b="1" spc="6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80" dirty="0">
                <a:solidFill>
                  <a:srgbClr val="7D1933"/>
                </a:solidFill>
                <a:latin typeface="Calibri"/>
                <a:cs typeface="Calibri"/>
              </a:rPr>
              <a:t>в</a:t>
            </a:r>
            <a:r>
              <a:rPr sz="1400" b="1" spc="7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85" dirty="0">
                <a:solidFill>
                  <a:srgbClr val="7D1933"/>
                </a:solidFill>
                <a:latin typeface="Calibri"/>
                <a:cs typeface="Calibri"/>
              </a:rPr>
              <a:t>речевом</a:t>
            </a:r>
            <a:r>
              <a:rPr sz="1400" b="1" spc="6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70" dirty="0">
                <a:solidFill>
                  <a:srgbClr val="7D1933"/>
                </a:solidFill>
                <a:latin typeface="Calibri"/>
                <a:cs typeface="Calibri"/>
              </a:rPr>
              <a:t>развитии: </a:t>
            </a:r>
            <a:r>
              <a:rPr sz="1400" b="1" spc="-30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недостатки</a:t>
            </a:r>
            <a:r>
              <a:rPr sz="1400" b="1" spc="1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90" dirty="0">
                <a:solidFill>
                  <a:srgbClr val="7D1933"/>
                </a:solidFill>
                <a:latin typeface="Calibri"/>
                <a:cs typeface="Calibri"/>
              </a:rPr>
              <a:t>произношения,</a:t>
            </a:r>
            <a:endParaRPr sz="1400">
              <a:latin typeface="Calibri"/>
              <a:cs typeface="Calibri"/>
            </a:endParaRPr>
          </a:p>
          <a:p>
            <a:pPr marL="777875" marR="5080" indent="934719" algn="r">
              <a:lnSpc>
                <a:spcPct val="100000"/>
              </a:lnSpc>
              <a:spcBef>
                <a:spcPts val="10"/>
              </a:spcBef>
            </a:pPr>
            <a:r>
              <a:rPr sz="1400" b="1" spc="185" dirty="0">
                <a:solidFill>
                  <a:srgbClr val="7D1933"/>
                </a:solidFill>
                <a:latin typeface="Calibri"/>
                <a:cs typeface="Calibri"/>
              </a:rPr>
              <a:t>аг</a:t>
            </a:r>
            <a:r>
              <a:rPr sz="1400" b="1" spc="215" dirty="0">
                <a:solidFill>
                  <a:srgbClr val="7D1933"/>
                </a:solidFill>
                <a:latin typeface="Calibri"/>
                <a:cs typeface="Calibri"/>
              </a:rPr>
              <a:t>р</a:t>
            </a:r>
            <a:r>
              <a:rPr sz="1400" b="1" spc="170" dirty="0">
                <a:solidFill>
                  <a:srgbClr val="7D1933"/>
                </a:solidFill>
                <a:latin typeface="Calibri"/>
                <a:cs typeface="Calibri"/>
              </a:rPr>
              <a:t>аммат</a:t>
            </a:r>
            <a:r>
              <a:rPr sz="1400" b="1" spc="155" dirty="0">
                <a:solidFill>
                  <a:srgbClr val="7D1933"/>
                </a:solidFill>
                <a:latin typeface="Calibri"/>
                <a:cs typeface="Calibri"/>
              </a:rPr>
              <a:t>и</a:t>
            </a:r>
            <a:r>
              <a:rPr sz="1400" b="1" spc="180" dirty="0">
                <a:solidFill>
                  <a:srgbClr val="7D1933"/>
                </a:solidFill>
                <a:latin typeface="Calibri"/>
                <a:cs typeface="Calibri"/>
              </a:rPr>
              <a:t>змы</a:t>
            </a:r>
            <a:r>
              <a:rPr sz="1400" b="1" spc="5" dirty="0">
                <a:solidFill>
                  <a:srgbClr val="7D1933"/>
                </a:solidFill>
                <a:latin typeface="Calibri"/>
                <a:cs typeface="Calibri"/>
              </a:rPr>
              <a:t>,  </a:t>
            </a:r>
            <a:r>
              <a:rPr sz="1400" b="1" spc="195" dirty="0">
                <a:solidFill>
                  <a:srgbClr val="7D1933"/>
                </a:solidFill>
                <a:latin typeface="Calibri"/>
                <a:cs typeface="Calibri"/>
              </a:rPr>
              <a:t>ограниченность</a:t>
            </a:r>
            <a:r>
              <a:rPr sz="1400" b="1" spc="4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400" b="1" spc="185" dirty="0">
                <a:solidFill>
                  <a:srgbClr val="7D1933"/>
                </a:solidFill>
                <a:latin typeface="Calibri"/>
                <a:cs typeface="Calibri"/>
              </a:rPr>
              <a:t>словаря</a:t>
            </a:r>
            <a:endParaRPr sz="14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698500" y="1339850"/>
            <a:ext cx="9735185" cy="45085"/>
          </a:xfrm>
          <a:custGeom>
            <a:avLst/>
            <a:gdLst/>
            <a:ahLst/>
            <a:cxnLst/>
            <a:rect l="l" t="t" r="r" b="b"/>
            <a:pathLst>
              <a:path w="9735185" h="45085">
                <a:moveTo>
                  <a:pt x="9734892" y="44602"/>
                </a:moveTo>
                <a:lnTo>
                  <a:pt x="0" y="44602"/>
                </a:lnTo>
                <a:lnTo>
                  <a:pt x="0" y="0"/>
                </a:lnTo>
                <a:lnTo>
                  <a:pt x="9734892" y="0"/>
                </a:lnTo>
                <a:lnTo>
                  <a:pt x="9734892" y="44602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670300" y="196850"/>
            <a:ext cx="2496820" cy="447040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sz="2750" spc="355" dirty="0"/>
              <a:t>Гистограмма</a:t>
            </a:r>
            <a:endParaRPr sz="2750"/>
          </a:p>
        </p:txBody>
      </p:sp>
      <p:sp>
        <p:nvSpPr>
          <p:cNvPr id="4" name="object 4"/>
          <p:cNvSpPr txBox="1"/>
          <p:nvPr/>
        </p:nvSpPr>
        <p:spPr>
          <a:xfrm>
            <a:off x="469900" y="577850"/>
            <a:ext cx="10062210" cy="90473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227965" marR="5080" indent="3442335">
              <a:lnSpc>
                <a:spcPct val="100000"/>
              </a:lnSpc>
              <a:spcBef>
                <a:spcPts val="95"/>
              </a:spcBef>
              <a:tabLst>
                <a:tab pos="4984750" algn="l"/>
                <a:tab pos="8413750" algn="l"/>
              </a:tabLst>
            </a:pPr>
            <a:r>
              <a:rPr sz="1800" b="1" spc="229">
                <a:solidFill>
                  <a:srgbClr val="7D1933"/>
                </a:solidFill>
                <a:latin typeface="Calibri"/>
                <a:cs typeface="Calibri"/>
              </a:rPr>
              <a:t>Результаты</a:t>
            </a:r>
            <a:r>
              <a:rPr sz="1800" b="1" spc="12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lang="ru-RU" sz="1800" b="1" spc="245" dirty="0" smtClean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800" b="1" spc="254" smtClean="0">
                <a:solidFill>
                  <a:srgbClr val="7D1933"/>
                </a:solidFill>
                <a:latin typeface="Calibri"/>
                <a:cs typeface="Calibri"/>
              </a:rPr>
              <a:t>диагностики </a:t>
            </a:r>
            <a:r>
              <a:rPr sz="1800" b="1" spc="-390" smtClean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800" b="1" spc="225">
                <a:solidFill>
                  <a:srgbClr val="7D1933"/>
                </a:solidFill>
                <a:latin typeface="Calibri"/>
                <a:cs typeface="Calibri"/>
              </a:rPr>
              <a:t>познавательного</a:t>
            </a:r>
            <a:r>
              <a:rPr sz="1800" b="1" spc="12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800" b="1" spc="245" smtClean="0">
                <a:solidFill>
                  <a:srgbClr val="7D1933"/>
                </a:solidFill>
                <a:latin typeface="Calibri"/>
                <a:cs typeface="Calibri"/>
              </a:rPr>
              <a:t>развития</a:t>
            </a:r>
            <a:r>
              <a:rPr lang="ru-RU" b="1" spc="229" dirty="0" smtClean="0">
                <a:solidFill>
                  <a:srgbClr val="7D1933"/>
                </a:solidFill>
                <a:cs typeface="Calibri"/>
              </a:rPr>
              <a:t> </a:t>
            </a:r>
            <a:r>
              <a:rPr sz="1800" b="1" spc="250" smtClean="0">
                <a:solidFill>
                  <a:srgbClr val="7D1933"/>
                </a:solidFill>
                <a:latin typeface="Calibri"/>
                <a:cs typeface="Calibri"/>
              </a:rPr>
              <a:t>учащихся</a:t>
            </a:r>
            <a:r>
              <a:rPr lang="ru-RU" sz="1800" b="1" spc="250" dirty="0" smtClean="0">
                <a:solidFill>
                  <a:srgbClr val="7D1933"/>
                </a:solidFill>
                <a:latin typeface="Calibri"/>
                <a:cs typeface="Calibri"/>
              </a:rPr>
              <a:t>  </a:t>
            </a:r>
            <a:r>
              <a:rPr lang="ru-RU" sz="1800" b="1" spc="145" dirty="0" smtClean="0">
                <a:solidFill>
                  <a:srgbClr val="7D1933"/>
                </a:solidFill>
                <a:latin typeface="Calibri"/>
                <a:cs typeface="Calibri"/>
              </a:rPr>
              <a:t>1</a:t>
            </a:r>
            <a:r>
              <a:rPr sz="1800" b="1" spc="90" smtClean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lang="ru-RU" b="1" spc="280" dirty="0" smtClean="0">
                <a:solidFill>
                  <a:srgbClr val="7D1933"/>
                </a:solidFill>
                <a:latin typeface="Calibri"/>
                <a:cs typeface="Calibri"/>
              </a:rPr>
              <a:t>-</a:t>
            </a:r>
            <a:r>
              <a:rPr lang="ru-RU" b="1" spc="280" dirty="0" err="1" smtClean="0">
                <a:solidFill>
                  <a:srgbClr val="7D1933"/>
                </a:solidFill>
                <a:latin typeface="Calibri"/>
                <a:cs typeface="Calibri"/>
              </a:rPr>
              <a:t>х</a:t>
            </a:r>
            <a:r>
              <a:rPr sz="1800" b="1" spc="90" smtClean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lang="ru-RU" b="1" spc="229" dirty="0" smtClean="0">
                <a:solidFill>
                  <a:srgbClr val="7D1933"/>
                </a:solidFill>
                <a:cs typeface="Calibri"/>
              </a:rPr>
              <a:t> на начало учебного</a:t>
            </a:r>
            <a:r>
              <a:rPr sz="1800" b="1" spc="90" smtClean="0">
                <a:solidFill>
                  <a:srgbClr val="7D1933"/>
                </a:solidFill>
                <a:latin typeface="Calibri"/>
                <a:cs typeface="Calibri"/>
              </a:rPr>
              <a:t>  </a:t>
            </a:r>
            <a:r>
              <a:rPr sz="1800" b="1" spc="145" smtClean="0">
                <a:solidFill>
                  <a:srgbClr val="7D1933"/>
                </a:solidFill>
                <a:latin typeface="Calibri"/>
                <a:cs typeface="Calibri"/>
              </a:rPr>
              <a:t>202</a:t>
            </a:r>
            <a:r>
              <a:rPr lang="ru-RU" sz="1800" b="1" spc="145" dirty="0" smtClean="0">
                <a:solidFill>
                  <a:srgbClr val="7D1933"/>
                </a:solidFill>
                <a:latin typeface="Calibri"/>
                <a:cs typeface="Calibri"/>
              </a:rPr>
              <a:t>2</a:t>
            </a:r>
            <a:r>
              <a:rPr sz="1800" b="1" spc="145" smtClean="0">
                <a:solidFill>
                  <a:srgbClr val="7D1933"/>
                </a:solidFill>
                <a:latin typeface="Calibri"/>
                <a:cs typeface="Calibri"/>
              </a:rPr>
              <a:t>г.г</a:t>
            </a:r>
            <a:r>
              <a:rPr sz="1800" b="1" spc="145">
                <a:solidFill>
                  <a:srgbClr val="7D1933"/>
                </a:solidFill>
                <a:latin typeface="Calibri"/>
                <a:cs typeface="Calibri"/>
              </a:rPr>
              <a:t>.,</a:t>
            </a:r>
            <a:r>
              <a:rPr sz="1800" b="1" spc="9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800" b="1" spc="235" smtClean="0">
                <a:solidFill>
                  <a:srgbClr val="7D1933"/>
                </a:solidFill>
                <a:latin typeface="Calibri"/>
                <a:cs typeface="Calibri"/>
              </a:rPr>
              <a:t>202</a:t>
            </a:r>
            <a:r>
              <a:rPr lang="ru-RU" sz="1800" b="1" spc="235" dirty="0" smtClean="0">
                <a:solidFill>
                  <a:srgbClr val="7D1933"/>
                </a:solidFill>
                <a:latin typeface="Calibri"/>
                <a:cs typeface="Calibri"/>
              </a:rPr>
              <a:t>2</a:t>
            </a:r>
            <a:r>
              <a:rPr sz="1800" b="1" spc="235" smtClean="0">
                <a:solidFill>
                  <a:srgbClr val="7D1933"/>
                </a:solidFill>
                <a:latin typeface="Calibri"/>
                <a:cs typeface="Calibri"/>
              </a:rPr>
              <a:t>-сентябрь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200" dirty="0">
              <a:latin typeface="Calibri"/>
              <a:cs typeface="Calibri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3746500" y="2025650"/>
            <a:ext cx="1314460" cy="1832938"/>
          </a:xfrm>
          <a:prstGeom prst="rect">
            <a:avLst/>
          </a:prstGeom>
        </p:spPr>
        <p:txBody>
          <a:bodyPr vert="horz" wrap="square" lIns="0" tIns="146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5"/>
              </a:spcBef>
            </a:pPr>
            <a:r>
              <a:rPr sz="1400" b="1" spc="175" dirty="0">
                <a:solidFill>
                  <a:srgbClr val="231F1F"/>
                </a:solidFill>
                <a:latin typeface="Calibri"/>
                <a:cs typeface="Calibri"/>
              </a:rPr>
              <a:t>высокий</a:t>
            </a:r>
            <a:endParaRPr sz="1400" b="1" dirty="0">
              <a:latin typeface="Calibri"/>
              <a:cs typeface="Calibri"/>
            </a:endParaRPr>
          </a:p>
          <a:p>
            <a:pPr marL="12700" marR="214629">
              <a:lnSpc>
                <a:spcPct val="183400"/>
              </a:lnSpc>
              <a:spcBef>
                <a:spcPts val="110"/>
              </a:spcBef>
            </a:pPr>
            <a:r>
              <a:rPr sz="1400" b="1" spc="190" dirty="0">
                <a:solidFill>
                  <a:srgbClr val="231F1F"/>
                </a:solidFill>
                <a:latin typeface="Calibri"/>
                <a:cs typeface="Calibri"/>
              </a:rPr>
              <a:t>выше</a:t>
            </a:r>
            <a:r>
              <a:rPr sz="1400" b="1" spc="-25" dirty="0">
                <a:solidFill>
                  <a:srgbClr val="231F1F"/>
                </a:solidFill>
                <a:latin typeface="Calibri"/>
                <a:cs typeface="Calibri"/>
              </a:rPr>
              <a:t> </a:t>
            </a:r>
            <a:r>
              <a:rPr sz="1400" b="1" spc="130" dirty="0">
                <a:solidFill>
                  <a:srgbClr val="231F1F"/>
                </a:solidFill>
                <a:latin typeface="Calibri"/>
                <a:cs typeface="Calibri"/>
              </a:rPr>
              <a:t>ср</a:t>
            </a:r>
            <a:r>
              <a:rPr sz="1400" b="1" spc="130">
                <a:solidFill>
                  <a:srgbClr val="231F1F"/>
                </a:solidFill>
                <a:latin typeface="Calibri"/>
                <a:cs typeface="Calibri"/>
              </a:rPr>
              <a:t>. </a:t>
            </a:r>
            <a:r>
              <a:rPr sz="1400" b="1" spc="-245">
                <a:solidFill>
                  <a:srgbClr val="231F1F"/>
                </a:solidFill>
                <a:latin typeface="Calibri"/>
                <a:cs typeface="Calibri"/>
              </a:rPr>
              <a:t> </a:t>
            </a:r>
            <a:r>
              <a:rPr lang="ru-RU" sz="1400" b="1" spc="180" dirty="0" smtClean="0">
                <a:solidFill>
                  <a:srgbClr val="231F1F"/>
                </a:solidFill>
                <a:latin typeface="Calibri"/>
                <a:cs typeface="Calibri"/>
              </a:rPr>
              <a:t>с</a:t>
            </a:r>
            <a:r>
              <a:rPr sz="1400" b="1" spc="180" smtClean="0">
                <a:solidFill>
                  <a:srgbClr val="231F1F"/>
                </a:solidFill>
                <a:latin typeface="Calibri"/>
                <a:cs typeface="Calibri"/>
              </a:rPr>
              <a:t>редний</a:t>
            </a:r>
            <a:endParaRPr lang="ru-RU" sz="1400" b="1" spc="180" dirty="0" smtClean="0">
              <a:solidFill>
                <a:srgbClr val="231F1F"/>
              </a:solidFill>
              <a:latin typeface="Calibri"/>
              <a:cs typeface="Calibri"/>
            </a:endParaRPr>
          </a:p>
          <a:p>
            <a:pPr marL="12700" marR="214629">
              <a:lnSpc>
                <a:spcPct val="183400"/>
              </a:lnSpc>
              <a:spcBef>
                <a:spcPts val="110"/>
              </a:spcBef>
            </a:pPr>
            <a:r>
              <a:rPr sz="1400" b="1" spc="85" smtClean="0">
                <a:solidFill>
                  <a:srgbClr val="231F1F"/>
                </a:solidFill>
                <a:latin typeface="Calibri"/>
                <a:cs typeface="Calibri"/>
              </a:rPr>
              <a:t>н.</a:t>
            </a:r>
            <a:r>
              <a:rPr sz="1400" b="1" spc="170" smtClean="0">
                <a:solidFill>
                  <a:srgbClr val="231F1F"/>
                </a:solidFill>
                <a:latin typeface="Calibri"/>
                <a:cs typeface="Calibri"/>
              </a:rPr>
              <a:t>среднег</a:t>
            </a:r>
            <a:r>
              <a:rPr lang="ru-RU" sz="1400" b="1" spc="170" dirty="0" smtClean="0">
                <a:solidFill>
                  <a:srgbClr val="231F1F"/>
                </a:solidFill>
                <a:latin typeface="Calibri"/>
                <a:cs typeface="Calibri"/>
              </a:rPr>
              <a:t>о</a:t>
            </a:r>
            <a:r>
              <a:rPr sz="1400" b="1" spc="170" smtClean="0">
                <a:solidFill>
                  <a:srgbClr val="231F1F"/>
                </a:solidFill>
                <a:latin typeface="Calibri"/>
                <a:cs typeface="Calibri"/>
              </a:rPr>
              <a:t> </a:t>
            </a:r>
            <a:r>
              <a:rPr sz="1400" b="1" spc="-245" smtClean="0">
                <a:solidFill>
                  <a:srgbClr val="231F1F"/>
                </a:solidFill>
                <a:latin typeface="Calibri"/>
                <a:cs typeface="Calibri"/>
              </a:rPr>
              <a:t> </a:t>
            </a:r>
            <a:r>
              <a:rPr sz="1400" b="1" spc="175" dirty="0">
                <a:solidFill>
                  <a:srgbClr val="231F1F"/>
                </a:solidFill>
                <a:latin typeface="Calibri"/>
                <a:cs typeface="Calibri"/>
              </a:rPr>
              <a:t>низкий</a:t>
            </a:r>
            <a:endParaRPr sz="1400" b="1" dirty="0">
              <a:latin typeface="Calibri"/>
              <a:cs typeface="Calibri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441700" y="2101850"/>
            <a:ext cx="191135" cy="191135"/>
          </a:xfrm>
          <a:custGeom>
            <a:avLst/>
            <a:gdLst/>
            <a:ahLst/>
            <a:cxnLst/>
            <a:rect l="l" t="t" r="r" b="b"/>
            <a:pathLst>
              <a:path w="191135" h="191135">
                <a:moveTo>
                  <a:pt x="191096" y="191096"/>
                </a:moveTo>
                <a:lnTo>
                  <a:pt x="0" y="191096"/>
                </a:lnTo>
                <a:lnTo>
                  <a:pt x="0" y="0"/>
                </a:lnTo>
                <a:lnTo>
                  <a:pt x="191096" y="0"/>
                </a:lnTo>
                <a:lnTo>
                  <a:pt x="191096" y="191096"/>
                </a:lnTo>
                <a:close/>
              </a:path>
            </a:pathLst>
          </a:custGeom>
          <a:solidFill>
            <a:srgbClr val="E2552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3441700" y="2787650"/>
            <a:ext cx="191135" cy="191770"/>
          </a:xfrm>
          <a:custGeom>
            <a:avLst/>
            <a:gdLst/>
            <a:ahLst/>
            <a:cxnLst/>
            <a:rect l="l" t="t" r="r" b="b"/>
            <a:pathLst>
              <a:path w="191135" h="191770">
                <a:moveTo>
                  <a:pt x="191096" y="191147"/>
                </a:moveTo>
                <a:lnTo>
                  <a:pt x="0" y="191147"/>
                </a:lnTo>
                <a:lnTo>
                  <a:pt x="0" y="0"/>
                </a:lnTo>
                <a:lnTo>
                  <a:pt x="191096" y="0"/>
                </a:lnTo>
                <a:lnTo>
                  <a:pt x="191096" y="191147"/>
                </a:lnTo>
                <a:close/>
              </a:path>
            </a:pathLst>
          </a:custGeom>
          <a:solidFill>
            <a:srgbClr val="334C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441700" y="3168650"/>
            <a:ext cx="191135" cy="191135"/>
          </a:xfrm>
          <a:custGeom>
            <a:avLst/>
            <a:gdLst/>
            <a:ahLst/>
            <a:cxnLst/>
            <a:rect l="l" t="t" r="r" b="b"/>
            <a:pathLst>
              <a:path w="191135" h="191135">
                <a:moveTo>
                  <a:pt x="191096" y="191096"/>
                </a:moveTo>
                <a:lnTo>
                  <a:pt x="0" y="191096"/>
                </a:lnTo>
                <a:lnTo>
                  <a:pt x="0" y="0"/>
                </a:lnTo>
                <a:lnTo>
                  <a:pt x="191096" y="0"/>
                </a:lnTo>
                <a:lnTo>
                  <a:pt x="191096" y="191096"/>
                </a:lnTo>
                <a:close/>
              </a:path>
            </a:pathLst>
          </a:custGeom>
          <a:solidFill>
            <a:srgbClr val="537C8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3441700" y="3549650"/>
            <a:ext cx="191135" cy="191135"/>
          </a:xfrm>
          <a:custGeom>
            <a:avLst/>
            <a:gdLst/>
            <a:ahLst/>
            <a:cxnLst/>
            <a:rect l="l" t="t" r="r" b="b"/>
            <a:pathLst>
              <a:path w="191135" h="191135">
                <a:moveTo>
                  <a:pt x="191096" y="191096"/>
                </a:moveTo>
                <a:lnTo>
                  <a:pt x="0" y="191096"/>
                </a:lnTo>
                <a:lnTo>
                  <a:pt x="0" y="0"/>
                </a:lnTo>
                <a:lnTo>
                  <a:pt x="191096" y="0"/>
                </a:lnTo>
                <a:lnTo>
                  <a:pt x="191096" y="191096"/>
                </a:lnTo>
                <a:close/>
              </a:path>
            </a:pathLst>
          </a:custGeom>
          <a:solidFill>
            <a:srgbClr val="3135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 txBox="1">
            <a:spLocks noGrp="1"/>
          </p:cNvSpPr>
          <p:nvPr>
            <p:ph type="body" idx="1"/>
          </p:nvPr>
        </p:nvSpPr>
        <p:spPr>
          <a:xfrm>
            <a:off x="5346700" y="1620902"/>
            <a:ext cx="5105400" cy="5030863"/>
          </a:xfrm>
          <a:prstGeom prst="rect">
            <a:avLst/>
          </a:prstGeom>
        </p:spPr>
        <p:txBody>
          <a:bodyPr vert="horz" wrap="square" lIns="0" tIns="29209" rIns="0" bIns="0" rtlCol="0">
            <a:spAutoFit/>
          </a:bodyPr>
          <a:lstStyle/>
          <a:p>
            <a:pPr marL="12700" marR="335915">
              <a:lnSpc>
                <a:spcPts val="1570"/>
              </a:lnSpc>
              <a:spcBef>
                <a:spcPts val="229"/>
              </a:spcBef>
            </a:pPr>
            <a:r>
              <a:rPr sz="1600" spc="220" dirty="0"/>
              <a:t>Типичные</a:t>
            </a:r>
            <a:r>
              <a:rPr sz="1600" spc="60" dirty="0"/>
              <a:t> </a:t>
            </a:r>
            <a:r>
              <a:rPr sz="1600" spc="204" dirty="0"/>
              <a:t>затруднения</a:t>
            </a:r>
            <a:r>
              <a:rPr sz="1600" spc="65" dirty="0"/>
              <a:t> </a:t>
            </a:r>
            <a:r>
              <a:rPr sz="1600" spc="200" dirty="0"/>
              <a:t>(общие</a:t>
            </a:r>
            <a:r>
              <a:rPr sz="1600" spc="65" dirty="0"/>
              <a:t> </a:t>
            </a:r>
            <a:r>
              <a:rPr sz="1600" spc="195" dirty="0"/>
              <a:t>проблемы) </a:t>
            </a:r>
            <a:r>
              <a:rPr sz="1600" spc="-290" dirty="0"/>
              <a:t> </a:t>
            </a:r>
            <a:r>
              <a:rPr sz="1600" spc="210" dirty="0"/>
              <a:t>у</a:t>
            </a:r>
            <a:r>
              <a:rPr sz="1600" spc="80" dirty="0"/>
              <a:t> </a:t>
            </a:r>
            <a:r>
              <a:rPr sz="1600" spc="200" dirty="0"/>
              <a:t>детей</a:t>
            </a:r>
            <a:r>
              <a:rPr sz="1600" spc="85" dirty="0"/>
              <a:t> </a:t>
            </a:r>
            <a:r>
              <a:rPr sz="1600" spc="254" dirty="0"/>
              <a:t>с</a:t>
            </a:r>
            <a:r>
              <a:rPr sz="1600" spc="85" dirty="0"/>
              <a:t> </a:t>
            </a:r>
            <a:r>
              <a:rPr sz="1600" spc="195" dirty="0"/>
              <a:t>ОВЗ:</a:t>
            </a:r>
          </a:p>
          <a:p>
            <a:pPr marL="12700" marR="666115">
              <a:spcBef>
                <a:spcPts val="690"/>
              </a:spcBef>
            </a:pPr>
            <a:r>
              <a:rPr sz="1400" b="0" dirty="0">
                <a:latin typeface="Verdana"/>
                <a:cs typeface="Verdana"/>
              </a:rPr>
              <a:t>Отсутствует</a:t>
            </a:r>
            <a:r>
              <a:rPr sz="1400" b="0" spc="-90" dirty="0">
                <a:latin typeface="Verdana"/>
                <a:cs typeface="Verdana"/>
              </a:rPr>
              <a:t> </a:t>
            </a:r>
            <a:r>
              <a:rPr sz="1400" b="0" spc="40" dirty="0">
                <a:latin typeface="Verdana"/>
                <a:cs typeface="Verdana"/>
              </a:rPr>
              <a:t>мотивация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5" dirty="0">
                <a:latin typeface="Verdana"/>
                <a:cs typeface="Verdana"/>
              </a:rPr>
              <a:t>к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30">
                <a:latin typeface="Verdana"/>
                <a:cs typeface="Verdana"/>
              </a:rPr>
              <a:t>познавательной</a:t>
            </a:r>
            <a:r>
              <a:rPr sz="1400" b="0" spc="-85">
                <a:latin typeface="Verdana"/>
                <a:cs typeface="Verdana"/>
              </a:rPr>
              <a:t> </a:t>
            </a:r>
            <a:r>
              <a:rPr sz="1400" b="0" spc="25" smtClean="0">
                <a:latin typeface="Verdana"/>
                <a:cs typeface="Verdana"/>
              </a:rPr>
              <a:t>деятельности</a:t>
            </a:r>
            <a:r>
              <a:rPr lang="ru-RU" sz="1400" b="0" spc="25" dirty="0" smtClean="0">
                <a:latin typeface="Verdana"/>
                <a:cs typeface="Verdana"/>
              </a:rPr>
              <a:t>.</a:t>
            </a:r>
            <a:r>
              <a:rPr sz="1400" b="0" spc="25" smtClean="0">
                <a:latin typeface="Verdana"/>
                <a:cs typeface="Verdana"/>
              </a:rPr>
              <a:t> </a:t>
            </a:r>
            <a:endParaRPr lang="ru-RU" sz="1400" b="0" spc="25" dirty="0" smtClean="0">
              <a:latin typeface="Verdana"/>
              <a:cs typeface="Verdana"/>
            </a:endParaRPr>
          </a:p>
          <a:p>
            <a:pPr marL="12700" marR="666115">
              <a:spcBef>
                <a:spcPts val="690"/>
              </a:spcBef>
            </a:pPr>
            <a:r>
              <a:rPr sz="1400" b="0" spc="-340" smtClean="0">
                <a:latin typeface="Verdana"/>
                <a:cs typeface="Verdana"/>
              </a:rPr>
              <a:t> </a:t>
            </a:r>
            <a:r>
              <a:rPr sz="1400" b="0" spc="35" dirty="0">
                <a:latin typeface="Verdana"/>
                <a:cs typeface="Verdana"/>
              </a:rPr>
              <a:t>Темп</a:t>
            </a:r>
            <a:r>
              <a:rPr sz="1400" b="0" spc="-90" dirty="0">
                <a:latin typeface="Verdana"/>
                <a:cs typeface="Verdana"/>
              </a:rPr>
              <a:t> </a:t>
            </a:r>
            <a:r>
              <a:rPr sz="1400" b="0" spc="40" dirty="0">
                <a:latin typeface="Verdana"/>
                <a:cs typeface="Verdana"/>
              </a:rPr>
              <a:t>выполнения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35" dirty="0">
                <a:latin typeface="Verdana"/>
                <a:cs typeface="Verdana"/>
              </a:rPr>
              <a:t>заданий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30">
                <a:latin typeface="Verdana"/>
                <a:cs typeface="Verdana"/>
              </a:rPr>
              <a:t>очень</a:t>
            </a:r>
            <a:r>
              <a:rPr sz="1400" b="0" spc="-85">
                <a:latin typeface="Verdana"/>
                <a:cs typeface="Verdana"/>
              </a:rPr>
              <a:t> </a:t>
            </a:r>
            <a:r>
              <a:rPr sz="1400" b="0" spc="45" smtClean="0">
                <a:latin typeface="Verdana"/>
                <a:cs typeface="Verdana"/>
              </a:rPr>
              <a:t>низкий</a:t>
            </a:r>
            <a:r>
              <a:rPr lang="ru-RU" sz="1400" b="0" spc="45" dirty="0" smtClean="0">
                <a:latin typeface="Verdana"/>
                <a:cs typeface="Verdana"/>
              </a:rPr>
              <a:t>.</a:t>
            </a:r>
            <a:endParaRPr sz="1400">
              <a:latin typeface="Verdana"/>
              <a:cs typeface="Verdana"/>
            </a:endParaRPr>
          </a:p>
          <a:p>
            <a:pPr marL="12700">
              <a:spcBef>
                <a:spcPts val="414"/>
              </a:spcBef>
            </a:pPr>
            <a:r>
              <a:rPr sz="1400" b="0" spc="15" dirty="0">
                <a:latin typeface="Verdana"/>
                <a:cs typeface="Verdana"/>
              </a:rPr>
              <a:t>Нуждается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30" dirty="0">
                <a:latin typeface="Verdana"/>
                <a:cs typeface="Verdana"/>
              </a:rPr>
              <a:t>в</a:t>
            </a:r>
            <a:r>
              <a:rPr sz="1400" b="0" spc="-80" dirty="0">
                <a:latin typeface="Verdana"/>
                <a:cs typeface="Verdana"/>
              </a:rPr>
              <a:t> </a:t>
            </a:r>
            <a:r>
              <a:rPr sz="1400" b="0" spc="35" dirty="0">
                <a:latin typeface="Verdana"/>
                <a:cs typeface="Verdana"/>
              </a:rPr>
              <a:t>постоянной</a:t>
            </a:r>
            <a:r>
              <a:rPr sz="1400" b="0" spc="-80" dirty="0">
                <a:latin typeface="Verdana"/>
                <a:cs typeface="Verdana"/>
              </a:rPr>
              <a:t> </a:t>
            </a:r>
            <a:r>
              <a:rPr sz="1400" b="0" spc="65">
                <a:latin typeface="Verdana"/>
                <a:cs typeface="Verdana"/>
              </a:rPr>
              <a:t>помощи</a:t>
            </a:r>
            <a:r>
              <a:rPr sz="1400" b="0" spc="-80">
                <a:latin typeface="Verdana"/>
                <a:cs typeface="Verdana"/>
              </a:rPr>
              <a:t> </a:t>
            </a:r>
            <a:r>
              <a:rPr sz="1400" b="0" spc="35" smtClean="0">
                <a:latin typeface="Verdana"/>
                <a:cs typeface="Verdana"/>
              </a:rPr>
              <a:t>взрослого</a:t>
            </a:r>
            <a:r>
              <a:rPr lang="ru-RU" sz="1400" b="0" spc="35" dirty="0" smtClean="0">
                <a:latin typeface="Verdana"/>
                <a:cs typeface="Verdana"/>
              </a:rPr>
              <a:t>.</a:t>
            </a:r>
          </a:p>
          <a:p>
            <a:pPr marL="12700" marR="5080"/>
            <a:r>
              <a:rPr sz="1400" b="0" spc="50" smtClean="0">
                <a:latin typeface="Verdana"/>
                <a:cs typeface="Verdana"/>
              </a:rPr>
              <a:t>Низкий</a:t>
            </a:r>
            <a:r>
              <a:rPr sz="1400" b="0" spc="-75" smtClean="0">
                <a:latin typeface="Verdana"/>
                <a:cs typeface="Verdana"/>
              </a:rPr>
              <a:t> </a:t>
            </a:r>
            <a:r>
              <a:rPr sz="1400" b="0" spc="35" dirty="0">
                <a:latin typeface="Verdana"/>
                <a:cs typeface="Verdana"/>
              </a:rPr>
              <a:t>уровень</a:t>
            </a:r>
            <a:r>
              <a:rPr sz="1400" b="0" spc="-75" dirty="0">
                <a:latin typeface="Verdana"/>
                <a:cs typeface="Verdana"/>
              </a:rPr>
              <a:t> </a:t>
            </a:r>
            <a:r>
              <a:rPr sz="1400" b="0" spc="35" dirty="0">
                <a:latin typeface="Verdana"/>
                <a:cs typeface="Verdana"/>
              </a:rPr>
              <a:t>свойств</a:t>
            </a:r>
            <a:r>
              <a:rPr sz="1400" b="0" spc="-75" dirty="0">
                <a:latin typeface="Verdana"/>
                <a:cs typeface="Verdana"/>
              </a:rPr>
              <a:t> </a:t>
            </a:r>
            <a:r>
              <a:rPr sz="1400" b="0" spc="50" dirty="0">
                <a:latin typeface="Verdana"/>
                <a:cs typeface="Verdana"/>
              </a:rPr>
              <a:t>внимания</a:t>
            </a:r>
            <a:r>
              <a:rPr sz="1400" b="0" spc="-75" dirty="0">
                <a:latin typeface="Verdana"/>
                <a:cs typeface="Verdana"/>
              </a:rPr>
              <a:t> </a:t>
            </a:r>
            <a:r>
              <a:rPr sz="1400" b="0" spc="20" dirty="0">
                <a:latin typeface="Calibri"/>
                <a:cs typeface="Calibri"/>
              </a:rPr>
              <a:t>(</a:t>
            </a:r>
            <a:r>
              <a:rPr sz="1400" b="0" spc="20" dirty="0">
                <a:latin typeface="Verdana"/>
                <a:cs typeface="Verdana"/>
              </a:rPr>
              <a:t>устойчивость</a:t>
            </a:r>
            <a:r>
              <a:rPr sz="1400" b="0" spc="-75" dirty="0">
                <a:latin typeface="Verdana"/>
                <a:cs typeface="Verdana"/>
              </a:rPr>
              <a:t> </a:t>
            </a:r>
            <a:r>
              <a:rPr sz="1400" b="0" spc="30" dirty="0">
                <a:latin typeface="Verdana"/>
                <a:cs typeface="Verdana"/>
              </a:rPr>
              <a:t>концентрация</a:t>
            </a:r>
            <a:r>
              <a:rPr sz="1400" b="0" spc="30" dirty="0">
                <a:latin typeface="Calibri"/>
                <a:cs typeface="Calibri"/>
              </a:rPr>
              <a:t>, </a:t>
            </a:r>
            <a:r>
              <a:rPr sz="1400" b="0" spc="-210" dirty="0">
                <a:latin typeface="Calibri"/>
                <a:cs typeface="Calibri"/>
              </a:rPr>
              <a:t> </a:t>
            </a:r>
            <a:r>
              <a:rPr sz="1400" b="0" spc="40" dirty="0">
                <a:latin typeface="Verdana"/>
                <a:cs typeface="Verdana"/>
              </a:rPr>
              <a:t>переключение</a:t>
            </a:r>
            <a:r>
              <a:rPr sz="1400" b="0" spc="40" dirty="0">
                <a:latin typeface="Calibri"/>
                <a:cs typeface="Calibri"/>
              </a:rPr>
              <a:t>)</a:t>
            </a:r>
            <a:endParaRPr sz="1400">
              <a:latin typeface="Calibri"/>
              <a:cs typeface="Calibri"/>
            </a:endParaRPr>
          </a:p>
          <a:p>
            <a:pPr marL="12700" marR="1499235"/>
            <a:r>
              <a:rPr sz="1400" b="0" spc="50" dirty="0">
                <a:latin typeface="Verdana"/>
                <a:cs typeface="Verdana"/>
              </a:rPr>
              <a:t>Низкий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35" dirty="0">
                <a:latin typeface="Verdana"/>
                <a:cs typeface="Verdana"/>
              </a:rPr>
              <a:t>уровень</a:t>
            </a:r>
            <a:r>
              <a:rPr sz="1400" b="0" spc="-80" dirty="0">
                <a:latin typeface="Verdana"/>
                <a:cs typeface="Verdana"/>
              </a:rPr>
              <a:t> </a:t>
            </a:r>
            <a:r>
              <a:rPr sz="1400" b="0" spc="30">
                <a:latin typeface="Verdana"/>
                <a:cs typeface="Verdana"/>
              </a:rPr>
              <a:t>развития</a:t>
            </a:r>
            <a:r>
              <a:rPr sz="1400" b="0" spc="-80">
                <a:latin typeface="Verdana"/>
                <a:cs typeface="Verdana"/>
              </a:rPr>
              <a:t> </a:t>
            </a:r>
            <a:r>
              <a:rPr sz="1400" b="0" spc="30" smtClean="0">
                <a:latin typeface="Verdana"/>
                <a:cs typeface="Verdana"/>
              </a:rPr>
              <a:t>речи</a:t>
            </a:r>
            <a:r>
              <a:rPr sz="1400" b="0" spc="30" smtClean="0">
                <a:latin typeface="Calibri"/>
                <a:cs typeface="Calibri"/>
              </a:rPr>
              <a:t>,</a:t>
            </a:r>
            <a:r>
              <a:rPr lang="ru-RU" sz="1400" b="0" spc="50" dirty="0" smtClean="0">
                <a:latin typeface="Verdana"/>
                <a:cs typeface="Verdana"/>
              </a:rPr>
              <a:t> мышления</a:t>
            </a:r>
            <a:r>
              <a:rPr lang="ru-RU" sz="1400" b="0" spc="45" dirty="0" smtClean="0"/>
              <a:t> .</a:t>
            </a:r>
            <a:r>
              <a:rPr lang="ru-RU" sz="1400" b="0" spc="50" dirty="0" smtClean="0">
                <a:latin typeface="Verdana"/>
                <a:cs typeface="Verdana"/>
              </a:rPr>
              <a:t> </a:t>
            </a:r>
            <a:r>
              <a:rPr sz="1400" b="0" spc="50" smtClean="0">
                <a:latin typeface="Verdana"/>
                <a:cs typeface="Verdana"/>
              </a:rPr>
              <a:t> </a:t>
            </a:r>
            <a:r>
              <a:rPr sz="1400" b="0" spc="-335" smtClean="0">
                <a:latin typeface="Verdana"/>
                <a:cs typeface="Verdana"/>
              </a:rPr>
              <a:t> </a:t>
            </a:r>
            <a:endParaRPr lang="ru-RU" sz="1400" b="0" spc="-335" dirty="0" smtClean="0">
              <a:latin typeface="Verdana"/>
              <a:cs typeface="Verdana"/>
            </a:endParaRPr>
          </a:p>
          <a:p>
            <a:pPr marL="12700" marR="1499235"/>
            <a:r>
              <a:rPr sz="1400" b="0" spc="25" smtClean="0">
                <a:latin typeface="Verdana"/>
                <a:cs typeface="Verdana"/>
              </a:rPr>
              <a:t>Трудности </a:t>
            </a:r>
            <a:r>
              <a:rPr sz="1400" b="0" spc="30" dirty="0">
                <a:latin typeface="Verdana"/>
                <a:cs typeface="Verdana"/>
              </a:rPr>
              <a:t>в </a:t>
            </a:r>
            <a:r>
              <a:rPr sz="1400" b="0" spc="60">
                <a:latin typeface="Verdana"/>
                <a:cs typeface="Verdana"/>
              </a:rPr>
              <a:t>понимании </a:t>
            </a:r>
            <a:r>
              <a:rPr sz="1400" b="0" spc="35" smtClean="0">
                <a:latin typeface="Verdana"/>
                <a:cs typeface="Verdana"/>
              </a:rPr>
              <a:t>инструкций</a:t>
            </a:r>
            <a:r>
              <a:rPr lang="ru-RU" sz="1400" b="0" spc="35" dirty="0" smtClean="0">
                <a:latin typeface="Verdana"/>
                <a:cs typeface="Verdana"/>
              </a:rPr>
              <a:t>.</a:t>
            </a:r>
            <a:r>
              <a:rPr sz="1400" b="0" spc="35" smtClean="0">
                <a:latin typeface="Verdana"/>
                <a:cs typeface="Verdana"/>
              </a:rPr>
              <a:t> </a:t>
            </a:r>
            <a:r>
              <a:rPr sz="1400" b="0" spc="40" smtClean="0">
                <a:latin typeface="Verdana"/>
                <a:cs typeface="Verdana"/>
              </a:rPr>
              <a:t> Инфантилизм</a:t>
            </a:r>
            <a:r>
              <a:rPr lang="ru-RU" sz="1400" b="0" spc="40" dirty="0" smtClean="0">
                <a:latin typeface="Verdana"/>
                <a:cs typeface="Verdana"/>
              </a:rPr>
              <a:t>.</a:t>
            </a:r>
            <a:endParaRPr sz="1400">
              <a:latin typeface="Verdana"/>
              <a:cs typeface="Verdana"/>
            </a:endParaRPr>
          </a:p>
          <a:p>
            <a:pPr marL="12700" marR="1953895"/>
            <a:r>
              <a:rPr sz="1400" b="0" spc="60" dirty="0">
                <a:latin typeface="Verdana"/>
                <a:cs typeface="Verdana"/>
              </a:rPr>
              <a:t>На</a:t>
            </a:r>
            <a:r>
              <a:rPr sz="1400" b="0" spc="35" dirty="0">
                <a:latin typeface="Verdana"/>
                <a:cs typeface="Verdana"/>
              </a:rPr>
              <a:t>р</a:t>
            </a:r>
            <a:r>
              <a:rPr sz="1400" b="0" spc="45" dirty="0">
                <a:latin typeface="Verdana"/>
                <a:cs typeface="Verdana"/>
              </a:rPr>
              <a:t>ушение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-15">
                <a:latin typeface="Verdana"/>
                <a:cs typeface="Verdana"/>
              </a:rPr>
              <a:t>к</a:t>
            </a:r>
            <a:r>
              <a:rPr sz="1400" b="0" spc="55">
                <a:latin typeface="Verdana"/>
                <a:cs typeface="Verdana"/>
              </a:rPr>
              <a:t>оор</a:t>
            </a:r>
            <a:r>
              <a:rPr sz="1400" b="0" spc="50">
                <a:latin typeface="Verdana"/>
                <a:cs typeface="Verdana"/>
              </a:rPr>
              <a:t>динации</a:t>
            </a:r>
            <a:r>
              <a:rPr sz="1400" b="0" spc="-85">
                <a:latin typeface="Verdana"/>
                <a:cs typeface="Verdana"/>
              </a:rPr>
              <a:t> </a:t>
            </a:r>
            <a:r>
              <a:rPr sz="1400" b="0" spc="45" smtClean="0">
                <a:latin typeface="Verdana"/>
                <a:cs typeface="Verdana"/>
              </a:rPr>
              <a:t>дви</a:t>
            </a:r>
            <a:r>
              <a:rPr sz="1400" b="0" spc="40" smtClean="0">
                <a:latin typeface="Verdana"/>
                <a:cs typeface="Verdana"/>
              </a:rPr>
              <a:t>ж</a:t>
            </a:r>
            <a:r>
              <a:rPr sz="1400" b="0" spc="50" smtClean="0">
                <a:latin typeface="Verdana"/>
                <a:cs typeface="Verdana"/>
              </a:rPr>
              <a:t>ений</a:t>
            </a:r>
            <a:r>
              <a:rPr lang="ru-RU" sz="1400" b="0" spc="50" dirty="0" smtClean="0">
                <a:latin typeface="Verdana"/>
                <a:cs typeface="Verdana"/>
              </a:rPr>
              <a:t>.</a:t>
            </a:r>
            <a:r>
              <a:rPr sz="1400" b="0" spc="50" smtClean="0">
                <a:latin typeface="Verdana"/>
                <a:cs typeface="Verdana"/>
              </a:rPr>
              <a:t> </a:t>
            </a:r>
            <a:endParaRPr lang="ru-RU" sz="1400" b="0" spc="50" dirty="0" smtClean="0">
              <a:latin typeface="Verdana"/>
              <a:cs typeface="Verdana"/>
            </a:endParaRPr>
          </a:p>
          <a:p>
            <a:pPr marL="12700" marR="1953895"/>
            <a:r>
              <a:rPr sz="1400" b="0" spc="30" smtClean="0">
                <a:latin typeface="Verdana"/>
                <a:cs typeface="Verdana"/>
              </a:rPr>
              <a:t>Низкая</a:t>
            </a:r>
            <a:r>
              <a:rPr sz="1400" b="0" spc="-90" smtClean="0">
                <a:latin typeface="Verdana"/>
                <a:cs typeface="Verdana"/>
              </a:rPr>
              <a:t> </a:t>
            </a:r>
            <a:r>
              <a:rPr sz="1400" b="0" spc="40" smtClean="0">
                <a:latin typeface="Verdana"/>
                <a:cs typeface="Verdana"/>
              </a:rPr>
              <a:t>самооценка</a:t>
            </a:r>
            <a:r>
              <a:rPr lang="ru-RU" sz="1400" b="0" spc="40" dirty="0" smtClean="0">
                <a:latin typeface="Verdana"/>
                <a:cs typeface="Verdana"/>
              </a:rPr>
              <a:t>.</a:t>
            </a:r>
            <a:endParaRPr sz="1400">
              <a:latin typeface="Verdana"/>
              <a:cs typeface="Verdana"/>
            </a:endParaRPr>
          </a:p>
          <a:p>
            <a:pPr marL="12700">
              <a:spcBef>
                <a:spcPts val="409"/>
              </a:spcBef>
            </a:pPr>
            <a:r>
              <a:rPr sz="1400" b="0" spc="45">
                <a:latin typeface="Verdana"/>
                <a:cs typeface="Verdana"/>
              </a:rPr>
              <a:t>Повышенная</a:t>
            </a:r>
            <a:r>
              <a:rPr sz="1400" b="0" spc="-85">
                <a:latin typeface="Verdana"/>
                <a:cs typeface="Verdana"/>
              </a:rPr>
              <a:t> </a:t>
            </a:r>
            <a:r>
              <a:rPr sz="1400" b="0" spc="35" smtClean="0">
                <a:latin typeface="Verdana"/>
                <a:cs typeface="Verdana"/>
              </a:rPr>
              <a:t>трев</a:t>
            </a:r>
            <a:r>
              <a:rPr sz="1400" b="0" spc="20" smtClean="0">
                <a:latin typeface="Verdana"/>
                <a:cs typeface="Verdana"/>
              </a:rPr>
              <a:t>о</a:t>
            </a:r>
            <a:r>
              <a:rPr sz="1400" b="0" spc="50" smtClean="0">
                <a:latin typeface="Verdana"/>
                <a:cs typeface="Verdana"/>
              </a:rPr>
              <a:t>жно</a:t>
            </a:r>
            <a:r>
              <a:rPr sz="1400" b="0" spc="25" smtClean="0">
                <a:latin typeface="Verdana"/>
                <a:cs typeface="Verdana"/>
              </a:rPr>
              <a:t>с</a:t>
            </a:r>
            <a:r>
              <a:rPr sz="1400" b="0" smtClean="0">
                <a:latin typeface="Verdana"/>
                <a:cs typeface="Verdana"/>
              </a:rPr>
              <a:t>ть</a:t>
            </a:r>
            <a:r>
              <a:rPr lang="ru-RU" sz="1400" b="0" dirty="0" smtClean="0">
                <a:latin typeface="Verdana"/>
                <a:cs typeface="Verdana"/>
              </a:rPr>
              <a:t>.</a:t>
            </a:r>
            <a:endParaRPr sz="1400">
              <a:latin typeface="Verdana"/>
              <a:cs typeface="Verdana"/>
            </a:endParaRPr>
          </a:p>
          <a:p>
            <a:pPr marL="12700" marR="685800">
              <a:spcBef>
                <a:spcPts val="5"/>
              </a:spcBef>
            </a:pPr>
            <a:r>
              <a:rPr sz="1400" b="0" spc="45" dirty="0">
                <a:latin typeface="Verdana"/>
                <a:cs typeface="Verdana"/>
              </a:rPr>
              <a:t>Высокий </a:t>
            </a:r>
            <a:r>
              <a:rPr sz="1400" b="0" spc="35" dirty="0">
                <a:latin typeface="Verdana"/>
                <a:cs typeface="Verdana"/>
              </a:rPr>
              <a:t>уровень </a:t>
            </a:r>
            <a:r>
              <a:rPr sz="1400" b="0" spc="40">
                <a:latin typeface="Verdana"/>
                <a:cs typeface="Verdana"/>
              </a:rPr>
              <a:t>психомышечного </a:t>
            </a:r>
            <a:r>
              <a:rPr sz="1400" b="0" spc="40" smtClean="0">
                <a:latin typeface="Verdana"/>
                <a:cs typeface="Verdana"/>
              </a:rPr>
              <a:t>напряжения</a:t>
            </a:r>
            <a:r>
              <a:rPr lang="ru-RU" sz="1400" b="0" spc="40" dirty="0" smtClean="0">
                <a:latin typeface="Verdana"/>
                <a:cs typeface="Verdana"/>
              </a:rPr>
              <a:t>.</a:t>
            </a:r>
            <a:r>
              <a:rPr sz="1400" b="0" spc="45" smtClean="0">
                <a:latin typeface="Verdana"/>
                <a:cs typeface="Verdana"/>
              </a:rPr>
              <a:t> </a:t>
            </a:r>
            <a:endParaRPr lang="ru-RU" sz="1400" b="0" spc="45" dirty="0" smtClean="0">
              <a:latin typeface="Verdana"/>
              <a:cs typeface="Verdana"/>
            </a:endParaRPr>
          </a:p>
          <a:p>
            <a:pPr marL="12700" marR="685800">
              <a:spcBef>
                <a:spcPts val="5"/>
              </a:spcBef>
            </a:pPr>
            <a:r>
              <a:rPr sz="1400" b="0" spc="50" smtClean="0">
                <a:latin typeface="Verdana"/>
                <a:cs typeface="Verdana"/>
              </a:rPr>
              <a:t>Низкий</a:t>
            </a:r>
            <a:r>
              <a:rPr sz="1400" b="0" spc="-90" smtClean="0">
                <a:latin typeface="Verdana"/>
                <a:cs typeface="Verdana"/>
              </a:rPr>
              <a:t> </a:t>
            </a:r>
            <a:r>
              <a:rPr sz="1400" b="0" spc="35" dirty="0">
                <a:latin typeface="Verdana"/>
                <a:cs typeface="Verdana"/>
              </a:rPr>
              <a:t>уровень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30" dirty="0">
                <a:latin typeface="Verdana"/>
                <a:cs typeface="Verdana"/>
              </a:rPr>
              <a:t>развития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45" dirty="0">
                <a:latin typeface="Verdana"/>
                <a:cs typeface="Verdana"/>
              </a:rPr>
              <a:t>мелкой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65" dirty="0">
                <a:latin typeface="Verdana"/>
                <a:cs typeface="Verdana"/>
              </a:rPr>
              <a:t>и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40">
                <a:latin typeface="Verdana"/>
                <a:cs typeface="Verdana"/>
              </a:rPr>
              <a:t>крупной</a:t>
            </a:r>
            <a:r>
              <a:rPr sz="1400" b="0" spc="-85">
                <a:latin typeface="Verdana"/>
                <a:cs typeface="Verdana"/>
              </a:rPr>
              <a:t> </a:t>
            </a:r>
            <a:r>
              <a:rPr sz="1400" b="0" spc="45" smtClean="0">
                <a:latin typeface="Verdana"/>
                <a:cs typeface="Verdana"/>
              </a:rPr>
              <a:t>моторики</a:t>
            </a:r>
            <a:r>
              <a:rPr lang="ru-RU" sz="1400" b="0" spc="45" dirty="0" smtClean="0">
                <a:latin typeface="Verdana"/>
                <a:cs typeface="Verdana"/>
              </a:rPr>
              <a:t>.</a:t>
            </a:r>
            <a:r>
              <a:rPr sz="1400" b="0" spc="-335" smtClean="0">
                <a:latin typeface="Verdana"/>
                <a:cs typeface="Verdana"/>
              </a:rPr>
              <a:t> </a:t>
            </a:r>
            <a:endParaRPr lang="ru-RU" sz="1400" b="0" spc="-335" dirty="0" smtClean="0">
              <a:latin typeface="Verdana"/>
              <a:cs typeface="Verdana"/>
            </a:endParaRPr>
          </a:p>
          <a:p>
            <a:pPr marL="12700" marR="685800">
              <a:spcBef>
                <a:spcPts val="5"/>
              </a:spcBef>
            </a:pPr>
            <a:r>
              <a:rPr sz="1400" b="0" spc="45" smtClean="0">
                <a:latin typeface="Verdana"/>
                <a:cs typeface="Verdana"/>
              </a:rPr>
              <a:t>Повышенная</a:t>
            </a:r>
            <a:r>
              <a:rPr sz="1400" b="0" spc="-85" smtClean="0">
                <a:latin typeface="Verdana"/>
                <a:cs typeface="Verdana"/>
              </a:rPr>
              <a:t> </a:t>
            </a:r>
            <a:r>
              <a:rPr sz="1400" b="0" spc="30" dirty="0">
                <a:latin typeface="Verdana"/>
                <a:cs typeface="Verdana"/>
              </a:rPr>
              <a:t>утомляемость</a:t>
            </a:r>
            <a:r>
              <a:rPr sz="1400" b="0" spc="-85" dirty="0">
                <a:latin typeface="Verdana"/>
                <a:cs typeface="Verdana"/>
              </a:rPr>
              <a:t> </a:t>
            </a:r>
            <a:r>
              <a:rPr sz="1400" b="0" spc="55">
                <a:latin typeface="Verdana"/>
                <a:cs typeface="Verdana"/>
              </a:rPr>
              <a:t>или</a:t>
            </a:r>
            <a:r>
              <a:rPr sz="1400" b="0" spc="-85">
                <a:latin typeface="Verdana"/>
                <a:cs typeface="Verdana"/>
              </a:rPr>
              <a:t> </a:t>
            </a:r>
            <a:r>
              <a:rPr sz="1400" b="0" spc="30" smtClean="0">
                <a:latin typeface="Verdana"/>
                <a:cs typeface="Verdana"/>
              </a:rPr>
              <a:t>возбудимость</a:t>
            </a:r>
            <a:r>
              <a:rPr lang="ru-RU" sz="1400" b="0" spc="30" dirty="0" smtClean="0">
                <a:latin typeface="Verdana"/>
                <a:cs typeface="Verdana"/>
              </a:rPr>
              <a:t>.</a:t>
            </a:r>
            <a:endParaRPr sz="1400">
              <a:latin typeface="Verdana"/>
              <a:cs typeface="Verdana"/>
            </a:endParaRPr>
          </a:p>
        </p:txBody>
      </p:sp>
      <p:pic>
        <p:nvPicPr>
          <p:cNvPr id="29" name="object 2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41900" y="2178050"/>
            <a:ext cx="99326" cy="99313"/>
          </a:xfrm>
          <a:prstGeom prst="rect">
            <a:avLst/>
          </a:prstGeom>
        </p:spPr>
      </p:pic>
      <p:pic>
        <p:nvPicPr>
          <p:cNvPr id="30" name="object 3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41900" y="2711450"/>
            <a:ext cx="99326" cy="99313"/>
          </a:xfrm>
          <a:prstGeom prst="rect">
            <a:avLst/>
          </a:prstGeom>
        </p:spPr>
      </p:pic>
      <p:pic>
        <p:nvPicPr>
          <p:cNvPr id="31" name="object 3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041900" y="3016250"/>
            <a:ext cx="99326" cy="99326"/>
          </a:xfrm>
          <a:prstGeom prst="rect">
            <a:avLst/>
          </a:prstGeom>
        </p:spPr>
      </p:pic>
      <p:pic>
        <p:nvPicPr>
          <p:cNvPr id="32" name="object 3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041900" y="3168650"/>
            <a:ext cx="99326" cy="99313"/>
          </a:xfrm>
          <a:prstGeom prst="rect">
            <a:avLst/>
          </a:prstGeom>
        </p:spPr>
      </p:pic>
      <p:pic>
        <p:nvPicPr>
          <p:cNvPr id="33" name="object 3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041900" y="3625850"/>
            <a:ext cx="99326" cy="99313"/>
          </a:xfrm>
          <a:prstGeom prst="rect">
            <a:avLst/>
          </a:prstGeom>
        </p:spPr>
      </p:pic>
      <p:pic>
        <p:nvPicPr>
          <p:cNvPr id="35" name="object 35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041900" y="4006850"/>
            <a:ext cx="99326" cy="99314"/>
          </a:xfrm>
          <a:prstGeom prst="rect">
            <a:avLst/>
          </a:prstGeom>
        </p:spPr>
      </p:pic>
      <p:pic>
        <p:nvPicPr>
          <p:cNvPr id="36" name="object 3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5041900" y="4235450"/>
            <a:ext cx="99326" cy="99326"/>
          </a:xfrm>
          <a:prstGeom prst="rect">
            <a:avLst/>
          </a:prstGeom>
        </p:spPr>
      </p:pic>
      <p:pic>
        <p:nvPicPr>
          <p:cNvPr id="37" name="object 37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5041900" y="4464050"/>
            <a:ext cx="99326" cy="99326"/>
          </a:xfrm>
          <a:prstGeom prst="rect">
            <a:avLst/>
          </a:prstGeom>
        </p:spPr>
      </p:pic>
      <p:pic>
        <p:nvPicPr>
          <p:cNvPr id="38" name="object 38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18100" y="4921250"/>
            <a:ext cx="99326" cy="99313"/>
          </a:xfrm>
          <a:prstGeom prst="rect">
            <a:avLst/>
          </a:prstGeom>
        </p:spPr>
      </p:pic>
      <p:pic>
        <p:nvPicPr>
          <p:cNvPr id="39" name="object 39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5118100" y="5226050"/>
            <a:ext cx="99326" cy="99313"/>
          </a:xfrm>
          <a:prstGeom prst="rect">
            <a:avLst/>
          </a:prstGeom>
        </p:spPr>
      </p:pic>
      <p:pic>
        <p:nvPicPr>
          <p:cNvPr id="40" name="object 4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118100" y="5759450"/>
            <a:ext cx="99326" cy="99314"/>
          </a:xfrm>
          <a:prstGeom prst="rect">
            <a:avLst/>
          </a:prstGeom>
        </p:spPr>
      </p:pic>
      <p:pic>
        <p:nvPicPr>
          <p:cNvPr id="41" name="object 41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5118100" y="6216650"/>
            <a:ext cx="99326" cy="99377"/>
          </a:xfrm>
          <a:prstGeom prst="rect">
            <a:avLst/>
          </a:prstGeom>
        </p:spPr>
      </p:pic>
      <p:sp>
        <p:nvSpPr>
          <p:cNvPr id="49" name="object 12"/>
          <p:cNvSpPr/>
          <p:nvPr/>
        </p:nvSpPr>
        <p:spPr>
          <a:xfrm>
            <a:off x="317500" y="2101850"/>
            <a:ext cx="2667000" cy="1143000"/>
          </a:xfrm>
          <a:custGeom>
            <a:avLst/>
            <a:gdLst/>
            <a:ahLst/>
            <a:cxnLst/>
            <a:rect l="l" t="t" r="r" b="b"/>
            <a:pathLst>
              <a:path w="2573655" h="739775">
                <a:moveTo>
                  <a:pt x="2573629" y="739775"/>
                </a:moveTo>
                <a:lnTo>
                  <a:pt x="0" y="739775"/>
                </a:lnTo>
                <a:lnTo>
                  <a:pt x="0" y="0"/>
                </a:lnTo>
                <a:lnTo>
                  <a:pt x="2573629" y="0"/>
                </a:lnTo>
                <a:lnTo>
                  <a:pt x="2573629" y="739775"/>
                </a:lnTo>
                <a:close/>
              </a:path>
            </a:pathLst>
          </a:custGeom>
          <a:solidFill>
            <a:srgbClr val="C1C2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12"/>
          <p:cNvSpPr/>
          <p:nvPr/>
        </p:nvSpPr>
        <p:spPr>
          <a:xfrm>
            <a:off x="317500" y="3778250"/>
            <a:ext cx="2667000" cy="914400"/>
          </a:xfrm>
          <a:custGeom>
            <a:avLst/>
            <a:gdLst/>
            <a:ahLst/>
            <a:cxnLst/>
            <a:rect l="l" t="t" r="r" b="b"/>
            <a:pathLst>
              <a:path w="2573655" h="739775">
                <a:moveTo>
                  <a:pt x="2573629" y="739775"/>
                </a:moveTo>
                <a:lnTo>
                  <a:pt x="0" y="739775"/>
                </a:lnTo>
                <a:lnTo>
                  <a:pt x="0" y="0"/>
                </a:lnTo>
                <a:lnTo>
                  <a:pt x="2573629" y="0"/>
                </a:lnTo>
                <a:lnTo>
                  <a:pt x="2573629" y="739775"/>
                </a:lnTo>
                <a:close/>
              </a:path>
            </a:pathLst>
          </a:custGeom>
          <a:solidFill>
            <a:srgbClr val="C1C2C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16"/>
          <p:cNvSpPr/>
          <p:nvPr/>
        </p:nvSpPr>
        <p:spPr>
          <a:xfrm>
            <a:off x="3136900" y="2330450"/>
            <a:ext cx="45719" cy="496570"/>
          </a:xfrm>
          <a:custGeom>
            <a:avLst/>
            <a:gdLst/>
            <a:ahLst/>
            <a:cxnLst/>
            <a:rect l="l" t="t" r="r" b="b"/>
            <a:pathLst>
              <a:path w="39369" h="648970">
                <a:moveTo>
                  <a:pt x="38887" y="648449"/>
                </a:moveTo>
                <a:lnTo>
                  <a:pt x="0" y="648449"/>
                </a:lnTo>
                <a:lnTo>
                  <a:pt x="0" y="0"/>
                </a:lnTo>
                <a:lnTo>
                  <a:pt x="38887" y="0"/>
                </a:lnTo>
                <a:lnTo>
                  <a:pt x="38887" y="648449"/>
                </a:lnTo>
                <a:close/>
              </a:path>
            </a:pathLst>
          </a:custGeom>
          <a:solidFill>
            <a:srgbClr val="24293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8"/>
          <p:cNvSpPr/>
          <p:nvPr/>
        </p:nvSpPr>
        <p:spPr>
          <a:xfrm>
            <a:off x="317500" y="2406650"/>
            <a:ext cx="2514600" cy="381000"/>
          </a:xfrm>
          <a:custGeom>
            <a:avLst/>
            <a:gdLst/>
            <a:ahLst/>
            <a:cxnLst/>
            <a:rect l="l" t="t" r="r" b="b"/>
            <a:pathLst>
              <a:path w="191135" h="191770">
                <a:moveTo>
                  <a:pt x="191096" y="191147"/>
                </a:moveTo>
                <a:lnTo>
                  <a:pt x="0" y="191147"/>
                </a:lnTo>
                <a:lnTo>
                  <a:pt x="0" y="0"/>
                </a:lnTo>
                <a:lnTo>
                  <a:pt x="191096" y="0"/>
                </a:lnTo>
                <a:lnTo>
                  <a:pt x="191096" y="191147"/>
                </a:lnTo>
                <a:close/>
              </a:path>
            </a:pathLst>
          </a:custGeom>
          <a:solidFill>
            <a:srgbClr val="334C3B"/>
          </a:solidFill>
        </p:spPr>
        <p:txBody>
          <a:bodyPr wrap="square" lIns="0" tIns="0" rIns="0" bIns="0" rtlCol="0"/>
          <a:lstStyle/>
          <a:p>
            <a:pPr marL="63500">
              <a:lnSpc>
                <a:spcPct val="100000"/>
              </a:lnSpc>
              <a:spcBef>
                <a:spcPts val="25"/>
              </a:spcBef>
            </a:pPr>
            <a:r>
              <a:rPr lang="ru-RU" sz="1600" dirty="0" smtClean="0">
                <a:solidFill>
                  <a:schemeClr val="bg1"/>
                </a:solidFill>
              </a:rPr>
              <a:t>50 </a:t>
            </a:r>
            <a:r>
              <a:rPr lang="ru-RU" sz="1600" dirty="0" err="1" smtClean="0">
                <a:solidFill>
                  <a:schemeClr val="bg1"/>
                </a:solidFill>
              </a:rPr>
              <a:t>уч</a:t>
            </a:r>
            <a:r>
              <a:rPr lang="ru-RU" sz="1600" dirty="0" smtClean="0">
                <a:solidFill>
                  <a:schemeClr val="bg1"/>
                </a:solidFill>
              </a:rPr>
              <a:t>. (69%), </a:t>
            </a:r>
            <a:endParaRPr lang="ru-RU" sz="16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60" name="object 10"/>
          <p:cNvSpPr/>
          <p:nvPr/>
        </p:nvSpPr>
        <p:spPr>
          <a:xfrm>
            <a:off x="317500" y="3092450"/>
            <a:ext cx="457200" cy="152400"/>
          </a:xfrm>
          <a:custGeom>
            <a:avLst/>
            <a:gdLst/>
            <a:ahLst/>
            <a:cxnLst/>
            <a:rect l="l" t="t" r="r" b="b"/>
            <a:pathLst>
              <a:path w="191135" h="191135">
                <a:moveTo>
                  <a:pt x="191096" y="191096"/>
                </a:moveTo>
                <a:lnTo>
                  <a:pt x="0" y="191096"/>
                </a:lnTo>
                <a:lnTo>
                  <a:pt x="0" y="0"/>
                </a:lnTo>
                <a:lnTo>
                  <a:pt x="191096" y="0"/>
                </a:lnTo>
                <a:lnTo>
                  <a:pt x="191096" y="191096"/>
                </a:lnTo>
                <a:close/>
              </a:path>
            </a:pathLst>
          </a:custGeom>
          <a:solidFill>
            <a:srgbClr val="313538"/>
          </a:solidFill>
        </p:spPr>
        <p:txBody>
          <a:bodyPr wrap="square" lIns="0" tIns="0" rIns="0" bIns="0" rtlCol="0"/>
          <a:lstStyle/>
          <a:p>
            <a:pPr marL="63500">
              <a:lnSpc>
                <a:spcPts val="1375"/>
              </a:lnSpc>
            </a:pPr>
            <a:r>
              <a:rPr lang="ru-RU" sz="1600" b="1" spc="145" dirty="0" smtClean="0">
                <a:solidFill>
                  <a:srgbClr val="FFFFFF"/>
                </a:solidFill>
                <a:cs typeface="Calibri"/>
              </a:rPr>
              <a:t>0%</a:t>
            </a:r>
            <a:endParaRPr lang="ru-RU" sz="1600" dirty="0">
              <a:cs typeface="Calibri"/>
            </a:endParaRPr>
          </a:p>
        </p:txBody>
      </p:sp>
      <p:sp>
        <p:nvSpPr>
          <p:cNvPr id="63" name="object 9"/>
          <p:cNvSpPr/>
          <p:nvPr/>
        </p:nvSpPr>
        <p:spPr>
          <a:xfrm>
            <a:off x="317500" y="2787650"/>
            <a:ext cx="1676400" cy="304800"/>
          </a:xfrm>
          <a:custGeom>
            <a:avLst/>
            <a:gdLst/>
            <a:ahLst/>
            <a:cxnLst/>
            <a:rect l="l" t="t" r="r" b="b"/>
            <a:pathLst>
              <a:path w="191135" h="191135">
                <a:moveTo>
                  <a:pt x="191096" y="191096"/>
                </a:moveTo>
                <a:lnTo>
                  <a:pt x="0" y="191096"/>
                </a:lnTo>
                <a:lnTo>
                  <a:pt x="0" y="0"/>
                </a:lnTo>
                <a:lnTo>
                  <a:pt x="191096" y="0"/>
                </a:lnTo>
                <a:lnTo>
                  <a:pt x="191096" y="191096"/>
                </a:lnTo>
                <a:close/>
              </a:path>
            </a:pathLst>
          </a:custGeom>
          <a:solidFill>
            <a:srgbClr val="537C86"/>
          </a:solidFill>
        </p:spPr>
        <p:txBody>
          <a:bodyPr wrap="square" lIns="0" tIns="0" rIns="0" bIns="0" rtlCol="0"/>
          <a:lstStyle/>
          <a:p>
            <a:pPr marL="63500">
              <a:lnSpc>
                <a:spcPts val="1375"/>
              </a:lnSpc>
            </a:pPr>
            <a:r>
              <a:rPr lang="ru-RU" sz="1600" dirty="0" smtClean="0">
                <a:solidFill>
                  <a:schemeClr val="bg1"/>
                </a:solidFill>
              </a:rPr>
              <a:t>19 </a:t>
            </a:r>
            <a:r>
              <a:rPr lang="ru-RU" sz="1600" dirty="0" err="1" smtClean="0">
                <a:solidFill>
                  <a:schemeClr val="bg1"/>
                </a:solidFill>
              </a:rPr>
              <a:t>уч</a:t>
            </a:r>
            <a:r>
              <a:rPr lang="ru-RU" sz="1600" dirty="0" smtClean="0">
                <a:solidFill>
                  <a:schemeClr val="bg1"/>
                </a:solidFill>
              </a:rPr>
              <a:t>. (27%)</a:t>
            </a:r>
            <a:endParaRPr lang="ru-RU" sz="1600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393700" y="3397250"/>
            <a:ext cx="129522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b="1" spc="195" dirty="0" smtClean="0">
                <a:solidFill>
                  <a:srgbClr val="231F1F"/>
                </a:solidFill>
                <a:cs typeface="Calibri"/>
              </a:rPr>
              <a:t>Май</a:t>
            </a:r>
            <a:r>
              <a:rPr lang="ru-RU" b="1" spc="10" dirty="0" smtClean="0">
                <a:solidFill>
                  <a:srgbClr val="231F1F"/>
                </a:solidFill>
                <a:cs typeface="Calibri"/>
              </a:rPr>
              <a:t> </a:t>
            </a:r>
            <a:endParaRPr lang="ru-RU" dirty="0">
              <a:cs typeface="Calibri"/>
            </a:endParaRPr>
          </a:p>
        </p:txBody>
      </p:sp>
      <p:sp>
        <p:nvSpPr>
          <p:cNvPr id="66" name="object 7"/>
          <p:cNvSpPr/>
          <p:nvPr/>
        </p:nvSpPr>
        <p:spPr>
          <a:xfrm>
            <a:off x="3441700" y="2406650"/>
            <a:ext cx="191135" cy="191135"/>
          </a:xfrm>
          <a:custGeom>
            <a:avLst/>
            <a:gdLst/>
            <a:ahLst/>
            <a:cxnLst/>
            <a:rect l="l" t="t" r="r" b="b"/>
            <a:pathLst>
              <a:path w="191135" h="191135">
                <a:moveTo>
                  <a:pt x="191096" y="191096"/>
                </a:moveTo>
                <a:lnTo>
                  <a:pt x="0" y="191096"/>
                </a:lnTo>
                <a:lnTo>
                  <a:pt x="0" y="0"/>
                </a:lnTo>
                <a:lnTo>
                  <a:pt x="191096" y="0"/>
                </a:lnTo>
                <a:lnTo>
                  <a:pt x="191096" y="191096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7"/>
          <p:cNvSpPr/>
          <p:nvPr/>
        </p:nvSpPr>
        <p:spPr>
          <a:xfrm>
            <a:off x="317500" y="2101850"/>
            <a:ext cx="1143000" cy="304800"/>
          </a:xfrm>
          <a:custGeom>
            <a:avLst/>
            <a:gdLst/>
            <a:ahLst/>
            <a:cxnLst/>
            <a:rect l="l" t="t" r="r" b="b"/>
            <a:pathLst>
              <a:path w="191135" h="191135">
                <a:moveTo>
                  <a:pt x="191096" y="191096"/>
                </a:moveTo>
                <a:lnTo>
                  <a:pt x="0" y="191096"/>
                </a:lnTo>
                <a:lnTo>
                  <a:pt x="0" y="0"/>
                </a:lnTo>
                <a:lnTo>
                  <a:pt x="191096" y="0"/>
                </a:lnTo>
                <a:lnTo>
                  <a:pt x="191096" y="191096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pPr marL="63500">
              <a:lnSpc>
                <a:spcPct val="100000"/>
              </a:lnSpc>
              <a:spcBef>
                <a:spcPts val="25"/>
              </a:spcBef>
            </a:pPr>
            <a:r>
              <a:rPr lang="ru-RU" sz="1600" b="1" dirty="0" smtClean="0">
                <a:solidFill>
                  <a:schemeClr val="bg1"/>
                </a:solidFill>
              </a:rPr>
              <a:t>4 </a:t>
            </a:r>
            <a:r>
              <a:rPr lang="ru-RU" sz="1600" b="1" dirty="0" err="1" smtClean="0">
                <a:solidFill>
                  <a:schemeClr val="bg1"/>
                </a:solidFill>
              </a:rPr>
              <a:t>уч</a:t>
            </a:r>
            <a:r>
              <a:rPr lang="ru-RU" sz="1600" b="1" dirty="0" smtClean="0">
                <a:solidFill>
                  <a:schemeClr val="bg1"/>
                </a:solidFill>
              </a:rPr>
              <a:t>. (4%), </a:t>
            </a:r>
            <a:endParaRPr lang="ru-RU" sz="1600" b="1" dirty="0">
              <a:solidFill>
                <a:schemeClr val="bg1"/>
              </a:solidFill>
              <a:cs typeface="Calibri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17500" y="1568450"/>
            <a:ext cx="4343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>
              <a:lnSpc>
                <a:spcPct val="100000"/>
              </a:lnSpc>
              <a:spcBef>
                <a:spcPts val="114"/>
              </a:spcBef>
            </a:pPr>
            <a:r>
              <a:rPr lang="ru-RU" sz="2400" b="1" spc="229" dirty="0" smtClean="0">
                <a:solidFill>
                  <a:srgbClr val="231F1F"/>
                </a:solidFill>
                <a:cs typeface="Calibri"/>
              </a:rPr>
              <a:t>Сентябрь</a:t>
            </a:r>
            <a:r>
              <a:rPr lang="ru-RU" sz="2400" b="1" spc="25" dirty="0" smtClean="0">
                <a:solidFill>
                  <a:srgbClr val="231F1F"/>
                </a:solidFill>
                <a:cs typeface="Calibri"/>
              </a:rPr>
              <a:t> </a:t>
            </a:r>
            <a:r>
              <a:rPr lang="ru-RU" sz="2400" b="1" spc="204" dirty="0" smtClean="0">
                <a:solidFill>
                  <a:srgbClr val="231F1F"/>
                </a:solidFill>
                <a:cs typeface="Calibri"/>
              </a:rPr>
              <a:t>2022-2023уч.год</a:t>
            </a:r>
            <a:endParaRPr lang="ru-RU" sz="2400" dirty="0">
              <a:cs typeface="Calibri"/>
            </a:endParaRPr>
          </a:p>
        </p:txBody>
      </p:sp>
      <p:sp>
        <p:nvSpPr>
          <p:cNvPr id="71" name="object 16"/>
          <p:cNvSpPr/>
          <p:nvPr/>
        </p:nvSpPr>
        <p:spPr>
          <a:xfrm>
            <a:off x="3136900" y="3930650"/>
            <a:ext cx="45719" cy="496570"/>
          </a:xfrm>
          <a:custGeom>
            <a:avLst/>
            <a:gdLst/>
            <a:ahLst/>
            <a:cxnLst/>
            <a:rect l="l" t="t" r="r" b="b"/>
            <a:pathLst>
              <a:path w="39369" h="648970">
                <a:moveTo>
                  <a:pt x="38887" y="648449"/>
                </a:moveTo>
                <a:lnTo>
                  <a:pt x="0" y="648449"/>
                </a:lnTo>
                <a:lnTo>
                  <a:pt x="0" y="0"/>
                </a:lnTo>
                <a:lnTo>
                  <a:pt x="38887" y="0"/>
                </a:lnTo>
                <a:lnTo>
                  <a:pt x="38887" y="648449"/>
                </a:lnTo>
                <a:close/>
              </a:path>
            </a:pathLst>
          </a:custGeom>
          <a:solidFill>
            <a:srgbClr val="242936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45401" y="1691132"/>
            <a:ext cx="9735185" cy="45085"/>
          </a:xfrm>
          <a:custGeom>
            <a:avLst/>
            <a:gdLst/>
            <a:ahLst/>
            <a:cxnLst/>
            <a:rect l="l" t="t" r="r" b="b"/>
            <a:pathLst>
              <a:path w="9735185" h="45085">
                <a:moveTo>
                  <a:pt x="9734892" y="44602"/>
                </a:moveTo>
                <a:lnTo>
                  <a:pt x="0" y="44602"/>
                </a:lnTo>
                <a:lnTo>
                  <a:pt x="0" y="0"/>
                </a:lnTo>
                <a:lnTo>
                  <a:pt x="9734892" y="0"/>
                </a:lnTo>
                <a:lnTo>
                  <a:pt x="9734892" y="44602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70150" y="1141212"/>
            <a:ext cx="8550910" cy="3263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300" dirty="0"/>
              <a:t>Основные</a:t>
            </a:r>
            <a:r>
              <a:rPr spc="120" dirty="0"/>
              <a:t> </a:t>
            </a:r>
            <a:r>
              <a:rPr spc="280" dirty="0"/>
              <a:t>направления</a:t>
            </a:r>
            <a:r>
              <a:rPr spc="125" dirty="0"/>
              <a:t> </a:t>
            </a:r>
            <a:r>
              <a:rPr spc="280" dirty="0"/>
              <a:t>коррекционно-развивающей</a:t>
            </a:r>
            <a:r>
              <a:rPr spc="125" dirty="0"/>
              <a:t> </a:t>
            </a:r>
            <a:r>
              <a:rPr spc="225" dirty="0"/>
              <a:t>работы: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08935" y="2344647"/>
            <a:ext cx="7405370" cy="36283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z="1250" spc="5" dirty="0">
                <a:solidFill>
                  <a:srgbClr val="7D1933"/>
                </a:solidFill>
                <a:latin typeface="Verdana"/>
                <a:cs typeface="Verdana"/>
              </a:rPr>
              <a:t>С</a:t>
            </a:r>
            <a:r>
              <a:rPr sz="1250" spc="50" dirty="0">
                <a:solidFill>
                  <a:srgbClr val="7D1933"/>
                </a:solidFill>
                <a:latin typeface="Verdana"/>
                <a:cs typeface="Verdana"/>
              </a:rPr>
              <a:t>ен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с</a:t>
            </a:r>
            <a:r>
              <a:rPr sz="1250" spc="55" dirty="0">
                <a:solidFill>
                  <a:srgbClr val="7D1933"/>
                </a:solidFill>
                <a:latin typeface="Verdana"/>
                <a:cs typeface="Verdana"/>
              </a:rPr>
              <a:t>орное</a:t>
            </a:r>
            <a:r>
              <a:rPr sz="125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-21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70" dirty="0">
                <a:solidFill>
                  <a:srgbClr val="7D1933"/>
                </a:solidFill>
                <a:latin typeface="Verdana"/>
                <a:cs typeface="Verdana"/>
              </a:rPr>
              <a:t>и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с</a:t>
            </a:r>
            <a:r>
              <a:rPr sz="1250" spc="50" dirty="0">
                <a:solidFill>
                  <a:srgbClr val="7D1933"/>
                </a:solidFill>
                <a:latin typeface="Verdana"/>
                <a:cs typeface="Verdana"/>
              </a:rPr>
              <a:t>ен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с</a:t>
            </a:r>
            <a:r>
              <a:rPr sz="1250" spc="80" dirty="0">
                <a:solidFill>
                  <a:srgbClr val="7D1933"/>
                </a:solidFill>
                <a:latin typeface="Verdana"/>
                <a:cs typeface="Verdana"/>
              </a:rPr>
              <a:t>ом</a:t>
            </a:r>
            <a:r>
              <a:rPr sz="1250" spc="40" dirty="0">
                <a:solidFill>
                  <a:srgbClr val="7D1933"/>
                </a:solidFill>
                <a:latin typeface="Verdana"/>
                <a:cs typeface="Verdana"/>
              </a:rPr>
              <a:t>о</a:t>
            </a:r>
            <a:r>
              <a:rPr sz="1250" spc="-55" dirty="0">
                <a:solidFill>
                  <a:srgbClr val="7D1933"/>
                </a:solidFill>
                <a:latin typeface="Verdana"/>
                <a:cs typeface="Verdana"/>
              </a:rPr>
              <a:t>т</a:t>
            </a:r>
            <a:r>
              <a:rPr sz="1250" spc="55" dirty="0">
                <a:solidFill>
                  <a:srgbClr val="7D1933"/>
                </a:solidFill>
                <a:latin typeface="Verdana"/>
                <a:cs typeface="Verdana"/>
              </a:rPr>
              <a:t>орное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85" dirty="0">
                <a:solidFill>
                  <a:srgbClr val="7D1933"/>
                </a:solidFill>
                <a:latin typeface="Verdana"/>
                <a:cs typeface="Verdana"/>
              </a:rPr>
              <a:t>р</a:t>
            </a:r>
            <a:r>
              <a:rPr sz="1250" spc="-25" dirty="0">
                <a:solidFill>
                  <a:srgbClr val="7D1933"/>
                </a:solidFill>
                <a:latin typeface="Verdana"/>
                <a:cs typeface="Verdana"/>
              </a:rPr>
              <a:t>а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звитие</a:t>
            </a:r>
            <a:r>
              <a:rPr sz="1250" spc="-65" dirty="0">
                <a:solidFill>
                  <a:srgbClr val="7D1933"/>
                </a:solidFill>
                <a:latin typeface="Calibri"/>
                <a:cs typeface="Calibri"/>
              </a:rPr>
              <a:t>;</a:t>
            </a: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50" spc="65" dirty="0">
                <a:solidFill>
                  <a:srgbClr val="7D1933"/>
                </a:solidFill>
                <a:latin typeface="Verdana"/>
                <a:cs typeface="Verdana"/>
              </a:rPr>
              <a:t>Формирование</a:t>
            </a:r>
            <a:r>
              <a:rPr sz="1250" spc="-7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40" dirty="0">
                <a:solidFill>
                  <a:srgbClr val="7D1933"/>
                </a:solidFill>
                <a:latin typeface="Verdana"/>
                <a:cs typeface="Verdana"/>
              </a:rPr>
              <a:t>пространственно</a:t>
            </a:r>
            <a:r>
              <a:rPr sz="1250" spc="40" dirty="0">
                <a:solidFill>
                  <a:srgbClr val="7D1933"/>
                </a:solidFill>
                <a:latin typeface="Calibri"/>
                <a:cs typeface="Calibri"/>
              </a:rPr>
              <a:t>-</a:t>
            </a:r>
            <a:r>
              <a:rPr sz="1250" spc="40" dirty="0">
                <a:solidFill>
                  <a:srgbClr val="7D1933"/>
                </a:solidFill>
                <a:latin typeface="Verdana"/>
                <a:cs typeface="Verdana"/>
              </a:rPr>
              <a:t>временных</a:t>
            </a:r>
            <a:r>
              <a:rPr sz="1250" spc="-7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отношений</a:t>
            </a:r>
            <a:r>
              <a:rPr sz="1250" spc="35" dirty="0">
                <a:solidFill>
                  <a:srgbClr val="7D1933"/>
                </a:solidFill>
                <a:latin typeface="Calibri"/>
                <a:cs typeface="Calibri"/>
              </a:rPr>
              <a:t>;</a:t>
            </a: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250" spc="45" dirty="0">
                <a:solidFill>
                  <a:srgbClr val="7D1933"/>
                </a:solidFill>
                <a:latin typeface="Verdana"/>
                <a:cs typeface="Verdana"/>
              </a:rPr>
              <a:t>Умственное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развитие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40" dirty="0">
                <a:solidFill>
                  <a:srgbClr val="7D1933"/>
                </a:solidFill>
                <a:latin typeface="Calibri"/>
                <a:cs typeface="Calibri"/>
              </a:rPr>
              <a:t>(</a:t>
            </a:r>
            <a:r>
              <a:rPr sz="1250" spc="40" dirty="0">
                <a:solidFill>
                  <a:srgbClr val="7D1933"/>
                </a:solidFill>
                <a:latin typeface="Verdana"/>
                <a:cs typeface="Verdana"/>
              </a:rPr>
              <a:t>мотивационный</a:t>
            </a:r>
            <a:r>
              <a:rPr sz="1250" spc="40" dirty="0">
                <a:solidFill>
                  <a:srgbClr val="7D1933"/>
                </a:solidFill>
                <a:latin typeface="Calibri"/>
                <a:cs typeface="Calibri"/>
              </a:rPr>
              <a:t>,</a:t>
            </a:r>
            <a:r>
              <a:rPr sz="1250" spc="5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250" spc="50" dirty="0">
                <a:solidFill>
                  <a:srgbClr val="7D1933"/>
                </a:solidFill>
                <a:latin typeface="Verdana"/>
                <a:cs typeface="Verdana"/>
              </a:rPr>
              <a:t>операционный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70" dirty="0">
                <a:solidFill>
                  <a:srgbClr val="7D1933"/>
                </a:solidFill>
                <a:latin typeface="Verdana"/>
                <a:cs typeface="Verdana"/>
              </a:rPr>
              <a:t>и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40" dirty="0">
                <a:solidFill>
                  <a:srgbClr val="7D1933"/>
                </a:solidFill>
                <a:latin typeface="Verdana"/>
                <a:cs typeface="Verdana"/>
              </a:rPr>
              <a:t>регуляционный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компоненты</a:t>
            </a:r>
            <a:r>
              <a:rPr sz="1250" spc="30" dirty="0">
                <a:solidFill>
                  <a:srgbClr val="7D1933"/>
                </a:solidFill>
                <a:latin typeface="Calibri"/>
                <a:cs typeface="Calibri"/>
              </a:rPr>
              <a:t>;</a:t>
            </a: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5"/>
              </a:spcBef>
            </a:pPr>
            <a:endParaRPr sz="1250">
              <a:latin typeface="Calibri"/>
              <a:cs typeface="Calibri"/>
            </a:endParaRPr>
          </a:p>
          <a:p>
            <a:pPr marL="12700" marR="138430">
              <a:lnSpc>
                <a:spcPct val="105200"/>
              </a:lnSpc>
            </a:pPr>
            <a:r>
              <a:rPr sz="1250" spc="65" dirty="0">
                <a:solidFill>
                  <a:srgbClr val="7D1933"/>
                </a:solidFill>
                <a:latin typeface="Verdana"/>
                <a:cs typeface="Verdana"/>
              </a:rPr>
              <a:t>Формирование</a:t>
            </a:r>
            <a:r>
              <a:rPr sz="1250" spc="-8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10" dirty="0">
                <a:solidFill>
                  <a:srgbClr val="7D1933"/>
                </a:solidFill>
                <a:latin typeface="Verdana"/>
                <a:cs typeface="Verdana"/>
              </a:rPr>
              <a:t>соответствующих</a:t>
            </a:r>
            <a:r>
              <a:rPr sz="1250" spc="-8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15" dirty="0">
                <a:solidFill>
                  <a:srgbClr val="7D1933"/>
                </a:solidFill>
                <a:latin typeface="Verdana"/>
                <a:cs typeface="Verdana"/>
              </a:rPr>
              <a:t>возрасту</a:t>
            </a:r>
            <a:r>
              <a:rPr sz="1250" spc="-8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15" dirty="0">
                <a:solidFill>
                  <a:srgbClr val="7D1933"/>
                </a:solidFill>
                <a:latin typeface="Verdana"/>
                <a:cs typeface="Verdana"/>
              </a:rPr>
              <a:t>общеинтеллектуальных</a:t>
            </a:r>
            <a:r>
              <a:rPr sz="1250" spc="-8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45" dirty="0">
                <a:solidFill>
                  <a:srgbClr val="7D1933"/>
                </a:solidFill>
                <a:latin typeface="Verdana"/>
                <a:cs typeface="Verdana"/>
              </a:rPr>
              <a:t>умений</a:t>
            </a:r>
            <a:r>
              <a:rPr sz="1250" spc="45" dirty="0">
                <a:solidFill>
                  <a:srgbClr val="7D1933"/>
                </a:solidFill>
                <a:latin typeface="Calibri"/>
                <a:cs typeface="Calibri"/>
              </a:rPr>
              <a:t>,</a:t>
            </a:r>
            <a:r>
              <a:rPr sz="1250" spc="8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развитие </a:t>
            </a:r>
            <a:r>
              <a:rPr sz="1250" spc="-42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10" dirty="0">
                <a:solidFill>
                  <a:srgbClr val="7D1933"/>
                </a:solidFill>
                <a:latin typeface="Verdana"/>
                <a:cs typeface="Verdana"/>
              </a:rPr>
              <a:t>наглядных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70" dirty="0">
                <a:solidFill>
                  <a:srgbClr val="7D1933"/>
                </a:solidFill>
                <a:latin typeface="Verdana"/>
                <a:cs typeface="Verdana"/>
              </a:rPr>
              <a:t>и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20" dirty="0">
                <a:solidFill>
                  <a:srgbClr val="7D1933"/>
                </a:solidFill>
                <a:latin typeface="Verdana"/>
                <a:cs typeface="Verdana"/>
              </a:rPr>
              <a:t>словесных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55" dirty="0">
                <a:solidFill>
                  <a:srgbClr val="7D1933"/>
                </a:solidFill>
                <a:latin typeface="Verdana"/>
                <a:cs typeface="Verdana"/>
              </a:rPr>
              <a:t>форм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40" dirty="0">
                <a:solidFill>
                  <a:srgbClr val="7D1933"/>
                </a:solidFill>
                <a:latin typeface="Verdana"/>
                <a:cs typeface="Verdana"/>
              </a:rPr>
              <a:t>мышления</a:t>
            </a:r>
            <a:r>
              <a:rPr sz="1250" spc="40" dirty="0">
                <a:solidFill>
                  <a:srgbClr val="7D1933"/>
                </a:solidFill>
                <a:latin typeface="Calibri"/>
                <a:cs typeface="Calibri"/>
              </a:rPr>
              <a:t>);</a:t>
            </a: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1350">
              <a:latin typeface="Calibri"/>
              <a:cs typeface="Calibri"/>
            </a:endParaRPr>
          </a:p>
          <a:p>
            <a:pPr marL="54610">
              <a:lnSpc>
                <a:spcPct val="100000"/>
              </a:lnSpc>
            </a:pPr>
            <a:r>
              <a:rPr sz="1250" spc="50" dirty="0">
                <a:solidFill>
                  <a:srgbClr val="7D1933"/>
                </a:solidFill>
                <a:latin typeface="Verdana"/>
                <a:cs typeface="Verdana"/>
              </a:rPr>
              <a:t>Нормализация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ведущей</a:t>
            </a:r>
            <a:r>
              <a:rPr sz="1250" spc="-10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20" dirty="0">
                <a:solidFill>
                  <a:srgbClr val="7D1933"/>
                </a:solidFill>
                <a:latin typeface="Verdana"/>
                <a:cs typeface="Verdana"/>
              </a:rPr>
              <a:t>деятельности</a:t>
            </a:r>
            <a:r>
              <a:rPr sz="1250" spc="-10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10" dirty="0">
                <a:solidFill>
                  <a:srgbClr val="7D1933"/>
                </a:solidFill>
                <a:latin typeface="Verdana"/>
                <a:cs typeface="Verdana"/>
              </a:rPr>
              <a:t>возраста</a:t>
            </a:r>
            <a:r>
              <a:rPr sz="1250" spc="10" dirty="0">
                <a:solidFill>
                  <a:srgbClr val="7D1933"/>
                </a:solidFill>
                <a:latin typeface="Calibri"/>
                <a:cs typeface="Calibri"/>
              </a:rPr>
              <a:t>;</a:t>
            </a: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50">
              <a:latin typeface="Calibri"/>
              <a:cs typeface="Calibri"/>
            </a:endParaRPr>
          </a:p>
          <a:p>
            <a:pPr marL="12700" marR="21590">
              <a:lnSpc>
                <a:spcPct val="105200"/>
              </a:lnSpc>
              <a:spcBef>
                <a:spcPts val="5"/>
              </a:spcBef>
            </a:pPr>
            <a:r>
              <a:rPr sz="1250" spc="65" dirty="0">
                <a:solidFill>
                  <a:srgbClr val="7D1933"/>
                </a:solidFill>
                <a:latin typeface="Verdana"/>
                <a:cs typeface="Verdana"/>
              </a:rPr>
              <a:t>Формирование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разносторонних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40" dirty="0">
                <a:solidFill>
                  <a:srgbClr val="7D1933"/>
                </a:solidFill>
                <a:latin typeface="Verdana"/>
                <a:cs typeface="Verdana"/>
              </a:rPr>
              <a:t>представлений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50" dirty="0">
                <a:solidFill>
                  <a:srgbClr val="7D1933"/>
                </a:solidFill>
                <a:latin typeface="Verdana"/>
                <a:cs typeface="Verdana"/>
              </a:rPr>
              <a:t>о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предметах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70" dirty="0">
                <a:solidFill>
                  <a:srgbClr val="7D1933"/>
                </a:solidFill>
                <a:latin typeface="Verdana"/>
                <a:cs typeface="Verdana"/>
              </a:rPr>
              <a:t>и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25" dirty="0">
                <a:solidFill>
                  <a:srgbClr val="7D1933"/>
                </a:solidFill>
                <a:latin typeface="Verdana"/>
                <a:cs typeface="Verdana"/>
              </a:rPr>
              <a:t>явлениях</a:t>
            </a:r>
            <a:r>
              <a:rPr sz="1250" spc="-10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окружающей </a:t>
            </a:r>
            <a:r>
              <a:rPr sz="1250" spc="-42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55" dirty="0">
                <a:solidFill>
                  <a:srgbClr val="7D1933"/>
                </a:solidFill>
                <a:latin typeface="Verdana"/>
                <a:cs typeface="Verdana"/>
              </a:rPr>
              <a:t>дей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с</a:t>
            </a:r>
            <a:r>
              <a:rPr sz="1250" spc="15" dirty="0">
                <a:solidFill>
                  <a:srgbClr val="7D1933"/>
                </a:solidFill>
                <a:latin typeface="Verdana"/>
                <a:cs typeface="Verdana"/>
              </a:rPr>
              <a:t>тви</a:t>
            </a:r>
            <a:r>
              <a:rPr sz="1250" spc="-20" dirty="0">
                <a:solidFill>
                  <a:srgbClr val="7D1933"/>
                </a:solidFill>
                <a:latin typeface="Verdana"/>
                <a:cs typeface="Verdana"/>
              </a:rPr>
              <a:t>т</a:t>
            </a:r>
            <a:r>
              <a:rPr sz="1250" spc="25" dirty="0">
                <a:solidFill>
                  <a:srgbClr val="7D1933"/>
                </a:solidFill>
                <a:latin typeface="Verdana"/>
                <a:cs typeface="Verdana"/>
              </a:rPr>
              <a:t>е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льно</a:t>
            </a:r>
            <a:r>
              <a:rPr sz="1250" spc="15" dirty="0">
                <a:solidFill>
                  <a:srgbClr val="7D1933"/>
                </a:solidFill>
                <a:latin typeface="Verdana"/>
                <a:cs typeface="Verdana"/>
              </a:rPr>
              <a:t>с</a:t>
            </a:r>
            <a:r>
              <a:rPr sz="1250" spc="25" dirty="0">
                <a:solidFill>
                  <a:srgbClr val="7D1933"/>
                </a:solidFill>
                <a:latin typeface="Verdana"/>
                <a:cs typeface="Verdana"/>
              </a:rPr>
              <a:t>ти</a:t>
            </a:r>
            <a:r>
              <a:rPr sz="1250" spc="-45" dirty="0">
                <a:solidFill>
                  <a:srgbClr val="7D1933"/>
                </a:solidFill>
                <a:latin typeface="Calibri"/>
                <a:cs typeface="Calibri"/>
              </a:rPr>
              <a:t>,</a:t>
            </a:r>
            <a:r>
              <a:rPr sz="1250" spc="5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250" spc="45" dirty="0">
                <a:solidFill>
                  <a:srgbClr val="7D1933"/>
                </a:solidFill>
                <a:latin typeface="Verdana"/>
                <a:cs typeface="Verdana"/>
              </a:rPr>
              <a:t>обогащение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20" dirty="0">
                <a:solidFill>
                  <a:srgbClr val="7D1933"/>
                </a:solidFill>
                <a:latin typeface="Verdana"/>
                <a:cs typeface="Verdana"/>
              </a:rPr>
              <a:t>с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лова</a:t>
            </a:r>
            <a:r>
              <a:rPr sz="1250" spc="10" dirty="0">
                <a:solidFill>
                  <a:srgbClr val="7D1933"/>
                </a:solidFill>
                <a:latin typeface="Verdana"/>
                <a:cs typeface="Verdana"/>
              </a:rPr>
              <a:t>р</a:t>
            </a:r>
            <a:r>
              <a:rPr sz="1250" spc="20" dirty="0">
                <a:solidFill>
                  <a:srgbClr val="7D1933"/>
                </a:solidFill>
                <a:latin typeface="Verdana"/>
                <a:cs typeface="Verdana"/>
              </a:rPr>
              <a:t>я</a:t>
            </a:r>
            <a:r>
              <a:rPr sz="1250" spc="-45" dirty="0">
                <a:solidFill>
                  <a:srgbClr val="7D1933"/>
                </a:solidFill>
                <a:latin typeface="Calibri"/>
                <a:cs typeface="Calibri"/>
              </a:rPr>
              <a:t>,</a:t>
            </a:r>
            <a:r>
              <a:rPr sz="1250" spc="5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250" spc="85" dirty="0">
                <a:solidFill>
                  <a:srgbClr val="7D1933"/>
                </a:solidFill>
                <a:latin typeface="Verdana"/>
                <a:cs typeface="Verdana"/>
              </a:rPr>
              <a:t>р</a:t>
            </a:r>
            <a:r>
              <a:rPr sz="1250" spc="-25" dirty="0">
                <a:solidFill>
                  <a:srgbClr val="7D1933"/>
                </a:solidFill>
                <a:latin typeface="Verdana"/>
                <a:cs typeface="Verdana"/>
              </a:rPr>
              <a:t>а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звитие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св</a:t>
            </a:r>
            <a:r>
              <a:rPr sz="1250" spc="15" dirty="0">
                <a:solidFill>
                  <a:srgbClr val="7D1933"/>
                </a:solidFill>
                <a:latin typeface="Verdana"/>
                <a:cs typeface="Verdana"/>
              </a:rPr>
              <a:t>я</a:t>
            </a:r>
            <a:r>
              <a:rPr sz="1250" spc="50" dirty="0">
                <a:solidFill>
                  <a:srgbClr val="7D1933"/>
                </a:solidFill>
                <a:latin typeface="Verdana"/>
                <a:cs typeface="Verdana"/>
              </a:rPr>
              <a:t>зной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50" dirty="0">
                <a:solidFill>
                  <a:srgbClr val="7D1933"/>
                </a:solidFill>
                <a:latin typeface="Verdana"/>
                <a:cs typeface="Verdana"/>
              </a:rPr>
              <a:t>речи</a:t>
            </a:r>
            <a:r>
              <a:rPr sz="1250" spc="-65" dirty="0">
                <a:solidFill>
                  <a:srgbClr val="7D1933"/>
                </a:solidFill>
                <a:latin typeface="Calibri"/>
                <a:cs typeface="Calibri"/>
              </a:rPr>
              <a:t>;</a:t>
            </a: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135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1250" spc="-180" dirty="0">
                <a:solidFill>
                  <a:srgbClr val="7D1933"/>
                </a:solidFill>
                <a:latin typeface="Verdana"/>
                <a:cs typeface="Verdana"/>
              </a:rPr>
              <a:t>Г</a:t>
            </a:r>
            <a:r>
              <a:rPr sz="1250" spc="20" dirty="0">
                <a:solidFill>
                  <a:srgbClr val="7D1933"/>
                </a:solidFill>
                <a:latin typeface="Verdana"/>
                <a:cs typeface="Verdana"/>
              </a:rPr>
              <a:t>о</a:t>
            </a:r>
            <a:r>
              <a:rPr sz="1250" spc="-55" dirty="0">
                <a:solidFill>
                  <a:srgbClr val="7D1933"/>
                </a:solidFill>
                <a:latin typeface="Verdana"/>
                <a:cs typeface="Verdana"/>
              </a:rPr>
              <a:t>т</a:t>
            </a:r>
            <a:r>
              <a:rPr sz="1250" spc="45" dirty="0">
                <a:solidFill>
                  <a:srgbClr val="7D1933"/>
                </a:solidFill>
                <a:latin typeface="Verdana"/>
                <a:cs typeface="Verdana"/>
              </a:rPr>
              <a:t>овно</a:t>
            </a:r>
            <a:r>
              <a:rPr sz="1250" spc="25" dirty="0">
                <a:solidFill>
                  <a:srgbClr val="7D1933"/>
                </a:solidFill>
                <a:latin typeface="Verdana"/>
                <a:cs typeface="Verdana"/>
              </a:rPr>
              <a:t>с</a:t>
            </a:r>
            <a:r>
              <a:rPr sz="1250" spc="-10" dirty="0">
                <a:solidFill>
                  <a:srgbClr val="7D1933"/>
                </a:solidFill>
                <a:latin typeface="Verdana"/>
                <a:cs typeface="Verdana"/>
              </a:rPr>
              <a:t>ть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-5" dirty="0">
                <a:solidFill>
                  <a:srgbClr val="7D1933"/>
                </a:solidFill>
                <a:latin typeface="Verdana"/>
                <a:cs typeface="Verdana"/>
              </a:rPr>
              <a:t>к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45" dirty="0">
                <a:solidFill>
                  <a:srgbClr val="7D1933"/>
                </a:solidFill>
                <a:latin typeface="Verdana"/>
                <a:cs typeface="Verdana"/>
              </a:rPr>
              <a:t>восприятию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учебно</a:t>
            </a:r>
            <a:r>
              <a:rPr sz="1250" spc="-15" dirty="0">
                <a:solidFill>
                  <a:srgbClr val="7D1933"/>
                </a:solidFill>
                <a:latin typeface="Verdana"/>
                <a:cs typeface="Verdana"/>
              </a:rPr>
              <a:t>г</a:t>
            </a:r>
            <a:r>
              <a:rPr sz="1250" spc="50" dirty="0">
                <a:solidFill>
                  <a:srgbClr val="7D1933"/>
                </a:solidFill>
                <a:latin typeface="Verdana"/>
                <a:cs typeface="Verdana"/>
              </a:rPr>
              <a:t>о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ма</a:t>
            </a:r>
            <a:r>
              <a:rPr sz="1250" spc="-10" dirty="0">
                <a:solidFill>
                  <a:srgbClr val="7D1933"/>
                </a:solidFill>
                <a:latin typeface="Verdana"/>
                <a:cs typeface="Verdana"/>
              </a:rPr>
              <a:t>т</a:t>
            </a:r>
            <a:r>
              <a:rPr sz="1250" spc="35" dirty="0">
                <a:solidFill>
                  <a:srgbClr val="7D1933"/>
                </a:solidFill>
                <a:latin typeface="Verdana"/>
                <a:cs typeface="Verdana"/>
              </a:rPr>
              <a:t>ериала</a:t>
            </a:r>
            <a:r>
              <a:rPr sz="1250" spc="-65" dirty="0">
                <a:solidFill>
                  <a:srgbClr val="7D1933"/>
                </a:solidFill>
                <a:latin typeface="Calibri"/>
                <a:cs typeface="Calibri"/>
              </a:rPr>
              <a:t>;</a:t>
            </a:r>
            <a:endParaRPr sz="12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1250">
              <a:latin typeface="Calibri"/>
              <a:cs typeface="Calibri"/>
            </a:endParaRPr>
          </a:p>
          <a:p>
            <a:pPr marL="12700" marR="223520">
              <a:lnSpc>
                <a:spcPct val="105200"/>
              </a:lnSpc>
            </a:pPr>
            <a:r>
              <a:rPr sz="1250" spc="65" dirty="0">
                <a:solidFill>
                  <a:srgbClr val="7D1933"/>
                </a:solidFill>
                <a:latin typeface="Verdana"/>
                <a:cs typeface="Verdana"/>
              </a:rPr>
              <a:t>Формирование</a:t>
            </a:r>
            <a:r>
              <a:rPr sz="1250" spc="-9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необходимых</a:t>
            </a:r>
            <a:r>
              <a:rPr sz="1250" spc="-9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для</a:t>
            </a:r>
            <a:r>
              <a:rPr sz="1250" spc="-9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усвоения</a:t>
            </a:r>
            <a:r>
              <a:rPr sz="1250" spc="-9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55" dirty="0">
                <a:solidFill>
                  <a:srgbClr val="7D1933"/>
                </a:solidFill>
                <a:latin typeface="Verdana"/>
                <a:cs typeface="Verdana"/>
              </a:rPr>
              <a:t>программного</a:t>
            </a:r>
            <a:r>
              <a:rPr sz="1250" spc="-9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30" dirty="0">
                <a:solidFill>
                  <a:srgbClr val="7D1933"/>
                </a:solidFill>
                <a:latin typeface="Verdana"/>
                <a:cs typeface="Verdana"/>
              </a:rPr>
              <a:t>материала</a:t>
            </a:r>
            <a:r>
              <a:rPr sz="1250" spc="-9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25" dirty="0">
                <a:solidFill>
                  <a:srgbClr val="7D1933"/>
                </a:solidFill>
                <a:latin typeface="Verdana"/>
                <a:cs typeface="Verdana"/>
              </a:rPr>
              <a:t>общеучебных </a:t>
            </a:r>
            <a:r>
              <a:rPr sz="1250" spc="-42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55" dirty="0">
                <a:solidFill>
                  <a:srgbClr val="7D1933"/>
                </a:solidFill>
                <a:latin typeface="Verdana"/>
                <a:cs typeface="Verdana"/>
              </a:rPr>
              <a:t>умений</a:t>
            </a:r>
            <a:r>
              <a:rPr sz="1250" spc="-114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70" dirty="0">
                <a:solidFill>
                  <a:srgbClr val="7D1933"/>
                </a:solidFill>
                <a:latin typeface="Verdana"/>
                <a:cs typeface="Verdana"/>
              </a:rPr>
              <a:t>и</a:t>
            </a:r>
            <a:r>
              <a:rPr sz="1250" spc="-11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250" spc="10" dirty="0">
                <a:solidFill>
                  <a:srgbClr val="7D1933"/>
                </a:solidFill>
                <a:latin typeface="Verdana"/>
                <a:cs typeface="Verdana"/>
              </a:rPr>
              <a:t>навыков</a:t>
            </a:r>
            <a:r>
              <a:rPr sz="1250" spc="10" dirty="0">
                <a:solidFill>
                  <a:srgbClr val="7D1933"/>
                </a:solidFill>
                <a:latin typeface="Calibri"/>
                <a:cs typeface="Calibri"/>
              </a:rPr>
              <a:t>.</a:t>
            </a:r>
            <a:endParaRPr sz="1250">
              <a:latin typeface="Calibri"/>
              <a:cs typeface="Calibri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77225" y="2410421"/>
            <a:ext cx="99326" cy="99313"/>
          </a:xfrm>
          <a:prstGeom prst="rect">
            <a:avLst/>
          </a:prstGeom>
        </p:spPr>
      </p:pic>
      <p:pic>
        <p:nvPicPr>
          <p:cNvPr id="6" name="object 6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577225" y="2807538"/>
            <a:ext cx="99326" cy="9932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1577225" y="3204667"/>
            <a:ext cx="99326" cy="99313"/>
          </a:xfrm>
          <a:prstGeom prst="rect">
            <a:avLst/>
          </a:prstGeom>
        </p:spPr>
      </p:pic>
      <p:pic>
        <p:nvPicPr>
          <p:cNvPr id="8" name="object 8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77225" y="3601783"/>
            <a:ext cx="99326" cy="99326"/>
          </a:xfrm>
          <a:prstGeom prst="rect">
            <a:avLst/>
          </a:prstGeom>
        </p:spPr>
      </p:pic>
      <p:pic>
        <p:nvPicPr>
          <p:cNvPr id="9" name="object 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1577225" y="4211434"/>
            <a:ext cx="99326" cy="99326"/>
          </a:xfrm>
          <a:prstGeom prst="rect">
            <a:avLst/>
          </a:prstGeom>
        </p:spPr>
      </p:pic>
      <p:pic>
        <p:nvPicPr>
          <p:cNvPr id="10" name="object 1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1577225" y="4624387"/>
            <a:ext cx="99326" cy="99364"/>
          </a:xfrm>
          <a:prstGeom prst="rect">
            <a:avLst/>
          </a:prstGeom>
        </p:spPr>
      </p:pic>
      <p:pic>
        <p:nvPicPr>
          <p:cNvPr id="11" name="object 1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577225" y="5218214"/>
            <a:ext cx="99326" cy="99313"/>
          </a:xfrm>
          <a:prstGeom prst="rect">
            <a:avLst/>
          </a:prstGeom>
        </p:spPr>
      </p:pic>
      <p:pic>
        <p:nvPicPr>
          <p:cNvPr id="12" name="object 12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1577225" y="5615330"/>
            <a:ext cx="99326" cy="9932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2940050"/>
            <a:ext cx="10693400" cy="3835591"/>
            <a:chOff x="0" y="2950514"/>
            <a:chExt cx="10693400" cy="3835591"/>
          </a:xfrm>
        </p:grpSpPr>
        <p:sp>
          <p:nvSpPr>
            <p:cNvPr id="3" name="object 3"/>
            <p:cNvSpPr/>
            <p:nvPr/>
          </p:nvSpPr>
          <p:spPr>
            <a:xfrm>
              <a:off x="0" y="3146920"/>
              <a:ext cx="10693400" cy="3639185"/>
            </a:xfrm>
            <a:custGeom>
              <a:avLst/>
              <a:gdLst/>
              <a:ahLst/>
              <a:cxnLst/>
              <a:rect l="l" t="t" r="r" b="b"/>
              <a:pathLst>
                <a:path w="10693400" h="3639184">
                  <a:moveTo>
                    <a:pt x="10693400" y="3638842"/>
                  </a:moveTo>
                  <a:lnTo>
                    <a:pt x="0" y="3638842"/>
                  </a:lnTo>
                  <a:lnTo>
                    <a:pt x="0" y="0"/>
                  </a:lnTo>
                  <a:lnTo>
                    <a:pt x="10693400" y="0"/>
                  </a:lnTo>
                  <a:lnTo>
                    <a:pt x="10693400" y="3638842"/>
                  </a:lnTo>
                  <a:close/>
                </a:path>
              </a:pathLst>
            </a:custGeom>
            <a:solidFill>
              <a:srgbClr val="334C3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1821662" y="2950514"/>
              <a:ext cx="7082155" cy="657860"/>
            </a:xfrm>
            <a:custGeom>
              <a:avLst/>
              <a:gdLst/>
              <a:ahLst/>
              <a:cxnLst/>
              <a:rect l="l" t="t" r="r" b="b"/>
              <a:pathLst>
                <a:path w="7082155" h="657860">
                  <a:moveTo>
                    <a:pt x="1315288" y="657669"/>
                  </a:moveTo>
                  <a:lnTo>
                    <a:pt x="1035710" y="378079"/>
                  </a:lnTo>
                  <a:lnTo>
                    <a:pt x="657669" y="0"/>
                  </a:lnTo>
                  <a:lnTo>
                    <a:pt x="0" y="657669"/>
                  </a:lnTo>
                  <a:lnTo>
                    <a:pt x="378015" y="657669"/>
                  </a:lnTo>
                  <a:lnTo>
                    <a:pt x="657669" y="378079"/>
                  </a:lnTo>
                  <a:lnTo>
                    <a:pt x="937260" y="657669"/>
                  </a:lnTo>
                  <a:lnTo>
                    <a:pt x="1315288" y="657669"/>
                  </a:lnTo>
                  <a:close/>
                </a:path>
                <a:path w="7082155" h="657860">
                  <a:moveTo>
                    <a:pt x="4254538" y="657669"/>
                  </a:moveTo>
                  <a:lnTo>
                    <a:pt x="3974947" y="378079"/>
                  </a:lnTo>
                  <a:lnTo>
                    <a:pt x="3596868" y="0"/>
                  </a:lnTo>
                  <a:lnTo>
                    <a:pt x="2939199" y="657669"/>
                  </a:lnTo>
                  <a:lnTo>
                    <a:pt x="3317278" y="657669"/>
                  </a:lnTo>
                  <a:lnTo>
                    <a:pt x="3596868" y="378079"/>
                  </a:lnTo>
                  <a:lnTo>
                    <a:pt x="3876471" y="657669"/>
                  </a:lnTo>
                  <a:lnTo>
                    <a:pt x="4254538" y="657669"/>
                  </a:lnTo>
                  <a:close/>
                </a:path>
                <a:path w="7082155" h="657860">
                  <a:moveTo>
                    <a:pt x="7081583" y="657669"/>
                  </a:moveTo>
                  <a:lnTo>
                    <a:pt x="6801993" y="378079"/>
                  </a:lnTo>
                  <a:lnTo>
                    <a:pt x="6423914" y="0"/>
                  </a:lnTo>
                  <a:lnTo>
                    <a:pt x="5766244" y="657669"/>
                  </a:lnTo>
                  <a:lnTo>
                    <a:pt x="6144311" y="657669"/>
                  </a:lnTo>
                  <a:lnTo>
                    <a:pt x="6423914" y="378079"/>
                  </a:lnTo>
                  <a:lnTo>
                    <a:pt x="6703504" y="657669"/>
                  </a:lnTo>
                  <a:lnTo>
                    <a:pt x="7081583" y="657669"/>
                  </a:lnTo>
                  <a:close/>
                </a:path>
              </a:pathLst>
            </a:custGeom>
            <a:solidFill>
              <a:srgbClr val="43614C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/>
          <p:nvPr/>
        </p:nvSpPr>
        <p:spPr>
          <a:xfrm>
            <a:off x="2681135" y="1638795"/>
            <a:ext cx="5288280" cy="50165"/>
          </a:xfrm>
          <a:custGeom>
            <a:avLst/>
            <a:gdLst/>
            <a:ahLst/>
            <a:cxnLst/>
            <a:rect l="l" t="t" r="r" b="b"/>
            <a:pathLst>
              <a:path w="5288280" h="50164">
                <a:moveTo>
                  <a:pt x="5287962" y="49707"/>
                </a:moveTo>
                <a:lnTo>
                  <a:pt x="0" y="49707"/>
                </a:lnTo>
                <a:lnTo>
                  <a:pt x="0" y="0"/>
                </a:lnTo>
                <a:lnTo>
                  <a:pt x="5287962" y="0"/>
                </a:lnTo>
                <a:lnTo>
                  <a:pt x="5287962" y="49707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3335">
              <a:lnSpc>
                <a:spcPct val="100000"/>
              </a:lnSpc>
              <a:spcBef>
                <a:spcPts val="120"/>
              </a:spcBef>
            </a:pPr>
            <a:r>
              <a:rPr spc="290" dirty="0"/>
              <a:t>Здоровьесберегающие</a:t>
            </a:r>
            <a:r>
              <a:rPr spc="110" dirty="0"/>
              <a:t> </a:t>
            </a:r>
            <a:r>
              <a:rPr spc="275" dirty="0"/>
              <a:t>технологии</a:t>
            </a:r>
          </a:p>
        </p:txBody>
      </p:sp>
      <p:pic>
        <p:nvPicPr>
          <p:cNvPr id="19" name="Содержимое 18" descr="су джок 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536700" y="3778250"/>
            <a:ext cx="1700249" cy="2438399"/>
          </a:xfrm>
        </p:spPr>
      </p:pic>
      <p:pic>
        <p:nvPicPr>
          <p:cNvPr id="18" name="Содержимое 17" descr="су-джок.jpg"/>
          <p:cNvPicPr>
            <a:picLocks noGrp="1" noChangeAspect="1"/>
          </p:cNvPicPr>
          <p:nvPr>
            <p:ph sz="half" idx="3"/>
          </p:nvPr>
        </p:nvPicPr>
        <p:blipFill>
          <a:blip r:embed="rId3" cstate="print"/>
          <a:stretch>
            <a:fillRect/>
          </a:stretch>
        </p:blipFill>
        <p:spPr>
          <a:xfrm>
            <a:off x="4279900" y="3871866"/>
            <a:ext cx="2362200" cy="2497183"/>
          </a:xfrm>
        </p:spPr>
      </p:pic>
      <p:sp>
        <p:nvSpPr>
          <p:cNvPr id="10" name="object 10"/>
          <p:cNvSpPr txBox="1"/>
          <p:nvPr/>
        </p:nvSpPr>
        <p:spPr>
          <a:xfrm>
            <a:off x="2451100" y="2254250"/>
            <a:ext cx="4114800" cy="343043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95"/>
              </a:spcBef>
            </a:pPr>
            <a:r>
              <a:rPr sz="2150" b="1" spc="280" dirty="0">
                <a:solidFill>
                  <a:srgbClr val="334C3B"/>
                </a:solidFill>
                <a:latin typeface="Calibri"/>
                <a:cs typeface="Calibri"/>
              </a:rPr>
              <a:t>Су-джок-терапия</a:t>
            </a:r>
            <a:endParaRPr sz="2150" dirty="0">
              <a:latin typeface="Calibri"/>
              <a:cs typeface="Calibri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372711" y="2294479"/>
            <a:ext cx="2017395" cy="35306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150" b="1" spc="365" dirty="0">
                <a:solidFill>
                  <a:srgbClr val="334C3B"/>
                </a:solidFill>
                <a:latin typeface="Calibri"/>
                <a:cs typeface="Calibri"/>
              </a:rPr>
              <a:t>Ло</a:t>
            </a:r>
            <a:r>
              <a:rPr sz="2150" b="1" spc="170" dirty="0">
                <a:solidFill>
                  <a:srgbClr val="334C3B"/>
                </a:solidFill>
                <a:latin typeface="Calibri"/>
                <a:cs typeface="Calibri"/>
              </a:rPr>
              <a:t>г</a:t>
            </a:r>
            <a:r>
              <a:rPr sz="2150" b="1" spc="300" dirty="0">
                <a:solidFill>
                  <a:srgbClr val="334C3B"/>
                </a:solidFill>
                <a:latin typeface="Calibri"/>
                <a:cs typeface="Calibri"/>
              </a:rPr>
              <a:t>оритми</a:t>
            </a:r>
            <a:r>
              <a:rPr sz="2150" b="1" spc="245" dirty="0">
                <a:solidFill>
                  <a:srgbClr val="334C3B"/>
                </a:solidFill>
                <a:latin typeface="Calibri"/>
                <a:cs typeface="Calibri"/>
              </a:rPr>
              <a:t>к</a:t>
            </a:r>
            <a:r>
              <a:rPr sz="2150" b="1" spc="235" dirty="0">
                <a:solidFill>
                  <a:srgbClr val="334C3B"/>
                </a:solidFill>
                <a:latin typeface="Calibri"/>
                <a:cs typeface="Calibri"/>
              </a:rPr>
              <a:t>а</a:t>
            </a:r>
            <a:endParaRPr sz="2150">
              <a:latin typeface="Calibri"/>
              <a:cs typeface="Calibri"/>
            </a:endParaRPr>
          </a:p>
        </p:txBody>
      </p:sp>
      <p:pic>
        <p:nvPicPr>
          <p:cNvPr id="12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51700" y="3854450"/>
            <a:ext cx="2185264" cy="25146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5956300" y="1797050"/>
            <a:ext cx="4343400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160780" marR="5080" indent="-1148715">
              <a:lnSpc>
                <a:spcPct val="100000"/>
              </a:lnSpc>
              <a:spcBef>
                <a:spcPts val="95"/>
              </a:spcBef>
            </a:pPr>
            <a:r>
              <a:rPr sz="1800" spc="260" dirty="0"/>
              <a:t>Навыки</a:t>
            </a:r>
            <a:r>
              <a:rPr sz="1800" spc="40" dirty="0"/>
              <a:t> </a:t>
            </a:r>
            <a:r>
              <a:rPr sz="1800" spc="229" dirty="0"/>
              <a:t>самостоятельной </a:t>
            </a:r>
            <a:r>
              <a:rPr sz="1800" spc="-390" dirty="0"/>
              <a:t> </a:t>
            </a:r>
            <a:r>
              <a:rPr sz="1800" spc="229" dirty="0"/>
              <a:t>работы</a:t>
            </a:r>
            <a:endParaRPr sz="1800"/>
          </a:p>
        </p:txBody>
      </p:sp>
      <p:pic>
        <p:nvPicPr>
          <p:cNvPr id="23" name="Содержимое 22" descr="20221018_122517.jpg"/>
          <p:cNvPicPr>
            <a:picLocks noGrp="1" noChangeAspect="1"/>
          </p:cNvPicPr>
          <p:nvPr>
            <p:ph sz="half" idx="3"/>
          </p:nvPr>
        </p:nvPicPr>
        <p:blipFill>
          <a:blip r:embed="rId2" cstate="print"/>
          <a:stretch>
            <a:fillRect/>
          </a:stretch>
        </p:blipFill>
        <p:spPr>
          <a:xfrm rot="5400000">
            <a:off x="6984998" y="2368552"/>
            <a:ext cx="3276601" cy="3352798"/>
          </a:xfrm>
        </p:spPr>
      </p:pic>
      <p:grpSp>
        <p:nvGrpSpPr>
          <p:cNvPr id="3" name="object 3"/>
          <p:cNvGrpSpPr/>
          <p:nvPr/>
        </p:nvGrpSpPr>
        <p:grpSpPr>
          <a:xfrm>
            <a:off x="6337300" y="1949450"/>
            <a:ext cx="5422899" cy="5334000"/>
            <a:chOff x="4839685" y="1902269"/>
            <a:chExt cx="5854235" cy="5334000"/>
          </a:xfrm>
        </p:grpSpPr>
        <p:sp>
          <p:nvSpPr>
            <p:cNvPr id="5" name="object 5"/>
            <p:cNvSpPr/>
            <p:nvPr/>
          </p:nvSpPr>
          <p:spPr>
            <a:xfrm>
              <a:off x="6565150" y="1902269"/>
              <a:ext cx="4128770" cy="4883785"/>
            </a:xfrm>
            <a:custGeom>
              <a:avLst/>
              <a:gdLst/>
              <a:ahLst/>
              <a:cxnLst/>
              <a:rect l="l" t="t" r="r" b="b"/>
              <a:pathLst>
                <a:path w="4128770" h="4883784">
                  <a:moveTo>
                    <a:pt x="0" y="0"/>
                  </a:moveTo>
                  <a:lnTo>
                    <a:pt x="4128249" y="0"/>
                  </a:lnTo>
                </a:path>
                <a:path w="4128770" h="4883784">
                  <a:moveTo>
                    <a:pt x="0" y="4883492"/>
                  </a:moveTo>
                  <a:lnTo>
                    <a:pt x="0" y="0"/>
                  </a:lnTo>
                </a:path>
              </a:pathLst>
            </a:custGeom>
            <a:ln w="16708">
              <a:solidFill>
                <a:srgbClr val="2F221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839685" y="5389015"/>
              <a:ext cx="4702583" cy="1847254"/>
            </a:xfrm>
            <a:custGeom>
              <a:avLst/>
              <a:gdLst/>
              <a:ahLst/>
              <a:cxnLst/>
              <a:rect l="l" t="t" r="r" b="b"/>
              <a:pathLst>
                <a:path w="5800725" h="1395729">
                  <a:moveTo>
                    <a:pt x="5800331" y="1395666"/>
                  </a:moveTo>
                  <a:lnTo>
                    <a:pt x="343001" y="1395666"/>
                  </a:lnTo>
                  <a:lnTo>
                    <a:pt x="287553" y="1392509"/>
                  </a:lnTo>
                  <a:lnTo>
                    <a:pt x="234884" y="1383373"/>
                  </a:lnTo>
                  <a:lnTo>
                    <a:pt x="185714" y="1368764"/>
                  </a:lnTo>
                  <a:lnTo>
                    <a:pt x="140764" y="1349186"/>
                  </a:lnTo>
                  <a:lnTo>
                    <a:pt x="100753" y="1325144"/>
                  </a:lnTo>
                  <a:lnTo>
                    <a:pt x="66402" y="1297144"/>
                  </a:lnTo>
                  <a:lnTo>
                    <a:pt x="38431" y="1265689"/>
                  </a:lnTo>
                  <a:lnTo>
                    <a:pt x="17560" y="1231285"/>
                  </a:lnTo>
                  <a:lnTo>
                    <a:pt x="4510" y="1194437"/>
                  </a:lnTo>
                  <a:lnTo>
                    <a:pt x="0" y="1155649"/>
                  </a:lnTo>
                  <a:lnTo>
                    <a:pt x="0" y="240055"/>
                  </a:lnTo>
                  <a:lnTo>
                    <a:pt x="4510" y="201256"/>
                  </a:lnTo>
                  <a:lnTo>
                    <a:pt x="17560" y="164400"/>
                  </a:lnTo>
                  <a:lnTo>
                    <a:pt x="38431" y="129989"/>
                  </a:lnTo>
                  <a:lnTo>
                    <a:pt x="66402" y="98530"/>
                  </a:lnTo>
                  <a:lnTo>
                    <a:pt x="100753" y="70526"/>
                  </a:lnTo>
                  <a:lnTo>
                    <a:pt x="140764" y="46482"/>
                  </a:lnTo>
                  <a:lnTo>
                    <a:pt x="185714" y="26903"/>
                  </a:lnTo>
                  <a:lnTo>
                    <a:pt x="234884" y="12293"/>
                  </a:lnTo>
                  <a:lnTo>
                    <a:pt x="287553" y="3157"/>
                  </a:lnTo>
                  <a:lnTo>
                    <a:pt x="343001" y="0"/>
                  </a:lnTo>
                  <a:lnTo>
                    <a:pt x="5800331" y="0"/>
                  </a:lnTo>
                  <a:lnTo>
                    <a:pt x="5800331" y="1395666"/>
                  </a:lnTo>
                  <a:close/>
                </a:path>
              </a:pathLst>
            </a:custGeom>
            <a:solidFill>
              <a:srgbClr val="E255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8" name="object 8"/>
          <p:cNvSpPr txBox="1"/>
          <p:nvPr/>
        </p:nvSpPr>
        <p:spPr>
          <a:xfrm>
            <a:off x="6489700" y="5454650"/>
            <a:ext cx="3962400" cy="174881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marR="5080">
              <a:lnSpc>
                <a:spcPct val="100899"/>
              </a:lnSpc>
              <a:spcBef>
                <a:spcPts val="95"/>
              </a:spcBef>
            </a:pPr>
            <a:r>
              <a:rPr sz="1400" b="1" spc="20" dirty="0">
                <a:solidFill>
                  <a:srgbClr val="FFFFFF"/>
                </a:solidFill>
                <a:latin typeface="Verdana"/>
                <a:cs typeface="Verdana"/>
              </a:rPr>
              <a:t>Задания</a:t>
            </a:r>
            <a:r>
              <a:rPr sz="1400" b="1" spc="-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25" dirty="0">
                <a:solidFill>
                  <a:srgbClr val="FFFFFF"/>
                </a:solidFill>
                <a:latin typeface="Verdana"/>
                <a:cs typeface="Verdana"/>
              </a:rPr>
              <a:t>воспроизводящего</a:t>
            </a:r>
            <a:r>
              <a:rPr sz="1400" b="1" spc="-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-5" dirty="0">
                <a:solidFill>
                  <a:srgbClr val="FFFFFF"/>
                </a:solidFill>
                <a:latin typeface="Verdana"/>
                <a:cs typeface="Verdana"/>
              </a:rPr>
              <a:t>характера</a:t>
            </a:r>
            <a:r>
              <a:rPr sz="1400" b="1" spc="-8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55" dirty="0">
                <a:solidFill>
                  <a:srgbClr val="FFFFFF"/>
                </a:solidFill>
                <a:latin typeface="Verdana"/>
                <a:cs typeface="Verdana"/>
              </a:rPr>
              <a:t>при</a:t>
            </a:r>
            <a:r>
              <a:rPr sz="1400" b="1" spc="-8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25" dirty="0">
                <a:solidFill>
                  <a:srgbClr val="FFFFFF"/>
                </a:solidFill>
                <a:latin typeface="Verdana"/>
                <a:cs typeface="Verdana"/>
              </a:rPr>
              <a:t>наличии </a:t>
            </a:r>
            <a:r>
              <a:rPr sz="1400" b="1" spc="-33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50" dirty="0">
                <a:solidFill>
                  <a:srgbClr val="FFFFFF"/>
                </a:solidFill>
                <a:latin typeface="Verdana"/>
                <a:cs typeface="Verdana"/>
              </a:rPr>
              <a:t>об</a:t>
            </a:r>
            <a:r>
              <a:rPr sz="1400" b="1" spc="45" dirty="0">
                <a:solidFill>
                  <a:srgbClr val="FFFFFF"/>
                </a:solidFill>
                <a:latin typeface="Verdana"/>
                <a:cs typeface="Verdana"/>
              </a:rPr>
              <a:t>р</a:t>
            </a:r>
            <a:r>
              <a:rPr sz="1400" b="1" spc="-30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400" b="1" spc="25" dirty="0">
                <a:solidFill>
                  <a:srgbClr val="FFFFFF"/>
                </a:solidFill>
                <a:latin typeface="Verdana"/>
                <a:cs typeface="Verdana"/>
              </a:rPr>
              <a:t>зцов</a:t>
            </a:r>
            <a:r>
              <a:rPr sz="1400" b="1" spc="-40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1400" b="1" spc="3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b="1" dirty="0">
                <a:solidFill>
                  <a:srgbClr val="FFFFFF"/>
                </a:solidFill>
                <a:latin typeface="Verdana"/>
                <a:cs typeface="Verdana"/>
              </a:rPr>
              <a:t>ал</a:t>
            </a:r>
            <a:r>
              <a:rPr sz="1400" b="1" spc="-25" dirty="0">
                <a:solidFill>
                  <a:srgbClr val="FFFFFF"/>
                </a:solidFill>
                <a:latin typeface="Verdana"/>
                <a:cs typeface="Verdana"/>
              </a:rPr>
              <a:t>г</a:t>
            </a:r>
            <a:r>
              <a:rPr sz="1400" b="1" spc="40" dirty="0">
                <a:solidFill>
                  <a:srgbClr val="FFFFFF"/>
                </a:solidFill>
                <a:latin typeface="Verdana"/>
                <a:cs typeface="Verdana"/>
              </a:rPr>
              <a:t>оритмов</a:t>
            </a:r>
            <a:r>
              <a:rPr sz="1400" b="1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20" dirty="0">
                <a:solidFill>
                  <a:srgbClr val="FFFFFF"/>
                </a:solidFill>
                <a:latin typeface="Verdana"/>
                <a:cs typeface="Verdana"/>
              </a:rPr>
              <a:t>вып</a:t>
            </a:r>
            <a:r>
              <a:rPr sz="1400" b="1" spc="15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b="1" spc="30" dirty="0">
                <a:solidFill>
                  <a:srgbClr val="FFFFFF"/>
                </a:solidFill>
                <a:latin typeface="Verdana"/>
                <a:cs typeface="Verdana"/>
              </a:rPr>
              <a:t>лнения</a:t>
            </a:r>
            <a:r>
              <a:rPr sz="1400" b="1" spc="-55" dirty="0">
                <a:solidFill>
                  <a:srgbClr val="FFFFFF"/>
                </a:solidFill>
                <a:latin typeface="Calibri"/>
                <a:cs typeface="Calibri"/>
              </a:rPr>
              <a:t>;</a:t>
            </a:r>
            <a:endParaRPr sz="1400" b="1">
              <a:latin typeface="Calibri"/>
              <a:cs typeface="Calibri"/>
            </a:endParaRPr>
          </a:p>
          <a:p>
            <a:pPr marL="12700" marR="1075055">
              <a:lnSpc>
                <a:spcPct val="100899"/>
              </a:lnSpc>
            </a:pPr>
            <a:r>
              <a:rPr sz="1400" b="1" spc="20" smtClean="0">
                <a:solidFill>
                  <a:srgbClr val="FFFFFF"/>
                </a:solidFill>
                <a:latin typeface="Verdana"/>
                <a:cs typeface="Verdana"/>
              </a:rPr>
              <a:t>Задания</a:t>
            </a:r>
            <a:r>
              <a:rPr sz="1400" b="1" spc="-90" smtClean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30" dirty="0">
                <a:solidFill>
                  <a:srgbClr val="FFFFFF"/>
                </a:solidFill>
                <a:latin typeface="Verdana"/>
                <a:cs typeface="Verdana"/>
              </a:rPr>
              <a:t>тренировочно</a:t>
            </a:r>
            <a:r>
              <a:rPr sz="1400" b="1" dirty="0">
                <a:solidFill>
                  <a:srgbClr val="FFFFFF"/>
                </a:solidFill>
                <a:latin typeface="Verdana"/>
                <a:cs typeface="Verdana"/>
              </a:rPr>
              <a:t>г</a:t>
            </a:r>
            <a:r>
              <a:rPr sz="1400" b="1" spc="30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b="1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-80" dirty="0">
                <a:solidFill>
                  <a:srgbClr val="FFFFFF"/>
                </a:solidFill>
                <a:latin typeface="Verdana"/>
                <a:cs typeface="Verdana"/>
              </a:rPr>
              <a:t>х</a:t>
            </a:r>
            <a:r>
              <a:rPr sz="1400" b="1" spc="25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400" b="1" spc="20" dirty="0">
                <a:solidFill>
                  <a:srgbClr val="FFFFFF"/>
                </a:solidFill>
                <a:latin typeface="Verdana"/>
                <a:cs typeface="Verdana"/>
              </a:rPr>
              <a:t>р</a:t>
            </a:r>
            <a:r>
              <a:rPr sz="1400" b="1" spc="-10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400" b="1" spc="-25" dirty="0">
                <a:solidFill>
                  <a:srgbClr val="FFFFFF"/>
                </a:solidFill>
                <a:latin typeface="Verdana"/>
                <a:cs typeface="Verdana"/>
              </a:rPr>
              <a:t>к</a:t>
            </a:r>
            <a:r>
              <a:rPr sz="1400" b="1" spc="-45" dirty="0">
                <a:solidFill>
                  <a:srgbClr val="FFFFFF"/>
                </a:solidFill>
                <a:latin typeface="Verdana"/>
                <a:cs typeface="Verdana"/>
              </a:rPr>
              <a:t>т</a:t>
            </a:r>
            <a:r>
              <a:rPr sz="1400" b="1" spc="45" dirty="0">
                <a:solidFill>
                  <a:srgbClr val="FFFFFF"/>
                </a:solidFill>
                <a:latin typeface="Verdana"/>
                <a:cs typeface="Verdana"/>
              </a:rPr>
              <a:t>е</a:t>
            </a:r>
            <a:r>
              <a:rPr sz="1400" b="1" spc="40" dirty="0">
                <a:solidFill>
                  <a:srgbClr val="FFFFFF"/>
                </a:solidFill>
                <a:latin typeface="Verdana"/>
                <a:cs typeface="Verdana"/>
              </a:rPr>
              <a:t>р</a:t>
            </a:r>
            <a:r>
              <a:rPr sz="1400" b="1" spc="-15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400" b="1" spc="-35" dirty="0">
                <a:solidFill>
                  <a:srgbClr val="FFFFFF"/>
                </a:solidFill>
                <a:latin typeface="Calibri"/>
                <a:cs typeface="Calibri"/>
              </a:rPr>
              <a:t>,  </a:t>
            </a:r>
            <a:r>
              <a:rPr sz="1400" b="1" spc="15" dirty="0">
                <a:solidFill>
                  <a:srgbClr val="FFFFFF"/>
                </a:solidFill>
                <a:latin typeface="Verdana"/>
                <a:cs typeface="Verdana"/>
              </a:rPr>
              <a:t>аналогичные</a:t>
            </a:r>
            <a:r>
              <a:rPr sz="1400" b="1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50">
                <a:solidFill>
                  <a:srgbClr val="FFFFFF"/>
                </a:solidFill>
                <a:latin typeface="Verdana"/>
                <a:cs typeface="Verdana"/>
              </a:rPr>
              <a:t>об</a:t>
            </a:r>
            <a:r>
              <a:rPr sz="1400" b="1" spc="45">
                <a:solidFill>
                  <a:srgbClr val="FFFFFF"/>
                </a:solidFill>
                <a:latin typeface="Verdana"/>
                <a:cs typeface="Verdana"/>
              </a:rPr>
              <a:t>р</a:t>
            </a:r>
            <a:r>
              <a:rPr sz="1400" b="1" spc="-3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400" b="1" spc="10">
                <a:solidFill>
                  <a:srgbClr val="FFFFFF"/>
                </a:solidFill>
                <a:latin typeface="Verdana"/>
                <a:cs typeface="Verdana"/>
              </a:rPr>
              <a:t>зцу</a:t>
            </a:r>
            <a:r>
              <a:rPr sz="1400" b="1" spc="-55" smtClean="0">
                <a:solidFill>
                  <a:srgbClr val="FFFFFF"/>
                </a:solidFill>
                <a:latin typeface="Calibri"/>
                <a:cs typeface="Calibri"/>
              </a:rPr>
              <a:t>;</a:t>
            </a:r>
            <a:endParaRPr sz="1400" b="1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400" b="1" spc="20" dirty="0">
                <a:solidFill>
                  <a:srgbClr val="FFFFFF"/>
                </a:solidFill>
                <a:latin typeface="Verdana"/>
                <a:cs typeface="Verdana"/>
              </a:rPr>
              <a:t>Задания</a:t>
            </a:r>
            <a:r>
              <a:rPr sz="1400" b="1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-30" dirty="0">
                <a:solidFill>
                  <a:srgbClr val="FFFFFF"/>
                </a:solidFill>
                <a:latin typeface="Verdana"/>
                <a:cs typeface="Verdana"/>
              </a:rPr>
              <a:t>к</a:t>
            </a:r>
            <a:r>
              <a:rPr sz="1400" b="1" spc="30" dirty="0">
                <a:solidFill>
                  <a:srgbClr val="FFFFFF"/>
                </a:solidFill>
                <a:latin typeface="Verdana"/>
                <a:cs typeface="Verdana"/>
              </a:rPr>
              <a:t>онтр</a:t>
            </a:r>
            <a:r>
              <a:rPr sz="1400" b="1" spc="25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b="1" spc="20" dirty="0">
                <a:solidFill>
                  <a:srgbClr val="FFFFFF"/>
                </a:solidFill>
                <a:latin typeface="Verdana"/>
                <a:cs typeface="Verdana"/>
              </a:rPr>
              <a:t>льно</a:t>
            </a:r>
            <a:r>
              <a:rPr sz="1400" b="1" spc="-10" dirty="0">
                <a:solidFill>
                  <a:srgbClr val="FFFFFF"/>
                </a:solidFill>
                <a:latin typeface="Verdana"/>
                <a:cs typeface="Verdana"/>
              </a:rPr>
              <a:t>г</a:t>
            </a:r>
            <a:r>
              <a:rPr sz="1400" b="1" spc="30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b="1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-80" dirty="0">
                <a:solidFill>
                  <a:srgbClr val="FFFFFF"/>
                </a:solidFill>
                <a:latin typeface="Verdana"/>
                <a:cs typeface="Verdana"/>
              </a:rPr>
              <a:t>х</a:t>
            </a:r>
            <a:r>
              <a:rPr sz="1400" b="1" spc="25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400" b="1" spc="20" dirty="0">
                <a:solidFill>
                  <a:srgbClr val="FFFFFF"/>
                </a:solidFill>
                <a:latin typeface="Verdana"/>
                <a:cs typeface="Verdana"/>
              </a:rPr>
              <a:t>р</a:t>
            </a:r>
            <a:r>
              <a:rPr sz="1400" b="1" spc="-10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400" b="1" spc="-25" dirty="0">
                <a:solidFill>
                  <a:srgbClr val="FFFFFF"/>
                </a:solidFill>
                <a:latin typeface="Verdana"/>
                <a:cs typeface="Verdana"/>
              </a:rPr>
              <a:t>к</a:t>
            </a:r>
            <a:r>
              <a:rPr sz="1400" b="1" spc="-45" dirty="0">
                <a:solidFill>
                  <a:srgbClr val="FFFFFF"/>
                </a:solidFill>
                <a:latin typeface="Verdana"/>
                <a:cs typeface="Verdana"/>
              </a:rPr>
              <a:t>т</a:t>
            </a:r>
            <a:r>
              <a:rPr sz="1400" b="1" spc="45" dirty="0">
                <a:solidFill>
                  <a:srgbClr val="FFFFFF"/>
                </a:solidFill>
                <a:latin typeface="Verdana"/>
                <a:cs typeface="Verdana"/>
              </a:rPr>
              <a:t>е</a:t>
            </a:r>
            <a:r>
              <a:rPr sz="1400" b="1" spc="40" dirty="0">
                <a:solidFill>
                  <a:srgbClr val="FFFFFF"/>
                </a:solidFill>
                <a:latin typeface="Verdana"/>
                <a:cs typeface="Verdana"/>
              </a:rPr>
              <a:t>р</a:t>
            </a:r>
            <a:r>
              <a:rPr sz="1400" b="1" spc="-15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400" b="1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50" dirty="0">
                <a:solidFill>
                  <a:srgbClr val="FFFFFF"/>
                </a:solidFill>
                <a:latin typeface="Verdana"/>
                <a:cs typeface="Verdana"/>
              </a:rPr>
              <a:t>и</a:t>
            </a:r>
            <a:r>
              <a:rPr sz="1400" b="1" spc="-90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b="1" spc="-20" dirty="0">
                <a:solidFill>
                  <a:srgbClr val="FFFFFF"/>
                </a:solidFill>
                <a:latin typeface="Verdana"/>
                <a:cs typeface="Verdana"/>
              </a:rPr>
              <a:t>т</a:t>
            </a:r>
            <a:r>
              <a:rPr sz="1400" b="1" spc="-40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r>
              <a:rPr sz="1400" b="1" spc="35" dirty="0">
                <a:solidFill>
                  <a:srgbClr val="FFFFFF"/>
                </a:solidFill>
                <a:latin typeface="Verdana"/>
                <a:cs typeface="Verdana"/>
              </a:rPr>
              <a:t>д</a:t>
            </a:r>
            <a:r>
              <a:rPr sz="1400" b="1" spc="-40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endParaRPr sz="1400" b="1">
              <a:latin typeface="Calibri"/>
              <a:cs typeface="Calibri"/>
            </a:endParaRPr>
          </a:p>
        </p:txBody>
      </p:sp>
      <p:grpSp>
        <p:nvGrpSpPr>
          <p:cNvPr id="9" name="object 9"/>
          <p:cNvGrpSpPr/>
          <p:nvPr/>
        </p:nvGrpSpPr>
        <p:grpSpPr>
          <a:xfrm>
            <a:off x="241300" y="1720850"/>
            <a:ext cx="5748020" cy="5011090"/>
            <a:chOff x="0" y="1891360"/>
            <a:chExt cx="5748020" cy="5011090"/>
          </a:xfrm>
        </p:grpSpPr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12892" y="5680366"/>
              <a:ext cx="100253" cy="100266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512892" y="6086868"/>
              <a:ext cx="100253" cy="100215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512892" y="6493319"/>
              <a:ext cx="100253" cy="100266"/>
            </a:xfrm>
            <a:prstGeom prst="rect">
              <a:avLst/>
            </a:prstGeom>
          </p:spPr>
        </p:pic>
        <p:sp>
          <p:nvSpPr>
            <p:cNvPr id="13" name="object 13"/>
            <p:cNvSpPr/>
            <p:nvPr/>
          </p:nvSpPr>
          <p:spPr>
            <a:xfrm>
              <a:off x="0" y="1891360"/>
              <a:ext cx="5748020" cy="5011090"/>
            </a:xfrm>
            <a:custGeom>
              <a:avLst/>
              <a:gdLst/>
              <a:ahLst/>
              <a:cxnLst/>
              <a:rect l="l" t="t" r="r" b="b"/>
              <a:pathLst>
                <a:path w="5748020" h="1395729">
                  <a:moveTo>
                    <a:pt x="5409412" y="1395602"/>
                  </a:moveTo>
                  <a:lnTo>
                    <a:pt x="0" y="1395602"/>
                  </a:lnTo>
                  <a:lnTo>
                    <a:pt x="0" y="0"/>
                  </a:lnTo>
                  <a:lnTo>
                    <a:pt x="5409412" y="0"/>
                  </a:lnTo>
                  <a:lnTo>
                    <a:pt x="5464133" y="3156"/>
                  </a:lnTo>
                  <a:lnTo>
                    <a:pt x="5516113" y="12288"/>
                  </a:lnTo>
                  <a:lnTo>
                    <a:pt x="5564641" y="26892"/>
                  </a:lnTo>
                  <a:lnTo>
                    <a:pt x="5609006" y="46464"/>
                  </a:lnTo>
                  <a:lnTo>
                    <a:pt x="5648496" y="70500"/>
                  </a:lnTo>
                  <a:lnTo>
                    <a:pt x="5682401" y="98497"/>
                  </a:lnTo>
                  <a:lnTo>
                    <a:pt x="5710009" y="129949"/>
                  </a:lnTo>
                  <a:lnTo>
                    <a:pt x="5730610" y="164354"/>
                  </a:lnTo>
                  <a:lnTo>
                    <a:pt x="5743491" y="201207"/>
                  </a:lnTo>
                  <a:lnTo>
                    <a:pt x="5747943" y="240004"/>
                  </a:lnTo>
                  <a:lnTo>
                    <a:pt x="5747943" y="1155598"/>
                  </a:lnTo>
                  <a:lnTo>
                    <a:pt x="5743491" y="1194395"/>
                  </a:lnTo>
                  <a:lnTo>
                    <a:pt x="5730610" y="1231248"/>
                  </a:lnTo>
                  <a:lnTo>
                    <a:pt x="5710009" y="1265653"/>
                  </a:lnTo>
                  <a:lnTo>
                    <a:pt x="5682401" y="1297105"/>
                  </a:lnTo>
                  <a:lnTo>
                    <a:pt x="5648496" y="1325102"/>
                  </a:lnTo>
                  <a:lnTo>
                    <a:pt x="5609006" y="1349138"/>
                  </a:lnTo>
                  <a:lnTo>
                    <a:pt x="5564641" y="1368710"/>
                  </a:lnTo>
                  <a:lnTo>
                    <a:pt x="5516113" y="1383314"/>
                  </a:lnTo>
                  <a:lnTo>
                    <a:pt x="5464133" y="1392446"/>
                  </a:lnTo>
                  <a:lnTo>
                    <a:pt x="5409412" y="1395602"/>
                  </a:lnTo>
                  <a:close/>
                </a:path>
              </a:pathLst>
            </a:custGeom>
            <a:solidFill>
              <a:srgbClr val="E25522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/>
          <p:nvPr/>
        </p:nvSpPr>
        <p:spPr>
          <a:xfrm>
            <a:off x="0" y="1645145"/>
            <a:ext cx="5273040" cy="50165"/>
          </a:xfrm>
          <a:custGeom>
            <a:avLst/>
            <a:gdLst/>
            <a:ahLst/>
            <a:cxnLst/>
            <a:rect l="l" t="t" r="r" b="b"/>
            <a:pathLst>
              <a:path w="5273040" h="50164">
                <a:moveTo>
                  <a:pt x="0" y="49707"/>
                </a:moveTo>
                <a:lnTo>
                  <a:pt x="0" y="0"/>
                </a:lnTo>
                <a:lnTo>
                  <a:pt x="5273027" y="0"/>
                </a:lnTo>
                <a:lnTo>
                  <a:pt x="5273027" y="49707"/>
                </a:lnTo>
                <a:lnTo>
                  <a:pt x="0" y="49707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 txBox="1"/>
          <p:nvPr/>
        </p:nvSpPr>
        <p:spPr>
          <a:xfrm>
            <a:off x="241300" y="1187450"/>
            <a:ext cx="4920615" cy="28918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800" b="1" spc="265" dirty="0">
                <a:solidFill>
                  <a:srgbClr val="7D1933"/>
                </a:solidFill>
                <a:latin typeface="Calibri"/>
                <a:cs typeface="Calibri"/>
              </a:rPr>
              <a:t>Инструкция</a:t>
            </a:r>
            <a:r>
              <a:rPr sz="1800" b="1" spc="9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800" b="1" spc="310" dirty="0">
                <a:solidFill>
                  <a:srgbClr val="7D1933"/>
                </a:solidFill>
                <a:latin typeface="Calibri"/>
                <a:cs typeface="Calibri"/>
              </a:rPr>
              <a:t>с</a:t>
            </a:r>
            <a:r>
              <a:rPr sz="1800" b="1" spc="9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800" b="1" spc="240" dirty="0">
                <a:solidFill>
                  <a:srgbClr val="7D1933"/>
                </a:solidFill>
                <a:latin typeface="Calibri"/>
                <a:cs typeface="Calibri"/>
              </a:rPr>
              <a:t>несколькими</a:t>
            </a:r>
            <a:r>
              <a:rPr sz="1800" b="1" spc="9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800" b="1" spc="229" dirty="0">
                <a:solidFill>
                  <a:srgbClr val="7D1933"/>
                </a:solidFill>
                <a:latin typeface="Calibri"/>
                <a:cs typeface="Calibri"/>
              </a:rPr>
              <a:t>заданиями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16" name="object 16"/>
          <p:cNvSpPr/>
          <p:nvPr/>
        </p:nvSpPr>
        <p:spPr>
          <a:xfrm>
            <a:off x="6184900" y="2101850"/>
            <a:ext cx="3860800" cy="50165"/>
          </a:xfrm>
          <a:custGeom>
            <a:avLst/>
            <a:gdLst/>
            <a:ahLst/>
            <a:cxnLst/>
            <a:rect l="l" t="t" r="r" b="b"/>
            <a:pathLst>
              <a:path w="3860800" h="50164">
                <a:moveTo>
                  <a:pt x="0" y="0"/>
                </a:moveTo>
                <a:lnTo>
                  <a:pt x="3860406" y="0"/>
                </a:lnTo>
                <a:lnTo>
                  <a:pt x="3860406" y="49707"/>
                </a:lnTo>
                <a:lnTo>
                  <a:pt x="0" y="49707"/>
                </a:lnTo>
                <a:lnTo>
                  <a:pt x="0" y="0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 txBox="1"/>
          <p:nvPr/>
        </p:nvSpPr>
        <p:spPr>
          <a:xfrm>
            <a:off x="464273" y="2130578"/>
            <a:ext cx="4510405" cy="8813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400" spc="45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dirty="0">
                <a:solidFill>
                  <a:srgbClr val="FFFFFF"/>
                </a:solidFill>
                <a:latin typeface="Verdana"/>
                <a:cs typeface="Verdana"/>
              </a:rPr>
              <a:t>к</a:t>
            </a:r>
            <a:r>
              <a:rPr sz="1400" spc="35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spc="30" dirty="0">
                <a:solidFill>
                  <a:srgbClr val="FFFFFF"/>
                </a:solidFill>
                <a:latin typeface="Verdana"/>
                <a:cs typeface="Verdana"/>
              </a:rPr>
              <a:t>ло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15" dirty="0">
                <a:solidFill>
                  <a:srgbClr val="FFFFFF"/>
                </a:solidFill>
                <a:latin typeface="Verdana"/>
                <a:cs typeface="Verdana"/>
              </a:rPr>
              <a:t>учени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к</a:t>
            </a:r>
            <a:r>
              <a:rPr sz="1400" spc="-25" dirty="0">
                <a:solidFill>
                  <a:srgbClr val="FFFFFF"/>
                </a:solidFill>
                <a:latin typeface="Verdana"/>
                <a:cs typeface="Verdana"/>
              </a:rPr>
              <a:t>а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5" dirty="0">
                <a:solidFill>
                  <a:srgbClr val="FFFFFF"/>
                </a:solidFill>
                <a:latin typeface="Verdana"/>
                <a:cs typeface="Verdana"/>
              </a:rPr>
              <a:t>выкладыва</a:t>
            </a:r>
            <a:r>
              <a:rPr sz="1400" spc="-25" dirty="0">
                <a:solidFill>
                  <a:srgbClr val="FFFFFF"/>
                </a:solidFill>
                <a:latin typeface="Verdana"/>
                <a:cs typeface="Verdana"/>
              </a:rPr>
              <a:t>ю</a:t>
            </a:r>
            <a:r>
              <a:rPr sz="1400" spc="-35" dirty="0">
                <a:solidFill>
                  <a:srgbClr val="FFFFFF"/>
                </a:solidFill>
                <a:latin typeface="Verdana"/>
                <a:cs typeface="Verdana"/>
              </a:rPr>
              <a:t>т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20" dirty="0">
                <a:solidFill>
                  <a:srgbClr val="FFFFFF"/>
                </a:solidFill>
                <a:latin typeface="Verdana"/>
                <a:cs typeface="Verdana"/>
              </a:rPr>
              <a:t>палочки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20" dirty="0">
                <a:solidFill>
                  <a:srgbClr val="FFFFFF"/>
                </a:solidFill>
                <a:latin typeface="Verdana"/>
                <a:cs typeface="Verdana"/>
              </a:rPr>
              <a:t>в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-45" dirty="0">
                <a:solidFill>
                  <a:srgbClr val="FFFFFF"/>
                </a:solidFill>
                <a:latin typeface="Verdana"/>
                <a:cs typeface="Verdana"/>
              </a:rPr>
              <a:t>к</a:t>
            </a:r>
            <a:r>
              <a:rPr sz="1400" spc="35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spc="25" dirty="0">
                <a:solidFill>
                  <a:srgbClr val="FFFFFF"/>
                </a:solidFill>
                <a:latin typeface="Verdana"/>
                <a:cs typeface="Verdana"/>
              </a:rPr>
              <a:t>личе</a:t>
            </a:r>
            <a:r>
              <a:rPr sz="1400" spc="85" dirty="0">
                <a:solidFill>
                  <a:srgbClr val="FFFFFF"/>
                </a:solidFill>
                <a:latin typeface="Calibri"/>
                <a:cs typeface="Calibri"/>
              </a:rPr>
              <a:t>-  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стве</a:t>
            </a:r>
            <a:r>
              <a:rPr sz="1400" spc="-5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1400" spc="5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1400" spc="15" dirty="0">
                <a:solidFill>
                  <a:srgbClr val="FFFFFF"/>
                </a:solidFill>
                <a:latin typeface="Verdana"/>
                <a:cs typeface="Verdana"/>
              </a:rPr>
              <a:t>соответствующем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5" dirty="0">
                <a:solidFill>
                  <a:srgbClr val="FFFFFF"/>
                </a:solidFill>
                <a:latin typeface="Verdana"/>
                <a:cs typeface="Verdana"/>
              </a:rPr>
              <a:t>количеству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15" dirty="0">
                <a:solidFill>
                  <a:srgbClr val="FFFFFF"/>
                </a:solidFill>
                <a:latin typeface="Verdana"/>
                <a:cs typeface="Verdana"/>
              </a:rPr>
              <a:t>заданий</a:t>
            </a:r>
            <a:r>
              <a:rPr sz="1400" spc="15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endParaRPr sz="1400">
              <a:latin typeface="Calibri"/>
              <a:cs typeface="Calibri"/>
            </a:endParaRPr>
          </a:p>
          <a:p>
            <a:pPr marL="12700" marR="33020">
              <a:lnSpc>
                <a:spcPct val="100000"/>
              </a:lnSpc>
              <a:spcBef>
                <a:spcPts val="10"/>
              </a:spcBef>
            </a:pPr>
            <a:r>
              <a:rPr sz="1400" spc="85" dirty="0">
                <a:solidFill>
                  <a:srgbClr val="FFFFFF"/>
                </a:solidFill>
                <a:latin typeface="Verdana"/>
                <a:cs typeface="Verdana"/>
              </a:rPr>
              <a:t>При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25" dirty="0">
                <a:solidFill>
                  <a:srgbClr val="FFFFFF"/>
                </a:solidFill>
                <a:latin typeface="Verdana"/>
                <a:cs typeface="Verdana"/>
              </a:rPr>
              <a:t>вып</a:t>
            </a:r>
            <a:r>
              <a:rPr sz="1400" spc="15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spc="50" dirty="0">
                <a:solidFill>
                  <a:srgbClr val="FFFFFF"/>
                </a:solidFill>
                <a:latin typeface="Verdana"/>
                <a:cs typeface="Verdana"/>
              </a:rPr>
              <a:t>лнении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35" dirty="0">
                <a:solidFill>
                  <a:srgbClr val="FFFFFF"/>
                </a:solidFill>
                <a:latin typeface="Verdana"/>
                <a:cs typeface="Verdana"/>
              </a:rPr>
              <a:t>одно</a:t>
            </a: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г</a:t>
            </a:r>
            <a:r>
              <a:rPr sz="1400" spc="40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20" dirty="0">
                <a:solidFill>
                  <a:srgbClr val="FFFFFF"/>
                </a:solidFill>
                <a:latin typeface="Verdana"/>
                <a:cs typeface="Verdana"/>
              </a:rPr>
              <a:t>задания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35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spc="25" dirty="0">
                <a:solidFill>
                  <a:srgbClr val="FFFFFF"/>
                </a:solidFill>
                <a:latin typeface="Verdana"/>
                <a:cs typeface="Verdana"/>
              </a:rPr>
              <a:t>дна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10" dirty="0">
                <a:solidFill>
                  <a:srgbClr val="FFFFFF"/>
                </a:solidFill>
                <a:latin typeface="Verdana"/>
                <a:cs typeface="Verdana"/>
              </a:rPr>
              <a:t>палоч</a:t>
            </a:r>
            <a:r>
              <a:rPr sz="1400" spc="-5" dirty="0">
                <a:solidFill>
                  <a:srgbClr val="FFFFFF"/>
                </a:solidFill>
                <a:latin typeface="Verdana"/>
                <a:cs typeface="Verdana"/>
              </a:rPr>
              <a:t>к</a:t>
            </a:r>
            <a:r>
              <a:rPr sz="1400" spc="-20" dirty="0">
                <a:solidFill>
                  <a:srgbClr val="FFFFFF"/>
                </a:solidFill>
                <a:latin typeface="Verdana"/>
                <a:cs typeface="Verdana"/>
              </a:rPr>
              <a:t>а  </a:t>
            </a:r>
            <a:r>
              <a:rPr sz="1400" spc="10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spc="-70" dirty="0">
                <a:solidFill>
                  <a:srgbClr val="FFFFFF"/>
                </a:solidFill>
                <a:latin typeface="Verdana"/>
                <a:cs typeface="Verdana"/>
              </a:rPr>
              <a:t>т</a:t>
            </a:r>
            <a:r>
              <a:rPr sz="1400" spc="35" dirty="0">
                <a:solidFill>
                  <a:srgbClr val="FFFFFF"/>
                </a:solidFill>
                <a:latin typeface="Verdana"/>
                <a:cs typeface="Verdana"/>
              </a:rPr>
              <a:t>о</a:t>
            </a:r>
            <a:r>
              <a:rPr sz="1400" spc="25" dirty="0">
                <a:solidFill>
                  <a:srgbClr val="FFFFFF"/>
                </a:solidFill>
                <a:latin typeface="Verdana"/>
                <a:cs typeface="Verdana"/>
              </a:rPr>
              <a:t>двига</a:t>
            </a:r>
            <a:r>
              <a:rPr sz="1400" spc="-10" dirty="0">
                <a:solidFill>
                  <a:srgbClr val="FFFFFF"/>
                </a:solidFill>
                <a:latin typeface="Verdana"/>
                <a:cs typeface="Verdana"/>
              </a:rPr>
              <a:t>е</a:t>
            </a:r>
            <a:r>
              <a:rPr sz="1400" spc="-70" dirty="0">
                <a:solidFill>
                  <a:srgbClr val="FFFFFF"/>
                </a:solidFill>
                <a:latin typeface="Verdana"/>
                <a:cs typeface="Verdana"/>
              </a:rPr>
              <a:t>т</a:t>
            </a:r>
            <a:r>
              <a:rPr sz="1400" spc="10" dirty="0">
                <a:solidFill>
                  <a:srgbClr val="FFFFFF"/>
                </a:solidFill>
                <a:latin typeface="Verdana"/>
                <a:cs typeface="Verdana"/>
              </a:rPr>
              <a:t>ся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20" dirty="0">
                <a:solidFill>
                  <a:srgbClr val="FFFFFF"/>
                </a:solidFill>
                <a:latin typeface="Verdana"/>
                <a:cs typeface="Verdana"/>
              </a:rPr>
              <a:t>в</a:t>
            </a:r>
            <a:r>
              <a:rPr sz="1400" spc="-125" dirty="0">
                <a:solidFill>
                  <a:srgbClr val="FFFFFF"/>
                </a:solidFill>
                <a:latin typeface="Verdana"/>
                <a:cs typeface="Verdana"/>
              </a:rPr>
              <a:t> </a:t>
            </a:r>
            <a:r>
              <a:rPr sz="1400" spc="25" dirty="0">
                <a:solidFill>
                  <a:srgbClr val="FFFFFF"/>
                </a:solidFill>
                <a:latin typeface="Verdana"/>
                <a:cs typeface="Verdana"/>
              </a:rPr>
              <a:t>с</a:t>
            </a:r>
            <a:r>
              <a:rPr sz="1400" spc="-70" dirty="0">
                <a:solidFill>
                  <a:srgbClr val="FFFFFF"/>
                </a:solidFill>
                <a:latin typeface="Verdana"/>
                <a:cs typeface="Verdana"/>
              </a:rPr>
              <a:t>т</a:t>
            </a:r>
            <a:r>
              <a:rPr sz="1400" spc="35" dirty="0">
                <a:solidFill>
                  <a:srgbClr val="FFFFFF"/>
                </a:solidFill>
                <a:latin typeface="Verdana"/>
                <a:cs typeface="Verdana"/>
              </a:rPr>
              <a:t>орону</a:t>
            </a:r>
            <a:r>
              <a:rPr sz="1400" spc="-60" dirty="0">
                <a:solidFill>
                  <a:srgbClr val="FFFFFF"/>
                </a:solidFill>
                <a:latin typeface="Calibri"/>
                <a:cs typeface="Calibri"/>
              </a:rPr>
              <a:t>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18" name="object 7"/>
          <p:cNvSpPr/>
          <p:nvPr/>
        </p:nvSpPr>
        <p:spPr>
          <a:xfrm>
            <a:off x="2984500" y="120650"/>
            <a:ext cx="5637530" cy="685800"/>
          </a:xfrm>
          <a:custGeom>
            <a:avLst/>
            <a:gdLst/>
            <a:ahLst/>
            <a:cxnLst/>
            <a:rect l="l" t="t" r="r" b="b"/>
            <a:pathLst>
              <a:path w="5637530" h="1395729">
                <a:moveTo>
                  <a:pt x="5305132" y="1395615"/>
                </a:moveTo>
                <a:lnTo>
                  <a:pt x="0" y="1395615"/>
                </a:lnTo>
                <a:lnTo>
                  <a:pt x="0" y="0"/>
                </a:lnTo>
                <a:lnTo>
                  <a:pt x="5305132" y="0"/>
                </a:lnTo>
                <a:lnTo>
                  <a:pt x="5358803" y="3156"/>
                </a:lnTo>
                <a:lnTo>
                  <a:pt x="5409782" y="12288"/>
                </a:lnTo>
                <a:lnTo>
                  <a:pt x="5457372" y="26892"/>
                </a:lnTo>
                <a:lnTo>
                  <a:pt x="5500878" y="46465"/>
                </a:lnTo>
                <a:lnTo>
                  <a:pt x="5539601" y="70502"/>
                </a:lnTo>
                <a:lnTo>
                  <a:pt x="5572847" y="98500"/>
                </a:lnTo>
                <a:lnTo>
                  <a:pt x="5599917" y="129954"/>
                </a:lnTo>
                <a:lnTo>
                  <a:pt x="5620116" y="164361"/>
                </a:lnTo>
                <a:lnTo>
                  <a:pt x="5632746" y="201216"/>
                </a:lnTo>
                <a:lnTo>
                  <a:pt x="5637110" y="240017"/>
                </a:lnTo>
                <a:lnTo>
                  <a:pt x="5637110" y="1155611"/>
                </a:lnTo>
                <a:lnTo>
                  <a:pt x="5632746" y="1194408"/>
                </a:lnTo>
                <a:lnTo>
                  <a:pt x="5620116" y="1231261"/>
                </a:lnTo>
                <a:lnTo>
                  <a:pt x="5599917" y="1265665"/>
                </a:lnTo>
                <a:lnTo>
                  <a:pt x="5572847" y="1297118"/>
                </a:lnTo>
                <a:lnTo>
                  <a:pt x="5539601" y="1325114"/>
                </a:lnTo>
                <a:lnTo>
                  <a:pt x="5500878" y="1349151"/>
                </a:lnTo>
                <a:lnTo>
                  <a:pt x="5457372" y="1368723"/>
                </a:lnTo>
                <a:lnTo>
                  <a:pt x="5409782" y="1383327"/>
                </a:lnTo>
                <a:lnTo>
                  <a:pt x="5358803" y="1392459"/>
                </a:lnTo>
                <a:lnTo>
                  <a:pt x="5305132" y="1395615"/>
                </a:lnTo>
                <a:close/>
              </a:path>
            </a:pathLst>
          </a:custGeom>
          <a:solidFill>
            <a:srgbClr val="334C3B"/>
          </a:solidFill>
        </p:spPr>
        <p:txBody>
          <a:bodyPr wrap="square" lIns="0" tIns="0" rIns="0" bIns="0" rtlCol="0"/>
          <a:lstStyle/>
          <a:p>
            <a:pPr algn="ctr"/>
            <a:r>
              <a:rPr lang="ru-RU" dirty="0" smtClean="0">
                <a:solidFill>
                  <a:schemeClr val="bg1"/>
                </a:solidFill>
              </a:rPr>
              <a:t>«</a:t>
            </a:r>
            <a:r>
              <a:rPr lang="ru-RU" b="1" dirty="0" smtClean="0">
                <a:solidFill>
                  <a:schemeClr val="bg1"/>
                </a:solidFill>
              </a:rPr>
              <a:t>Сенсорное  и сенсомоторное развитие»</a:t>
            </a:r>
          </a:p>
          <a:p>
            <a:pPr algn="ctr"/>
            <a:r>
              <a:rPr lang="ru-RU" dirty="0" smtClean="0">
                <a:solidFill>
                  <a:schemeClr val="bg1"/>
                </a:solidFill>
              </a:rPr>
              <a:t> </a:t>
            </a:r>
            <a:r>
              <a:rPr lang="ru-RU" b="1" dirty="0" smtClean="0">
                <a:solidFill>
                  <a:schemeClr val="bg1"/>
                </a:solidFill>
              </a:rPr>
              <a:t>«Умственное развитие». </a:t>
            </a:r>
            <a:endParaRPr b="1">
              <a:solidFill>
                <a:schemeClr val="bg1"/>
              </a:solidFill>
            </a:endParaRPr>
          </a:p>
        </p:txBody>
      </p:sp>
      <p:pic>
        <p:nvPicPr>
          <p:cNvPr id="1026" name="Picture 2" descr="C:\Users\Пользователь\Documents\Scanned Documents\Documents\задание 7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84500" y="3092450"/>
            <a:ext cx="2362200" cy="3124200"/>
          </a:xfrm>
          <a:prstGeom prst="rect">
            <a:avLst/>
          </a:prstGeom>
          <a:noFill/>
        </p:spPr>
      </p:pic>
      <p:pic>
        <p:nvPicPr>
          <p:cNvPr id="24" name="object 7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393700" y="3168650"/>
            <a:ext cx="2328816" cy="31269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2189284"/>
            <a:ext cx="3632200" cy="4401094"/>
          </a:xfrm>
          <a:prstGeom prst="rect">
            <a:avLst/>
          </a:prstGeom>
        </p:spPr>
      </p:pic>
      <p:sp>
        <p:nvSpPr>
          <p:cNvPr id="3" name="object 3"/>
          <p:cNvSpPr/>
          <p:nvPr/>
        </p:nvSpPr>
        <p:spPr>
          <a:xfrm>
            <a:off x="2659557" y="1619503"/>
            <a:ext cx="5288280" cy="50165"/>
          </a:xfrm>
          <a:custGeom>
            <a:avLst/>
            <a:gdLst/>
            <a:ahLst/>
            <a:cxnLst/>
            <a:rect l="l" t="t" r="r" b="b"/>
            <a:pathLst>
              <a:path w="5288280" h="50164">
                <a:moveTo>
                  <a:pt x="5287962" y="49707"/>
                </a:moveTo>
                <a:lnTo>
                  <a:pt x="0" y="49707"/>
                </a:lnTo>
                <a:lnTo>
                  <a:pt x="0" y="0"/>
                </a:lnTo>
                <a:lnTo>
                  <a:pt x="5287962" y="0"/>
                </a:lnTo>
                <a:lnTo>
                  <a:pt x="5287962" y="49707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2704060" y="1074684"/>
            <a:ext cx="5240020" cy="32639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0"/>
              </a:spcBef>
            </a:pPr>
            <a:r>
              <a:rPr spc="280" dirty="0"/>
              <a:t>Коррекционно-развивающие</a:t>
            </a:r>
            <a:r>
              <a:rPr spc="105" dirty="0"/>
              <a:t> </a:t>
            </a:r>
            <a:r>
              <a:rPr spc="280" dirty="0"/>
              <a:t>занятия</a:t>
            </a:r>
          </a:p>
        </p:txBody>
      </p:sp>
      <p:sp>
        <p:nvSpPr>
          <p:cNvPr id="5" name="object 5"/>
          <p:cNvSpPr/>
          <p:nvPr/>
        </p:nvSpPr>
        <p:spPr>
          <a:xfrm>
            <a:off x="0" y="5899442"/>
            <a:ext cx="3634740" cy="886460"/>
          </a:xfrm>
          <a:custGeom>
            <a:avLst/>
            <a:gdLst/>
            <a:ahLst/>
            <a:cxnLst/>
            <a:rect l="l" t="t" r="r" b="b"/>
            <a:pathLst>
              <a:path w="3634740" h="886459">
                <a:moveTo>
                  <a:pt x="3634727" y="886320"/>
                </a:moveTo>
                <a:lnTo>
                  <a:pt x="0" y="886320"/>
                </a:lnTo>
                <a:lnTo>
                  <a:pt x="0" y="0"/>
                </a:lnTo>
                <a:lnTo>
                  <a:pt x="3634727" y="0"/>
                </a:lnTo>
                <a:lnTo>
                  <a:pt x="3634727" y="886320"/>
                </a:lnTo>
                <a:close/>
              </a:path>
            </a:pathLst>
          </a:custGeom>
          <a:solidFill>
            <a:srgbClr val="334C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65100" y="5988051"/>
            <a:ext cx="3428999" cy="6591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10209" marR="5080" indent="-398145" algn="ctr">
              <a:lnSpc>
                <a:spcPct val="100000"/>
              </a:lnSpc>
              <a:spcBef>
                <a:spcPts val="100"/>
              </a:spcBef>
            </a:pPr>
            <a:r>
              <a:rPr sz="1400" b="1" spc="190" smtClean="0">
                <a:solidFill>
                  <a:srgbClr val="FFFFFF"/>
                </a:solidFill>
                <a:latin typeface="Calibri"/>
                <a:cs typeface="Calibri"/>
              </a:rPr>
              <a:t>«</a:t>
            </a:r>
            <a:r>
              <a:rPr lang="ru-RU" sz="1400" b="1" spc="190" dirty="0" smtClean="0">
                <a:solidFill>
                  <a:srgbClr val="FFFFFF"/>
                </a:solidFill>
                <a:latin typeface="Calibri"/>
                <a:cs typeface="Calibri"/>
              </a:rPr>
              <a:t>Задания для развития звукобуквенного анализа и синтеза</a:t>
            </a:r>
            <a:r>
              <a:rPr sz="1400" b="1" spc="155" smtClean="0">
                <a:solidFill>
                  <a:srgbClr val="FFFFFF"/>
                </a:solidFill>
                <a:latin typeface="Calibri"/>
                <a:cs typeface="Calibri"/>
              </a:rPr>
              <a:t>».</a:t>
            </a:r>
            <a:endParaRPr sz="1400">
              <a:latin typeface="Calibri"/>
              <a:cs typeface="Calibri"/>
            </a:endParaRPr>
          </a:p>
        </p:txBody>
      </p:sp>
      <p:sp>
        <p:nvSpPr>
          <p:cNvPr id="7" name="object 7"/>
          <p:cNvSpPr/>
          <p:nvPr/>
        </p:nvSpPr>
        <p:spPr>
          <a:xfrm>
            <a:off x="3634778" y="1991017"/>
            <a:ext cx="5637530" cy="1395730"/>
          </a:xfrm>
          <a:custGeom>
            <a:avLst/>
            <a:gdLst/>
            <a:ahLst/>
            <a:cxnLst/>
            <a:rect l="l" t="t" r="r" b="b"/>
            <a:pathLst>
              <a:path w="5637530" h="1395729">
                <a:moveTo>
                  <a:pt x="5305132" y="1395615"/>
                </a:moveTo>
                <a:lnTo>
                  <a:pt x="0" y="1395615"/>
                </a:lnTo>
                <a:lnTo>
                  <a:pt x="0" y="0"/>
                </a:lnTo>
                <a:lnTo>
                  <a:pt x="5305132" y="0"/>
                </a:lnTo>
                <a:lnTo>
                  <a:pt x="5358803" y="3156"/>
                </a:lnTo>
                <a:lnTo>
                  <a:pt x="5409782" y="12288"/>
                </a:lnTo>
                <a:lnTo>
                  <a:pt x="5457372" y="26892"/>
                </a:lnTo>
                <a:lnTo>
                  <a:pt x="5500878" y="46465"/>
                </a:lnTo>
                <a:lnTo>
                  <a:pt x="5539601" y="70502"/>
                </a:lnTo>
                <a:lnTo>
                  <a:pt x="5572847" y="98500"/>
                </a:lnTo>
                <a:lnTo>
                  <a:pt x="5599917" y="129954"/>
                </a:lnTo>
                <a:lnTo>
                  <a:pt x="5620116" y="164361"/>
                </a:lnTo>
                <a:lnTo>
                  <a:pt x="5632746" y="201216"/>
                </a:lnTo>
                <a:lnTo>
                  <a:pt x="5637110" y="240017"/>
                </a:lnTo>
                <a:lnTo>
                  <a:pt x="5637110" y="1155611"/>
                </a:lnTo>
                <a:lnTo>
                  <a:pt x="5632746" y="1194408"/>
                </a:lnTo>
                <a:lnTo>
                  <a:pt x="5620116" y="1231261"/>
                </a:lnTo>
                <a:lnTo>
                  <a:pt x="5599917" y="1265665"/>
                </a:lnTo>
                <a:lnTo>
                  <a:pt x="5572847" y="1297118"/>
                </a:lnTo>
                <a:lnTo>
                  <a:pt x="5539601" y="1325114"/>
                </a:lnTo>
                <a:lnTo>
                  <a:pt x="5500878" y="1349151"/>
                </a:lnTo>
                <a:lnTo>
                  <a:pt x="5457372" y="1368723"/>
                </a:lnTo>
                <a:lnTo>
                  <a:pt x="5409782" y="1383327"/>
                </a:lnTo>
                <a:lnTo>
                  <a:pt x="5358803" y="1392459"/>
                </a:lnTo>
                <a:lnTo>
                  <a:pt x="5305132" y="1395615"/>
                </a:lnTo>
                <a:close/>
              </a:path>
            </a:pathLst>
          </a:custGeom>
          <a:solidFill>
            <a:srgbClr val="334C3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3746500" y="2269505"/>
            <a:ext cx="5334000" cy="93615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000" b="1" dirty="0" smtClean="0">
                <a:solidFill>
                  <a:schemeClr val="bg1"/>
                </a:solidFill>
              </a:rPr>
              <a:t>Формирование необходимых для усвоения программного материала </a:t>
            </a:r>
            <a:r>
              <a:rPr lang="ru-RU" sz="2000" b="1" dirty="0" err="1" smtClean="0">
                <a:solidFill>
                  <a:schemeClr val="bg1"/>
                </a:solidFill>
              </a:rPr>
              <a:t>общеучебных</a:t>
            </a:r>
            <a:r>
              <a:rPr lang="ru-RU" sz="2000" b="1" dirty="0" smtClean="0">
                <a:solidFill>
                  <a:schemeClr val="bg1"/>
                </a:solidFill>
              </a:rPr>
              <a:t>  умений и навыков. </a:t>
            </a:r>
            <a:endParaRPr sz="2000" b="1">
              <a:solidFill>
                <a:schemeClr val="bg1"/>
              </a:solidFill>
              <a:latin typeface="Calibri"/>
              <a:cs typeface="Calibri"/>
            </a:endParaRPr>
          </a:p>
        </p:txBody>
      </p:sp>
      <p:pic>
        <p:nvPicPr>
          <p:cNvPr id="9" name="object 9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70235" y="4681092"/>
            <a:ext cx="162331" cy="150063"/>
          </a:xfrm>
          <a:prstGeom prst="rect">
            <a:avLst/>
          </a:prstGeom>
        </p:spPr>
      </p:pic>
      <p:sp>
        <p:nvSpPr>
          <p:cNvPr id="10" name="object 10"/>
          <p:cNvSpPr txBox="1"/>
          <p:nvPr/>
        </p:nvSpPr>
        <p:spPr>
          <a:xfrm>
            <a:off x="4356100" y="4006850"/>
            <a:ext cx="5410835" cy="211596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969644">
              <a:lnSpc>
                <a:spcPct val="100000"/>
              </a:lnSpc>
              <a:spcBef>
                <a:spcPts val="100"/>
              </a:spcBef>
            </a:pPr>
            <a:r>
              <a:rPr sz="1500" b="1" spc="300" dirty="0">
                <a:solidFill>
                  <a:srgbClr val="7D1933"/>
                </a:solidFill>
                <a:latin typeface="Calibri"/>
                <a:cs typeface="Calibri"/>
              </a:rPr>
              <a:t>Упражнения</a:t>
            </a:r>
            <a:r>
              <a:rPr sz="1500" b="1" spc="10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500" b="1" spc="270" dirty="0">
                <a:solidFill>
                  <a:srgbClr val="7D1933"/>
                </a:solidFill>
                <a:latin typeface="Calibri"/>
                <a:cs typeface="Calibri"/>
              </a:rPr>
              <a:t>на</a:t>
            </a:r>
            <a:r>
              <a:rPr sz="1500" b="1" spc="11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500" b="1" spc="290" dirty="0">
                <a:solidFill>
                  <a:srgbClr val="7D1933"/>
                </a:solidFill>
                <a:latin typeface="Calibri"/>
                <a:cs typeface="Calibri"/>
              </a:rPr>
              <a:t>формирование</a:t>
            </a:r>
            <a:r>
              <a:rPr sz="1500" b="1" spc="10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500" b="1" spc="275" dirty="0">
                <a:solidFill>
                  <a:srgbClr val="7D1933"/>
                </a:solidFill>
                <a:latin typeface="Calibri"/>
                <a:cs typeface="Calibri"/>
              </a:rPr>
              <a:t>навыка </a:t>
            </a:r>
            <a:r>
              <a:rPr sz="1500" b="1" spc="-32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500" b="1" spc="275" dirty="0">
                <a:solidFill>
                  <a:srgbClr val="7D1933"/>
                </a:solidFill>
                <a:latin typeface="Calibri"/>
                <a:cs typeface="Calibri"/>
              </a:rPr>
              <a:t>правильного</a:t>
            </a:r>
            <a:r>
              <a:rPr sz="1500" b="1" spc="114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500" b="1" spc="285" dirty="0">
                <a:solidFill>
                  <a:srgbClr val="7D1933"/>
                </a:solidFill>
                <a:latin typeface="Calibri"/>
                <a:cs typeface="Calibri"/>
              </a:rPr>
              <a:t>чтения</a:t>
            </a:r>
            <a:endParaRPr sz="1500">
              <a:latin typeface="Calibri"/>
              <a:cs typeface="Calibri"/>
            </a:endParaRPr>
          </a:p>
          <a:p>
            <a:pPr marL="300990" marR="5080">
              <a:spcBef>
                <a:spcPts val="40"/>
              </a:spcBef>
            </a:pPr>
            <a:endParaRPr lang="ru-RU" sz="1150" spc="150" dirty="0" smtClean="0">
              <a:solidFill>
                <a:srgbClr val="7D1933"/>
              </a:solidFill>
              <a:latin typeface="Verdana"/>
              <a:cs typeface="Verdana"/>
            </a:endParaRPr>
          </a:p>
          <a:p>
            <a:pPr marL="300990" marR="5080">
              <a:spcBef>
                <a:spcPts val="40"/>
              </a:spcBef>
            </a:pPr>
            <a:r>
              <a:rPr lang="ru-RU" sz="1150" spc="150" dirty="0" smtClean="0">
                <a:solidFill>
                  <a:srgbClr val="7D1933"/>
                </a:solidFill>
                <a:latin typeface="Verdana"/>
                <a:cs typeface="Verdana"/>
              </a:rPr>
              <a:t>Называние и определение гласных и согласных звуков</a:t>
            </a:r>
          </a:p>
          <a:p>
            <a:pPr marL="300990" marR="5080">
              <a:lnSpc>
                <a:spcPts val="2980"/>
              </a:lnSpc>
              <a:spcBef>
                <a:spcPts val="40"/>
              </a:spcBef>
            </a:pPr>
            <a:r>
              <a:rPr sz="1150" spc="150" smtClean="0">
                <a:solidFill>
                  <a:srgbClr val="7D1933"/>
                </a:solidFill>
                <a:latin typeface="Verdana"/>
                <a:cs typeface="Verdana"/>
              </a:rPr>
              <a:t>Опиши</a:t>
            </a:r>
            <a:r>
              <a:rPr sz="1150" spc="-80" smtClean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110" dirty="0">
                <a:solidFill>
                  <a:srgbClr val="7D1933"/>
                </a:solidFill>
                <a:latin typeface="Verdana"/>
                <a:cs typeface="Verdana"/>
              </a:rPr>
              <a:t>предмет</a:t>
            </a:r>
            <a:r>
              <a:rPr sz="1150" spc="-8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65" dirty="0">
                <a:solidFill>
                  <a:srgbClr val="7D1933"/>
                </a:solidFill>
                <a:latin typeface="Calibri"/>
                <a:cs typeface="Calibri"/>
              </a:rPr>
              <a:t>(</a:t>
            </a:r>
            <a:r>
              <a:rPr sz="1150" spc="65" dirty="0">
                <a:solidFill>
                  <a:srgbClr val="7D1933"/>
                </a:solidFill>
                <a:latin typeface="Verdana"/>
                <a:cs typeface="Verdana"/>
              </a:rPr>
              <a:t>учитель</a:t>
            </a:r>
            <a:r>
              <a:rPr sz="1150" spc="-7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70" dirty="0">
                <a:solidFill>
                  <a:srgbClr val="7D1933"/>
                </a:solidFill>
                <a:latin typeface="Verdana"/>
                <a:cs typeface="Verdana"/>
              </a:rPr>
              <a:t>показывает</a:t>
            </a:r>
            <a:r>
              <a:rPr sz="1150" spc="-8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75" dirty="0">
                <a:solidFill>
                  <a:srgbClr val="7D1933"/>
                </a:solidFill>
                <a:latin typeface="Verdana"/>
                <a:cs typeface="Verdana"/>
              </a:rPr>
              <a:t>его</a:t>
            </a:r>
            <a:r>
              <a:rPr sz="1150" spc="-8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135" dirty="0">
                <a:solidFill>
                  <a:srgbClr val="7D1933"/>
                </a:solidFill>
                <a:latin typeface="Verdana"/>
                <a:cs typeface="Verdana"/>
              </a:rPr>
              <a:t>и</a:t>
            </a:r>
            <a:r>
              <a:rPr sz="1150" spc="-7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100" dirty="0">
                <a:solidFill>
                  <a:srgbClr val="7D1933"/>
                </a:solidFill>
                <a:latin typeface="Verdana"/>
                <a:cs typeface="Verdana"/>
              </a:rPr>
              <a:t>быстро</a:t>
            </a:r>
            <a:r>
              <a:rPr sz="1150" spc="-8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70" dirty="0">
                <a:solidFill>
                  <a:srgbClr val="7D1933"/>
                </a:solidFill>
                <a:latin typeface="Verdana"/>
                <a:cs typeface="Verdana"/>
              </a:rPr>
              <a:t>убирает</a:t>
            </a:r>
            <a:r>
              <a:rPr sz="1150" spc="70" dirty="0">
                <a:solidFill>
                  <a:srgbClr val="7D1933"/>
                </a:solidFill>
                <a:latin typeface="Calibri"/>
                <a:cs typeface="Calibri"/>
              </a:rPr>
              <a:t>). </a:t>
            </a:r>
            <a:r>
              <a:rPr sz="1150" spc="-24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150" spc="95" dirty="0">
                <a:solidFill>
                  <a:srgbClr val="7D1933"/>
                </a:solidFill>
                <a:latin typeface="Verdana"/>
                <a:cs typeface="Verdana"/>
              </a:rPr>
              <a:t>Повтори</a:t>
            </a:r>
            <a:r>
              <a:rPr sz="1150" spc="95" dirty="0">
                <a:solidFill>
                  <a:srgbClr val="7D1933"/>
                </a:solidFill>
                <a:latin typeface="Calibri"/>
                <a:cs typeface="Calibri"/>
              </a:rPr>
              <a:t>,</a:t>
            </a:r>
            <a:r>
              <a:rPr sz="1150" spc="6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150" spc="55" dirty="0">
                <a:solidFill>
                  <a:srgbClr val="7D1933"/>
                </a:solidFill>
                <a:latin typeface="Verdana"/>
                <a:cs typeface="Verdana"/>
              </a:rPr>
              <a:t>что</a:t>
            </a:r>
            <a:r>
              <a:rPr sz="1150" spc="-7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65" dirty="0">
                <a:solidFill>
                  <a:srgbClr val="7D1933"/>
                </a:solidFill>
                <a:latin typeface="Verdana"/>
                <a:cs typeface="Verdana"/>
              </a:rPr>
              <a:t>сказал</a:t>
            </a:r>
            <a:r>
              <a:rPr sz="1150" spc="-7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50" dirty="0">
                <a:solidFill>
                  <a:srgbClr val="7D1933"/>
                </a:solidFill>
                <a:latin typeface="Verdana"/>
                <a:cs typeface="Verdana"/>
              </a:rPr>
              <a:t>учитель</a:t>
            </a:r>
            <a:r>
              <a:rPr sz="1150" spc="50" dirty="0">
                <a:solidFill>
                  <a:srgbClr val="7D1933"/>
                </a:solidFill>
                <a:latin typeface="Calibri"/>
                <a:cs typeface="Calibri"/>
              </a:rPr>
              <a:t>:</a:t>
            </a:r>
            <a:endParaRPr sz="1150">
              <a:latin typeface="Calibri"/>
              <a:cs typeface="Calibri"/>
            </a:endParaRPr>
          </a:p>
          <a:p>
            <a:pPr marL="300990">
              <a:lnSpc>
                <a:spcPts val="1125"/>
              </a:lnSpc>
            </a:pPr>
            <a:r>
              <a:rPr sz="1150" spc="80" dirty="0">
                <a:solidFill>
                  <a:srgbClr val="7D1933"/>
                </a:solidFill>
                <a:latin typeface="Verdana"/>
                <a:cs typeface="Verdana"/>
              </a:rPr>
              <a:t>Бочка</a:t>
            </a:r>
            <a:r>
              <a:rPr sz="1150" spc="-80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60" dirty="0">
                <a:solidFill>
                  <a:srgbClr val="7D1933"/>
                </a:solidFill>
                <a:latin typeface="Calibri"/>
                <a:cs typeface="Calibri"/>
              </a:rPr>
              <a:t>–</a:t>
            </a:r>
            <a:r>
              <a:rPr sz="1150" spc="7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150" spc="40" dirty="0">
                <a:solidFill>
                  <a:srgbClr val="7D1933"/>
                </a:solidFill>
                <a:latin typeface="Verdana"/>
                <a:cs typeface="Verdana"/>
              </a:rPr>
              <a:t>точка</a:t>
            </a:r>
            <a:r>
              <a:rPr sz="1150" spc="40" dirty="0">
                <a:solidFill>
                  <a:srgbClr val="7D1933"/>
                </a:solidFill>
                <a:latin typeface="Calibri"/>
                <a:cs typeface="Calibri"/>
              </a:rPr>
              <a:t>,</a:t>
            </a:r>
            <a:r>
              <a:rPr sz="1150" spc="7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150" spc="80" dirty="0">
                <a:solidFill>
                  <a:srgbClr val="7D1933"/>
                </a:solidFill>
                <a:latin typeface="Verdana"/>
                <a:cs typeface="Verdana"/>
              </a:rPr>
              <a:t>бабушка</a:t>
            </a:r>
            <a:r>
              <a:rPr sz="1150" spc="-7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60" dirty="0">
                <a:solidFill>
                  <a:srgbClr val="7D1933"/>
                </a:solidFill>
                <a:latin typeface="Calibri"/>
                <a:cs typeface="Calibri"/>
              </a:rPr>
              <a:t>–</a:t>
            </a:r>
            <a:r>
              <a:rPr sz="1150" spc="65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150" spc="70" dirty="0">
                <a:solidFill>
                  <a:srgbClr val="7D1933"/>
                </a:solidFill>
                <a:latin typeface="Verdana"/>
                <a:cs typeface="Verdana"/>
              </a:rPr>
              <a:t>бабочка</a:t>
            </a:r>
            <a:r>
              <a:rPr sz="1150" spc="70" dirty="0">
                <a:solidFill>
                  <a:srgbClr val="7D1933"/>
                </a:solidFill>
                <a:latin typeface="Calibri"/>
                <a:cs typeface="Calibri"/>
              </a:rPr>
              <a:t>, </a:t>
            </a:r>
            <a:r>
              <a:rPr sz="1150" spc="80" dirty="0">
                <a:solidFill>
                  <a:srgbClr val="7D1933"/>
                </a:solidFill>
                <a:latin typeface="Verdana"/>
                <a:cs typeface="Verdana"/>
              </a:rPr>
              <a:t>кошка</a:t>
            </a:r>
            <a:r>
              <a:rPr sz="1150" spc="-75" dirty="0">
                <a:solidFill>
                  <a:srgbClr val="7D1933"/>
                </a:solidFill>
                <a:latin typeface="Verdana"/>
                <a:cs typeface="Verdana"/>
              </a:rPr>
              <a:t> </a:t>
            </a:r>
            <a:r>
              <a:rPr sz="1150" spc="60" dirty="0">
                <a:solidFill>
                  <a:srgbClr val="7D1933"/>
                </a:solidFill>
                <a:latin typeface="Calibri"/>
                <a:cs typeface="Calibri"/>
              </a:rPr>
              <a:t>–</a:t>
            </a:r>
            <a:r>
              <a:rPr sz="1150" spc="70" dirty="0">
                <a:solidFill>
                  <a:srgbClr val="7D1933"/>
                </a:solidFill>
                <a:latin typeface="Calibri"/>
                <a:cs typeface="Calibri"/>
              </a:rPr>
              <a:t> </a:t>
            </a:r>
            <a:r>
              <a:rPr sz="1150" spc="60" dirty="0">
                <a:solidFill>
                  <a:srgbClr val="7D1933"/>
                </a:solidFill>
                <a:latin typeface="Verdana"/>
                <a:cs typeface="Verdana"/>
              </a:rPr>
              <a:t>ложка</a:t>
            </a:r>
            <a:r>
              <a:rPr sz="1150" spc="60" dirty="0">
                <a:solidFill>
                  <a:srgbClr val="7D1933"/>
                </a:solidFill>
                <a:latin typeface="Calibri"/>
                <a:cs typeface="Calibri"/>
              </a:rPr>
              <a:t>.</a:t>
            </a:r>
            <a:endParaRPr sz="115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1300">
              <a:latin typeface="Calibri"/>
              <a:cs typeface="Calibri"/>
            </a:endParaRPr>
          </a:p>
        </p:txBody>
      </p:sp>
      <p:pic>
        <p:nvPicPr>
          <p:cNvPr id="11" name="object 11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356100" y="5607050"/>
            <a:ext cx="162331" cy="150063"/>
          </a:xfrm>
          <a:prstGeom prst="rect">
            <a:avLst/>
          </a:prstGeom>
        </p:spPr>
      </p:pic>
      <p:pic>
        <p:nvPicPr>
          <p:cNvPr id="13" name="object 12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56100" y="5149850"/>
            <a:ext cx="162331" cy="150063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3807320" y="1566659"/>
            <a:ext cx="3013710" cy="50165"/>
          </a:xfrm>
          <a:custGeom>
            <a:avLst/>
            <a:gdLst/>
            <a:ahLst/>
            <a:cxnLst/>
            <a:rect l="l" t="t" r="r" b="b"/>
            <a:pathLst>
              <a:path w="3013709" h="50165">
                <a:moveTo>
                  <a:pt x="3013329" y="49707"/>
                </a:moveTo>
                <a:lnTo>
                  <a:pt x="0" y="49707"/>
                </a:lnTo>
                <a:lnTo>
                  <a:pt x="0" y="0"/>
                </a:lnTo>
                <a:lnTo>
                  <a:pt x="3013329" y="0"/>
                </a:lnTo>
                <a:lnTo>
                  <a:pt x="3013329" y="49707"/>
                </a:lnTo>
                <a:close/>
              </a:path>
            </a:pathLst>
          </a:custGeom>
          <a:solidFill>
            <a:srgbClr val="7D193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03300" y="996955"/>
            <a:ext cx="9144000" cy="915635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12700" algn="just">
              <a:spcBef>
                <a:spcPts val="120"/>
              </a:spcBef>
            </a:pPr>
            <a:r>
              <a:rPr lang="ru-RU" sz="2000" dirty="0" smtClean="0"/>
              <a:t>Какова же роль семьи в преодолении и коррекции нарушений развития детей?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spc="285" dirty="0"/>
          </a:p>
        </p:txBody>
      </p:sp>
      <p:sp>
        <p:nvSpPr>
          <p:cNvPr id="4" name="object 4"/>
          <p:cNvSpPr txBox="1"/>
          <p:nvPr/>
        </p:nvSpPr>
        <p:spPr>
          <a:xfrm>
            <a:off x="850900" y="2224002"/>
            <a:ext cx="8839200" cy="2469266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b="1" dirty="0" smtClean="0"/>
              <a:t>Это заключается в:</a:t>
            </a:r>
          </a:p>
          <a:p>
            <a:pPr marL="457200" indent="-457200"/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1.Единстве требований к ребенку.</a:t>
            </a:r>
          </a:p>
          <a:p>
            <a:pPr marL="457200" indent="-457200">
              <a:buAutoNum type="arabicPeriod"/>
            </a:pP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2. Контроле за выполнением заданий.</a:t>
            </a:r>
          </a:p>
          <a:p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3. Помощи в оформлении тетрадей, альбомов и других дидактических материалов. </a:t>
            </a:r>
          </a:p>
          <a:p>
            <a:pPr marL="12700">
              <a:lnSpc>
                <a:spcPct val="100000"/>
              </a:lnSpc>
              <a:spcBef>
                <a:spcPts val="135"/>
              </a:spcBef>
            </a:pPr>
            <a:endParaRPr sz="185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1586509"/>
            <a:ext cx="849630" cy="1698625"/>
          </a:xfrm>
          <a:custGeom>
            <a:avLst/>
            <a:gdLst/>
            <a:ahLst/>
            <a:cxnLst/>
            <a:rect l="l" t="t" r="r" b="b"/>
            <a:pathLst>
              <a:path w="849630" h="1698625">
                <a:moveTo>
                  <a:pt x="0" y="1698472"/>
                </a:moveTo>
                <a:lnTo>
                  <a:pt x="0" y="1210271"/>
                </a:lnTo>
                <a:lnTo>
                  <a:pt x="361061" y="849261"/>
                </a:lnTo>
                <a:lnTo>
                  <a:pt x="0" y="488200"/>
                </a:lnTo>
                <a:lnTo>
                  <a:pt x="0" y="0"/>
                </a:lnTo>
                <a:lnTo>
                  <a:pt x="849210" y="849261"/>
                </a:lnTo>
                <a:lnTo>
                  <a:pt x="0" y="1698472"/>
                </a:lnTo>
                <a:close/>
              </a:path>
            </a:pathLst>
          </a:custGeom>
          <a:solidFill>
            <a:srgbClr val="E25522"/>
          </a:solid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683</TotalTime>
  <Words>525</Words>
  <Application>Microsoft Office PowerPoint</Application>
  <PresentationFormat>Произвольный</PresentationFormat>
  <Paragraphs>95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Verdana</vt:lpstr>
      <vt:lpstr>Times New Roman</vt:lpstr>
      <vt:lpstr>Office Theme</vt:lpstr>
      <vt:lpstr> «Особенности коррекционно – развивающей работы учителя-дефектолога у обучающихся с ОВЗ и роль семьи в преодолении и коррекции нарушений развития» </vt:lpstr>
      <vt:lpstr>Слайд 2</vt:lpstr>
      <vt:lpstr>Психолого-педагогическая характеристика детей с ЗПР</vt:lpstr>
      <vt:lpstr>Гистограмма</vt:lpstr>
      <vt:lpstr>Основные направления коррекционно-развивающей работы:</vt:lpstr>
      <vt:lpstr>Здоровьесберегающие технологии</vt:lpstr>
      <vt:lpstr>Навыки самостоятельной  работы</vt:lpstr>
      <vt:lpstr>Коррекционно-развивающие занятия</vt:lpstr>
      <vt:lpstr>Какова же роль семьи в преодолении и коррекции нарушений развития детей? 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Родительское собрание</dc:title>
  <cp:lastModifiedBy>Пользователь</cp:lastModifiedBy>
  <cp:revision>66</cp:revision>
  <dcterms:created xsi:type="dcterms:W3CDTF">2021-02-07T11:27:47Z</dcterms:created>
  <dcterms:modified xsi:type="dcterms:W3CDTF">2022-10-28T08:06:19Z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2021-03-22T00:00:00Z</vt:filetime>
  </property>
  <property fmtid="{D5CDD505-2E9C-101B-9397-08002B2CF9AE}" pid="3" name="LastSaved">
    <vt:filetime>2021-03-22T00:00:00Z</vt:filetime>
  </property>
</Properties>
</file>