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9" r:id="rId9"/>
    <p:sldId id="262" r:id="rId10"/>
    <p:sldId id="263" r:id="rId11"/>
    <p:sldId id="264" r:id="rId12"/>
    <p:sldId id="270" r:id="rId13"/>
    <p:sldId id="271" r:id="rId14"/>
    <p:sldId id="272" r:id="rId15"/>
    <p:sldId id="266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AD2E-4F9F-4FD4-AE3C-B0D04F8865D0}" type="datetimeFigureOut">
              <a:rPr lang="ru-RU" smtClean="0"/>
              <a:pPr/>
              <a:t>13.07.2022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36DA6-33A9-4DAE-A018-DE1BD7286D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766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AD2E-4F9F-4FD4-AE3C-B0D04F8865D0}" type="datetimeFigureOut">
              <a:rPr lang="ru-RU" smtClean="0"/>
              <a:pPr/>
              <a:t>13.07.2022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36DA6-33A9-4DAE-A018-DE1BD7286D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8986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AD2E-4F9F-4FD4-AE3C-B0D04F8865D0}" type="datetimeFigureOut">
              <a:rPr lang="ru-RU" smtClean="0"/>
              <a:pPr/>
              <a:t>13.07.2022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36DA6-33A9-4DAE-A018-DE1BD7286D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0981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AD2E-4F9F-4FD4-AE3C-B0D04F8865D0}" type="datetimeFigureOut">
              <a:rPr lang="ru-RU" smtClean="0"/>
              <a:pPr/>
              <a:t>13.07.2022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36DA6-33A9-4DAE-A018-DE1BD7286D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51984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AD2E-4F9F-4FD4-AE3C-B0D04F8865D0}" type="datetimeFigureOut">
              <a:rPr lang="ru-RU" smtClean="0"/>
              <a:pPr/>
              <a:t>13.07.2022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36DA6-33A9-4DAE-A018-DE1BD7286D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319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AD2E-4F9F-4FD4-AE3C-B0D04F8865D0}" type="datetimeFigureOut">
              <a:rPr lang="ru-RU" smtClean="0"/>
              <a:pPr/>
              <a:t>13.07.2022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36DA6-33A9-4DAE-A018-DE1BD7286D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3238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AD2E-4F9F-4FD4-AE3C-B0D04F8865D0}" type="datetimeFigureOut">
              <a:rPr lang="ru-RU" smtClean="0"/>
              <a:pPr/>
              <a:t>13.07.2022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36DA6-33A9-4DAE-A018-DE1BD7286D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061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AD2E-4F9F-4FD4-AE3C-B0D04F8865D0}" type="datetimeFigureOut">
              <a:rPr lang="ru-RU" smtClean="0"/>
              <a:pPr/>
              <a:t>13.07.2022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36DA6-33A9-4DAE-A018-DE1BD7286D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8044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AD2E-4F9F-4FD4-AE3C-B0D04F8865D0}" type="datetimeFigureOut">
              <a:rPr lang="ru-RU" smtClean="0"/>
              <a:pPr/>
              <a:t>13.07.2022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36DA6-33A9-4DAE-A018-DE1BD7286D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0832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AD2E-4F9F-4FD4-AE3C-B0D04F8865D0}" type="datetimeFigureOut">
              <a:rPr lang="ru-RU" smtClean="0"/>
              <a:pPr/>
              <a:t>13.07.2022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36DA6-33A9-4DAE-A018-DE1BD7286D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9755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AD2E-4F9F-4FD4-AE3C-B0D04F8865D0}" type="datetimeFigureOut">
              <a:rPr lang="ru-RU" smtClean="0"/>
              <a:pPr/>
              <a:t>13.07.2022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36DA6-33A9-4DAE-A018-DE1BD7286D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9907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3AD2E-4F9F-4FD4-AE3C-B0D04F8865D0}" type="datetimeFigureOut">
              <a:rPr lang="ru-RU" smtClean="0"/>
              <a:pPr/>
              <a:t>13.07.2022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36DA6-33A9-4DAE-A018-DE1BD7286D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6879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astro-obzor.ru/obnaruzhennye-ekzoplanety/" TargetMode="External"/><Relationship Id="rId2" Type="http://schemas.openxmlformats.org/officeDocument/2006/relationships/hyperlink" Target="https://zen.yandex.ru/media/id/chto-takoe-ekzoplanety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2334121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«Экзопланеты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Информационный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941168"/>
            <a:ext cx="4672608" cy="1536576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sz="2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     , </a:t>
            </a:r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ученица 10А класса</a:t>
            </a:r>
          </a:p>
          <a:p>
            <a:pPr algn="r"/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Научный руководитель:</a:t>
            </a:r>
          </a:p>
          <a:p>
            <a:pPr algn="r"/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Щербинина Галина </a:t>
            </a:r>
            <a:r>
              <a:rPr lang="ru-RU" sz="2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Геннадьевна, </a:t>
            </a:r>
            <a:endParaRPr lang="ru-RU" sz="29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 физики МБОУ </a:t>
            </a:r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«СОШ №18»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AutoShape 2" descr="https://img1.goodfon.ru/wallpaper/nbig/6/8a/ekzoplaneta-gory-solnce-obla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788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Современные (распространенные) </a:t>
            </a:r>
            <a:r>
              <a:rPr lang="ru-RU" sz="27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методы обнаружения экзопланет в других звездных системах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5446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1. Метод </a:t>
            </a:r>
            <a:r>
              <a:rPr lang="ru-RU" sz="2000" dirty="0">
                <a:solidFill>
                  <a:schemeClr val="bg1"/>
                </a:solidFill>
              </a:rPr>
              <a:t>Доплера </a:t>
            </a:r>
            <a:r>
              <a:rPr lang="ru-RU" sz="2000" dirty="0" smtClean="0">
                <a:solidFill>
                  <a:schemeClr val="bg1"/>
                </a:solidFill>
              </a:rPr>
              <a:t>—Метод заключается в вычислении радиальной скорости звезды. Планета, когда вращается вокруг своей звезды, как бы раскачивает ее, смещая ее спектр (Доплеровское смещение спектра звезды). Данным методом удалось обнаружить на 2011 год 647 планет.</a:t>
            </a:r>
            <a:endParaRPr lang="ru-RU" sz="20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2.Метод </a:t>
            </a:r>
            <a:r>
              <a:rPr lang="ru-RU" sz="2000" dirty="0">
                <a:solidFill>
                  <a:schemeClr val="bg1"/>
                </a:solidFill>
              </a:rPr>
              <a:t>транзитного прохождения </a:t>
            </a:r>
            <a:r>
              <a:rPr lang="ru-RU" sz="2000" dirty="0" smtClean="0">
                <a:solidFill>
                  <a:schemeClr val="bg1"/>
                </a:solidFill>
              </a:rPr>
              <a:t>— этот метод заключается в наблюдении за изменением яркости звезды в момент прохождения на ее фоне планеты. 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Так же существуют и многие другие методы. Например,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метод гравитационного </a:t>
            </a:r>
            <a:r>
              <a:rPr lang="ru-RU" sz="2000" dirty="0" err="1" smtClean="0">
                <a:solidFill>
                  <a:schemeClr val="bg1"/>
                </a:solidFill>
              </a:rPr>
              <a:t>микролинзирования</a:t>
            </a:r>
            <a:r>
              <a:rPr lang="ru-RU" sz="2000" dirty="0" smtClean="0">
                <a:solidFill>
                  <a:schemeClr val="bg1"/>
                </a:solidFill>
              </a:rPr>
              <a:t>,.радионаблюдение пульсаров, </a:t>
            </a:r>
            <a:r>
              <a:rPr lang="ru-RU" sz="2000" dirty="0">
                <a:solidFill>
                  <a:schemeClr val="bg1"/>
                </a:solidFill>
              </a:rPr>
              <a:t>астрометрический метод,</a:t>
            </a:r>
            <a:r>
              <a:rPr lang="ru-RU" sz="2000" dirty="0" smtClean="0">
                <a:solidFill>
                  <a:schemeClr val="bg1"/>
                </a:solidFill>
              </a:rPr>
              <a:t> прямое наблюдение.</a:t>
            </a:r>
            <a:endParaRPr lang="ru-RU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100" dirty="0">
                <a:solidFill>
                  <a:schemeClr val="bg1"/>
                </a:solidFill>
              </a:rPr>
              <a:t/>
            </a:r>
            <a:br>
              <a:rPr lang="ru-RU" sz="1100" dirty="0">
                <a:solidFill>
                  <a:schemeClr val="bg1"/>
                </a:solidFill>
              </a:rPr>
            </a:br>
            <a:r>
              <a:rPr lang="ru-RU" sz="1100" dirty="0" smtClean="0">
                <a:solidFill>
                  <a:schemeClr val="bg1"/>
                </a:solidFill>
              </a:rPr>
              <a:t> </a:t>
            </a:r>
          </a:p>
          <a:p>
            <a:endParaRPr lang="ru-RU" sz="11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Метод Доплера экзопланеты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37112"/>
            <a:ext cx="4176464" cy="234034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Метод транзитного прохождения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509121"/>
            <a:ext cx="3607772" cy="2244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891281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Инструменты, применяемые для обнаружения подобных планет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1"/>
            <a:ext cx="8640960" cy="295232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1.Кеплер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космический телескоп, диаметр зеркала 0,95 м. Задача одновременно отслеживать 100 звезд;</a:t>
            </a:r>
          </a:p>
          <a:p>
            <a:pPr marL="0" indent="0" algn="just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2.COROT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специализированный космический телескоп с зеркалом 0,3 м. Задача следить за отблесками звезд Метод Доплера;</a:t>
            </a:r>
          </a:p>
          <a:p>
            <a:pPr marL="0" indent="0" algn="just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3.Gaia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– космическая обсерватория. Введена в эксплуатацию в 2013 году для построения 3-х мерной карты галактики Млечный путь, предполагается работа по поиску обитаемых планет;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bg1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 descr="кеплер телескоп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23" y="4149080"/>
            <a:ext cx="2926809" cy="2490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OROT телескоп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130377"/>
            <a:ext cx="2808312" cy="2503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teleskop-Gaia_500x350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37" y="4149080"/>
            <a:ext cx="2587630" cy="24913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339432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продукта проекта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073427"/>
          </a:xfrm>
        </p:spPr>
        <p:txBody>
          <a:bodyPr numCol="2" spcCol="360000"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Продуктом моего проекта будет календарь с интересными фактами  об экзопланетах. Для начала я выбрала тип календаря – настольный. В интернете я нашла бесплатную программу по созданию макетов календарей «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CANVA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и выбрала макет, который мне больше понравился. Дальше я выбрала подходящий фон и начала редактировать даты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интернете я нашла интересный факты об экзопланетах и вставила их на лист календаря. После того как я все отредактировала, я сохранила шаблон и следующий мой шаг – печать. </a:t>
            </a:r>
          </a:p>
          <a:p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print"/>
          <a:srcRect t="3726" b="3726"/>
          <a:stretch/>
        </p:blipFill>
        <p:spPr bwMode="auto">
          <a:xfrm>
            <a:off x="138436" y="4797152"/>
            <a:ext cx="2777379" cy="18816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/>
          <a:srcRect t="3406" b="4008"/>
          <a:stretch/>
        </p:blipFill>
        <p:spPr bwMode="auto">
          <a:xfrm>
            <a:off x="3131840" y="4797152"/>
            <a:ext cx="2736304" cy="18816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/>
          <a:srcRect t="3406" b="4008"/>
          <a:stretch/>
        </p:blipFill>
        <p:spPr bwMode="auto">
          <a:xfrm>
            <a:off x="6228184" y="2780928"/>
            <a:ext cx="2827407" cy="18722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/>
          <a:srcRect t="3607" b="3607"/>
          <a:stretch/>
        </p:blipFill>
        <p:spPr bwMode="auto">
          <a:xfrm>
            <a:off x="6228184" y="4869161"/>
            <a:ext cx="2827407" cy="18612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89773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6630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688632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sz="3400" dirty="0">
                <a:solidFill>
                  <a:schemeClr val="bg1"/>
                </a:solidFill>
              </a:rPr>
              <a:t>За последние несколько десятков лет открылись многие тайны Вселенной. Но чем дальше мы движемся по пути ее постижения, чем дальше уходим от нашего «незнания», тем более удивительной и таинственной предстает она перед нами. Воистину великолепная, ошеломляющая и загадочная Вселенная! </a:t>
            </a:r>
          </a:p>
          <a:p>
            <a:pPr marL="0" indent="0" algn="just">
              <a:buNone/>
            </a:pPr>
            <a:r>
              <a:rPr lang="ru-RU" sz="3400" dirty="0">
                <a:solidFill>
                  <a:schemeClr val="bg1"/>
                </a:solidFill>
              </a:rPr>
              <a:t> </a:t>
            </a:r>
          </a:p>
          <a:p>
            <a:pPr marL="0" indent="0" algn="just">
              <a:buNone/>
            </a:pPr>
            <a:r>
              <a:rPr lang="ru-RU" sz="3400" dirty="0">
                <a:solidFill>
                  <a:schemeClr val="bg1"/>
                </a:solidFill>
              </a:rPr>
              <a:t>В ряду астрономических открытий, открытие экзопланет является одним из самых важных за всю историю исследования космоса. Ведь оно доказало, что во Вселенной есть еще планеты, и что наша Солнечная система не единственная, а лишь одна из многих. Это дало некоторым людям надежду на то, что мы не одиноки во Вселенной. Пусть этого пока не доказать научными методами, но надежда есть, и она вполне обоснована. Как бы там ни было, открытие экзопланет – первый большой шаг в изучении космоса. И в этом я убедилась, изучая литературу по данному вопросу. </a:t>
            </a:r>
          </a:p>
          <a:p>
            <a:pPr marL="0" indent="0" algn="just">
              <a:buNone/>
            </a:pPr>
            <a:r>
              <a:rPr lang="ru-RU" sz="3400" dirty="0">
                <a:solidFill>
                  <a:schemeClr val="bg1"/>
                </a:solidFill>
              </a:rPr>
              <a:t> </a:t>
            </a:r>
          </a:p>
          <a:p>
            <a:pPr marL="0" indent="0" algn="just">
              <a:buNone/>
            </a:pPr>
            <a:r>
              <a:rPr lang="ru-RU" sz="3400" dirty="0">
                <a:solidFill>
                  <a:schemeClr val="bg1"/>
                </a:solidFill>
              </a:rPr>
              <a:t>В ходе работы над проектом я выполнила все поставленные перед собой </a:t>
            </a:r>
            <a:r>
              <a:rPr lang="ru-RU" sz="3400" dirty="0" smtClean="0">
                <a:solidFill>
                  <a:schemeClr val="bg1"/>
                </a:solidFill>
              </a:rPr>
              <a:t>задачи.</a:t>
            </a:r>
            <a:endParaRPr lang="ru-RU" sz="34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sz="3400" dirty="0">
                <a:solidFill>
                  <a:schemeClr val="bg1"/>
                </a:solidFill>
              </a:rPr>
              <a:t> </a:t>
            </a:r>
          </a:p>
          <a:p>
            <a:pPr marL="0" indent="0" algn="just">
              <a:buNone/>
            </a:pPr>
            <a:r>
              <a:rPr lang="ru-RU" sz="3400" dirty="0" smtClean="0">
                <a:solidFill>
                  <a:schemeClr val="bg1"/>
                </a:solidFill>
              </a:rPr>
              <a:t>Думаю</a:t>
            </a:r>
            <a:r>
              <a:rPr lang="ru-RU" sz="3400" dirty="0">
                <a:solidFill>
                  <a:schemeClr val="bg1"/>
                </a:solidFill>
              </a:rPr>
              <a:t>, что моя работа может быть полезна при организации и проведении учебных занятий по астрономии, а также классных часов и предметных недель по данному предмету. А созданный мной календарь сможет стать не только частью интерьера, но и рассказать об удивительных объектах Вселенной - экзопланетах.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4018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Источники информации: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1)https://dic.academic.ru/dic.nsf/ruwiki/7097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https://zen.yandex.ru/media/id/chto-takoe-ekzoplanety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3)https://sci-news.ru/2019/exoplanets/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https://astro-obzor.ru/obnaruzhennye-ekzoplanety/#ekzo3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5)https://obuchonok.ru/node/6585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6)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Стэн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Гибилиско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«Астрономия без тайн»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7)</a:t>
            </a:r>
            <a:r>
              <a:rPr lang="en-US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ru-RU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u="sng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u="sng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wikipedia</a:t>
            </a:r>
            <a:r>
              <a:rPr lang="ru-RU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org</a:t>
            </a:r>
            <a:r>
              <a:rPr lang="ru-RU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wiki</a:t>
            </a:r>
            <a:r>
              <a:rPr lang="ru-RU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u="sng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Список_экзопланет_в_обитаемой_зоне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8)https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://ru.qaz.wiki/wiki/List_of_exoplanets_discovered_in_2020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3206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2334121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«Экзопланеты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Информационный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941168"/>
            <a:ext cx="4672608" cy="1536576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sz="2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      , </a:t>
            </a:r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ученица 10А класса</a:t>
            </a:r>
          </a:p>
          <a:p>
            <a:pPr algn="r"/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Научный руководитель:</a:t>
            </a:r>
          </a:p>
          <a:p>
            <a:pPr algn="r"/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Щербинина Галина </a:t>
            </a:r>
            <a:r>
              <a:rPr lang="ru-RU" sz="2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Геннадьевна, </a:t>
            </a:r>
            <a:endParaRPr lang="ru-RU" sz="29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9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физики  </a:t>
            </a:r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МБОУ «СОШ №18»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AutoShape 2" descr="https://img1.goodfon.ru/wallpaper/nbig/6/8a/ekzoplaneta-gory-solnce-obla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456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Введение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949" y="980728"/>
            <a:ext cx="8896547" cy="557748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каждым годом всё больше ресурсов и специалистов вовлекается в исследование космоса и раскрытие его загадок. Среди массы космических тел вниманием астрономов завладела экзопланета – именно она выступает надеждой учёных на зарождение и развитие внеземных форм жизни. </a:t>
            </a:r>
          </a:p>
          <a:p>
            <a:pPr marL="0" indent="0" algn="just">
              <a:buNone/>
            </a:pPr>
            <a:r>
              <a:rPr lang="ru-RU" sz="2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Что же такое экзопланета? Все просто – это планета за пределами Солнечной системы, которая вращается вокруг звезды. Долгое время было затруднительно их обнаружить, т.к. они слишком малы и невидны на таком огромном межзвездном расстоянии. К примеру, до ближайшей звезды нужно лететь 4,5 года со скоростью света. Все такие планеты были обнаружены только в Млечном пути на различных расстояниях. Самая ближайшая из них является Альфа Центавра B </a:t>
            </a:r>
            <a:r>
              <a:rPr lang="ru-RU" sz="21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примерное удаление от нас 4,36 световых года. Большинство обнаруженных экзопланет похожи на газовые гиганты Юпитер и Нептун.</a:t>
            </a:r>
          </a:p>
          <a:p>
            <a:pPr marL="0" indent="0" algn="just">
              <a:buNone/>
            </a:pPr>
            <a:r>
              <a:rPr lang="ru-RU" sz="2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считаю, что изучение информации об экзопланетах – это интересно и полезно. Можно узнать много новых и интересных фактов нашей Вселенной. Это поможет расширить наш кругозор, получить новые знания, которыми можно поделиться с окружающими людьми.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5116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496944" cy="6264696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человечество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незапамятных времен привлекал космос и всегда интересовал вопрос существования жизни где-то помимо Земли. Земная цивилизация не единственная во Вселенной. Их бесконечное множество. Исследование Вселенной без сомнения станет одной из наиболее захватывающих страниц научных исканий 21 века. Тем более, я с детства интересуюсь космосом, поэтому мне будет достаточно интересно изучать и работать по этой теме. Кроме того, некоторые материалы могут мне пригодиться для сдачи экзамена по физике.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just">
              <a:buNone/>
            </a:pPr>
            <a:r>
              <a:rPr lang="ru-RU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классификацию экзопланет и методы их исследования.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just">
              <a:buNone/>
            </a:pPr>
            <a:r>
              <a:rPr lang="ru-RU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1)изучить историю открытия экзопланет;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2)познакомиться с характеристиками, типами экзопланет, методами их поиска;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3)создать календарь с информацией об экзопланетах.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just">
              <a:buNone/>
            </a:pPr>
            <a:r>
              <a:rPr lang="ru-RU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Проблема: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считаю, что многие люди не обращают внимание на интересные факты окружающего нас мира. Мало кто задумывался, глядя на ночное звездное небо, о других неизведанных мирах. Я считаю, что продукт, полученный мной в ходе проектной деятельности, будет полезен для одноклассников, а также может быть использован на уроках астрономии при изучении нового материала. 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6650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715200" cy="99412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такое экзопланеты?</a:t>
            </a: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424936" cy="4525963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Экзопланета (</a:t>
            </a:r>
            <a:r>
              <a:rPr lang="ru-RU" sz="29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др.греч</a:t>
            </a:r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9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ἔξω</a:t>
            </a:r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exō</a:t>
            </a:r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— вне, снаружи), или внесолнечная планета, — планета, находящаяся вне Солнечной системы.</a:t>
            </a:r>
          </a:p>
          <a:p>
            <a:pPr marL="0" indent="0" algn="just">
              <a:buNone/>
            </a:pPr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Планеты чрезвычайно малы и тусклы по сравнению со звёздами, а сами звёзды </a:t>
            </a:r>
          </a:p>
          <a:p>
            <a:pPr marL="0" indent="0" algn="just">
              <a:buNone/>
            </a:pPr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находятся далеко от Солнца. </a:t>
            </a:r>
          </a:p>
          <a:p>
            <a:pPr marL="0" indent="0" algn="just">
              <a:buNone/>
            </a:pPr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не стоит путать: не все, что за пределами Солнечной системы, – это экзопланета, есть еще и небесные тела – сироты, так называемые «</a:t>
            </a:r>
            <a:r>
              <a:rPr lang="ru-RU" sz="29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планемо</a:t>
            </a:r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которые путешествуют по космосу вне орбиты материнской звезды.</a:t>
            </a:r>
          </a:p>
          <a:p>
            <a:pPr marL="0" indent="0" algn="just">
              <a:buNone/>
            </a:pPr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Поэтому долгое время задача обнаружения планет возле других звёзд была </a:t>
            </a:r>
            <a:r>
              <a:rPr lang="ru-RU" sz="29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неразре</a:t>
            </a:r>
            <a:r>
              <a:rPr lang="ru-RU" sz="2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--</a:t>
            </a:r>
            <a:r>
              <a:rPr lang="ru-RU" sz="29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шимой</a:t>
            </a:r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 первые экзопланеты были обнаружены в конце 1980-х годов. </a:t>
            </a:r>
          </a:p>
          <a:p>
            <a:pPr marL="0" indent="0" algn="just">
              <a:buNone/>
            </a:pPr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Сейчас такие планеты стали открывать благодаря усовершенствованным   научным методам, зачастую на пределе их возможностей.</a:t>
            </a:r>
          </a:p>
          <a:p>
            <a:pPr marL="0" indent="0" algn="just">
              <a:buNone/>
            </a:pPr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Какие бывают экзопланеты? Они бывают очень разные. Космический телескоп Кеплер наблюдал всего два созвездия – Лебедь и Лиру - в течение 8 лет, но обнаружил около тысячи кандидатов в экзопланеты. А созвездий у нас 88, да и в этих двух еще есть что открывать.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universetoday.ru/wp-content/uploads/2019/02/Gliese-625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581128"/>
            <a:ext cx="3888000" cy="218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06517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35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История открытия экзопланет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1103437"/>
            <a:ext cx="6491064" cy="556592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Первым в истории сообщением о существовании некоего небесного тела у другой звезды, был астроном Мадрасской обсерватории, капитан </a:t>
            </a:r>
            <a:r>
              <a:rPr lang="ru-RU" sz="2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В.С.Джейкоб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Сделанные им записи в 1855 году сообщали, что есть высокая вероятность существования космического тела размером с планету в системе 70 Змееносца (двойная система). Позднее в 1890 году Томас Дж. Си, астроном из Чикагского университета подтвердил догадку </a:t>
            </a:r>
            <a:r>
              <a:rPr lang="ru-RU" sz="2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Джейкоба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Он сообщил, что двойная система 70 Змееносца имеет некий невидимый спутник звезды, с периодом обращения в 36 лет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Однако проведенные расчеты астрофизика </a:t>
            </a:r>
            <a:r>
              <a:rPr lang="ru-RU" sz="2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Ф.Р.Мультона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опровергают наличие экзопланеты в данной системе и по состоянию на 2014 год они не опровергались.</a:t>
            </a:r>
          </a:p>
          <a:p>
            <a:pPr marL="0" indent="0" algn="just">
              <a:buNone/>
            </a:pP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545\Desktop\ZVJqj_l_fP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2342644" cy="360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95799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История открытия экзопланет 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8856984" cy="56886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1916 году астроном Эдуард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Барнард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обнаружил звезду, которая представляла собой быстро смещающуюся красную точку на звездном небе. Эта небольшая звезда имеет массу меньшую, чем Солнце в 7 раз. Исходя их этого в 1960-х годах, астроном Питер Ван де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Камп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попытался вычислить у «Летящей звезды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Барнарда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ее спутник. Он сообщил, что звезда имеет свой спутник с массой как у 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Юпитера.</a:t>
            </a:r>
          </a:p>
          <a:p>
            <a:pPr marL="0" indent="0" algn="just">
              <a:buNone/>
            </a:pP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 1989 году сверхмассивная планета (или коричневый карлик) была найдена Д.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Латамом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около звезды HD 114762 A. Однако её планетный статус был подтверждён только в 1999 году.</a:t>
            </a: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августе 2004 года в системе звезды Сервантес (μ Жертвенника) была обнаружена первая планета — горячий Нептун Кихот. Она обращается вокруг светила за 9,55 суток, на расстоянии 0,09 а.е., температура на поверхности ~ 900 K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( 626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°C), масса ~ 14 масс Земли. </a:t>
            </a:r>
          </a:p>
          <a:p>
            <a:pPr marL="0" indent="0" algn="just">
              <a:buNone/>
            </a:pP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Первая </a:t>
            </a:r>
            <a:r>
              <a:rPr lang="ru-RU" sz="1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сверхземля</a:t>
            </a: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обращающаяся вокруг нормальной звезды, была обнаружена в 2005 году около звезды </a:t>
            </a:r>
            <a:r>
              <a:rPr lang="ru-RU" sz="1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Глизе</a:t>
            </a: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876. Её масса — 7,5 масс Земли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just">
              <a:buNone/>
            </a:pP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13 ноября 2008 года впервые удалось получить изображение сразу целой планетной системы — снимок трёх планет, обращающихся вокруг звезды HR 8799 в созвездии 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Пегаса</a:t>
            </a: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2050" name="Picture 2" descr="C:\Users\545\Desktop\glubokiy-kosmos-oktyabr-2011-goda_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556803"/>
            <a:ext cx="2444864" cy="22695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545\Desktop\020377dde2c4a07ff806e9ac292f1b8c5b4309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97152"/>
            <a:ext cx="4032448" cy="19815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6831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784976" cy="3672408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февраля 2012 года учёные из Гарвард-</a:t>
            </a:r>
            <a:r>
              <a:rPr lang="ru-RU" sz="2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Смитсоновского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центра астрофизики на расстоянии 40 световых лет от Земли открыли первую </a:t>
            </a:r>
            <a:r>
              <a:rPr lang="ru-RU" sz="2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суперземлю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предположительно являющуюся планетой-океаном — GJ 1214 b. </a:t>
            </a:r>
          </a:p>
          <a:p>
            <a:pPr marL="0" indent="0" algn="just">
              <a:buNone/>
            </a:pP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2015 году была обнаружена новая планета, похожая на молодой Юпитер. Специалисты определили возраст обнаруженной планеты, которые примерно составляет 20 млн. лет. Исследователи уже дали имя новой планете «51 </a:t>
            </a:r>
            <a:r>
              <a:rPr lang="ru-RU" sz="2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Эридна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b». По данным исследователей, температура на найденной планете высокая — 800 градусов по Фаренгейту, что позволяет легко расплавить свинец. </a:t>
            </a:r>
          </a:p>
          <a:p>
            <a:pPr marL="0" indent="0" algn="just">
              <a:buNone/>
            </a:pP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2016 году было открыто 1511 экзопланет, в 2017 году -148, в 2018 году- 311, в 2019 году- 201,в 2020 году -260,конец января 2021 года- 20 экзопланет. </a:t>
            </a:r>
          </a:p>
          <a:p>
            <a:endParaRPr lang="ru-RU" dirty="0"/>
          </a:p>
        </p:txBody>
      </p:sp>
      <p:pic>
        <p:nvPicPr>
          <p:cNvPr id="3074" name="Picture 2" descr="C:\Users\545\Desktop\ee87dd5052c9e4147e48cd8f24cd7c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65712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545\Desktop\s-1d78c335dd67e538abbf549eedc386495f68558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130360"/>
            <a:ext cx="5036720" cy="25836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41033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048"/>
            <a:ext cx="8229600" cy="87667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Классификация экзопланет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040560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Экзопланеты обычно классифицируются по трем характеристикам: масса, орбита, состав</a:t>
            </a: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 fontAlgn="base">
              <a:buNone/>
            </a:pPr>
            <a:r>
              <a:rPr lang="ru-RU" sz="44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Классификация по массе</a:t>
            </a:r>
          </a:p>
          <a:p>
            <a:pPr marL="0" indent="0" algn="just" fontAlgn="base">
              <a:buNone/>
            </a:pPr>
            <a:r>
              <a:rPr 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Планета-гигант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— массивная планета; обычно состоит из газов или льда, которые включают такие вещества, как аммиак, метан, вода и т. д.</a:t>
            </a:r>
          </a:p>
          <a:p>
            <a:pPr marL="0" indent="0" algn="just" fontAlgn="base">
              <a:buNone/>
            </a:pPr>
            <a:r>
              <a:rPr lang="ru-RU" sz="4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Мезопланета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— планеты, которые меньше Меркурия, но крупнее Цереры.</a:t>
            </a:r>
          </a:p>
          <a:p>
            <a:pPr marL="0" indent="0" algn="just" fontAlgn="base">
              <a:buNone/>
            </a:pPr>
            <a:r>
              <a:rPr 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Мини-Нептун 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планеты меньше Урана и Нептуна.</a:t>
            </a:r>
          </a:p>
          <a:p>
            <a:pPr marL="0" indent="0" algn="just" fontAlgn="base">
              <a:buNone/>
            </a:pPr>
            <a:r>
              <a:rPr lang="ru-RU" sz="4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Планетар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— коричневые карлики или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субкоричневые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карлики. Это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псевдопланеты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 fontAlgn="base">
              <a:buNone/>
            </a:pPr>
            <a:r>
              <a:rPr lang="ru-RU" sz="4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Суперземля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— больше по массе, чем Земля, но меньше, чем Уран и Нептун.</a:t>
            </a:r>
          </a:p>
          <a:p>
            <a:pPr marL="0" indent="0" algn="just" fontAlgn="base">
              <a:buNone/>
            </a:pPr>
            <a:r>
              <a:rPr 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Супер-Юпитер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— планеты более массивные, чем Юпитер.</a:t>
            </a:r>
          </a:p>
          <a:p>
            <a:pPr marL="0" indent="0" algn="just" fontAlgn="base">
              <a:buNone/>
            </a:pPr>
            <a:r>
              <a:rPr lang="ru-RU" sz="4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Миниземля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— планеты менее массивные, чем Земля.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ttps://cs10.pikabu.ru/post_img/2018/02/06/9/og_og_1517928500281566705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797152"/>
            <a:ext cx="2956545" cy="2011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creenshot-image" descr="https://skrinshoter.ru/i/081120/my0rjrH6.png?download=1&amp;name=Скриншот%2008-11-2020%2017:52:29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901133"/>
            <a:ext cx="2592512" cy="1887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sciencepop.ru/wp-content/uploads/2018/02/Kepler-22b_Kepler-69c_Kepler-62e_Kepler-62f_and_Earth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869160"/>
            <a:ext cx="2716763" cy="18987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12437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91264" cy="70609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Классификация и типы экзопланет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234" y="764704"/>
            <a:ext cx="8856984" cy="5688632"/>
          </a:xfrm>
        </p:spPr>
        <p:txBody>
          <a:bodyPr numCol="2" spcCol="360000">
            <a:normAutofit fontScale="40000" lnSpcReduction="20000"/>
          </a:bodyPr>
          <a:lstStyle/>
          <a:p>
            <a:pPr marL="0" indent="0" algn="just" fontAlgn="base">
              <a:buNone/>
            </a:pPr>
            <a:r>
              <a:rPr lang="ru-RU" sz="45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Классификация </a:t>
            </a:r>
            <a:r>
              <a:rPr lang="ru-RU" sz="45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орбите</a:t>
            </a:r>
          </a:p>
          <a:p>
            <a:pPr marL="0" indent="0" algn="just" fontAlgn="base">
              <a:buNone/>
            </a:pP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Планета с кратной орбитой</a:t>
            </a:r>
            <a:r>
              <a:rPr lang="ru-RU" sz="4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just" fontAlgn="base">
              <a:buNone/>
            </a:pP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Двойная </a:t>
            </a:r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планета</a:t>
            </a:r>
            <a:endParaRPr lang="ru-RU" sz="4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fontAlgn="base">
              <a:buNone/>
            </a:pP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Эксцентричный Юпитер</a:t>
            </a:r>
            <a:r>
              <a:rPr lang="ru-RU" sz="4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45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fontAlgn="base">
              <a:buNone/>
            </a:pPr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Внегалактическая </a:t>
            </a: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планета</a:t>
            </a:r>
            <a:r>
              <a:rPr lang="ru-RU" sz="4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just" fontAlgn="base">
              <a:buNone/>
            </a:pP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Планета зоны обитаемости (Планета </a:t>
            </a:r>
            <a:r>
              <a:rPr lang="ru-RU" sz="45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Златовласки</a:t>
            </a: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45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fontAlgn="base">
              <a:buNone/>
            </a:pPr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Горячий </a:t>
            </a: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Юпитер</a:t>
            </a:r>
            <a:r>
              <a:rPr lang="ru-RU" sz="4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45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fontAlgn="base">
              <a:buNone/>
            </a:pPr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Горячий Нептун</a:t>
            </a:r>
          </a:p>
          <a:p>
            <a:pPr marL="0" indent="0" algn="just" fontAlgn="base">
              <a:buNone/>
            </a:pPr>
            <a:r>
              <a:rPr lang="ru-RU" sz="45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Пульсарная</a:t>
            </a:r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планета</a:t>
            </a:r>
            <a:r>
              <a:rPr lang="ru-RU" sz="4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just" fontAlgn="base">
              <a:buNone/>
            </a:pP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Планета-сирота</a:t>
            </a:r>
            <a:r>
              <a:rPr lang="ru-RU" sz="4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4500" b="1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fontAlgn="base">
              <a:buNone/>
            </a:pPr>
            <a:endParaRPr lang="ru-RU" sz="4500" b="1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fontAlgn="base">
              <a:buNone/>
            </a:pPr>
            <a:endParaRPr lang="ru-RU" sz="4500" b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fontAlgn="base">
              <a:buNone/>
            </a:pPr>
            <a:r>
              <a:rPr lang="ru-RU" sz="45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Классификация </a:t>
            </a:r>
            <a:r>
              <a:rPr lang="ru-RU" sz="45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составу</a:t>
            </a:r>
          </a:p>
          <a:p>
            <a:pPr marL="0" indent="0" algn="just" fontAlgn="base">
              <a:buNone/>
            </a:pP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Углеродная планета</a:t>
            </a:r>
            <a:r>
              <a:rPr lang="ru-RU" sz="4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45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fontAlgn="base">
              <a:buNone/>
            </a:pPr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Железная </a:t>
            </a: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планета</a:t>
            </a:r>
            <a:r>
              <a:rPr lang="ru-RU" sz="4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45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fontAlgn="base">
              <a:buNone/>
            </a:pPr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Планета</a:t>
            </a: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покрытая </a:t>
            </a:r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лавой</a:t>
            </a:r>
          </a:p>
          <a:p>
            <a:pPr marL="0" indent="0" algn="just" fontAlgn="base">
              <a:buNone/>
            </a:pPr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Планета </a:t>
            </a: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океана</a:t>
            </a:r>
            <a:r>
              <a:rPr lang="ru-RU" sz="4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45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fontAlgn="base">
              <a:buNone/>
            </a:pPr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Силикатная </a:t>
            </a: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планета</a:t>
            </a:r>
            <a:r>
              <a:rPr lang="ru-RU" sz="4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45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fontAlgn="base">
              <a:buNone/>
            </a:pPr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Планеты </a:t>
            </a: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земной группы</a:t>
            </a:r>
            <a:r>
              <a:rPr lang="ru-RU" sz="4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just" fontAlgn="base">
              <a:buNone/>
            </a:pP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Поскольку у астрономов нет точных данных о составе ядра, коры, мантии, плотности и т.д., то экзопланеты обычно классифицируются как:</a:t>
            </a:r>
          </a:p>
          <a:p>
            <a:pPr marL="0" indent="0" algn="just" fontAlgn="base">
              <a:buNone/>
            </a:pP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Газовые гиганты</a:t>
            </a:r>
          </a:p>
          <a:p>
            <a:pPr marL="0" indent="0" algn="just" fontAlgn="base">
              <a:buNone/>
            </a:pP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Горячие Юпитеры</a:t>
            </a:r>
          </a:p>
          <a:p>
            <a:pPr marL="0" indent="0" algn="just" fontAlgn="base">
              <a:buNone/>
            </a:pPr>
            <a:r>
              <a:rPr lang="ru-RU" sz="45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Суперземли</a:t>
            </a:r>
            <a:endParaRPr lang="ru-RU" sz="45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fontAlgn="base">
              <a:buNone/>
            </a:pP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Планеты-сироты </a:t>
            </a:r>
          </a:p>
          <a:p>
            <a:pPr marL="0" indent="0" algn="just" fontAlgn="base">
              <a:buNone/>
            </a:pPr>
            <a:r>
              <a:rPr lang="ru-RU" sz="45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Пульсарные</a:t>
            </a: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планеты</a:t>
            </a:r>
          </a:p>
          <a:p>
            <a:pPr marL="0" indent="0" algn="just" fontAlgn="base">
              <a:buNone/>
            </a:pP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Планеты океана</a:t>
            </a:r>
          </a:p>
          <a:p>
            <a:pPr marL="0" indent="0" algn="just" fontAlgn="base">
              <a:buNone/>
            </a:pP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Хтонические планеты — бывшие газовые гиганты, у которых осталось горячее твердое ядро в результате улетучивания внешних слоев атмосферы (чаще всего, это планеты, мигрировавшие ближе к своей звезде после ее образования).</a:t>
            </a:r>
          </a:p>
          <a:p>
            <a:pPr marL="0" indent="0" algn="just" fontAlgn="base">
              <a:buNone/>
            </a:pPr>
            <a:r>
              <a:rPr lang="ru-RU" sz="45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Экзоземли</a:t>
            </a:r>
            <a:endParaRPr lang="ru-RU" sz="45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Эксцентрические планеты.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013176"/>
            <a:ext cx="2626737" cy="16851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024113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626</Words>
  <Application>Microsoft Office PowerPoint</Application>
  <PresentationFormat>Экран (4:3)</PresentationFormat>
  <Paragraphs>117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«Экзопланеты»  Информационный проект</vt:lpstr>
      <vt:lpstr>Введение </vt:lpstr>
      <vt:lpstr>Слайд 3</vt:lpstr>
      <vt:lpstr>Что такое экзопланеты? </vt:lpstr>
      <vt:lpstr>История открытия экзопланет</vt:lpstr>
      <vt:lpstr>История открытия экзопланет  </vt:lpstr>
      <vt:lpstr>Слайд 7</vt:lpstr>
      <vt:lpstr>Классификация экзопланет</vt:lpstr>
      <vt:lpstr>Классификация и типы экзопланет </vt:lpstr>
      <vt:lpstr>Современные (распространенные) методы обнаружения экзопланет в других звездных системах </vt:lpstr>
      <vt:lpstr>Инструменты, применяемые для обнаружения подобных планет </vt:lpstr>
      <vt:lpstr>Создание продукта проекта</vt:lpstr>
      <vt:lpstr>Слайд 13</vt:lpstr>
      <vt:lpstr>Заключение</vt:lpstr>
      <vt:lpstr>Слайд 15</vt:lpstr>
      <vt:lpstr>«Экзопланеты»  Информационный проект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«Экзопланеты»  Информационный проект</dc:title>
  <dc:creator>545</dc:creator>
  <cp:lastModifiedBy>202-1</cp:lastModifiedBy>
  <cp:revision>20</cp:revision>
  <dcterms:created xsi:type="dcterms:W3CDTF">2021-04-09T06:33:46Z</dcterms:created>
  <dcterms:modified xsi:type="dcterms:W3CDTF">2022-07-13T04:01:57Z</dcterms:modified>
</cp:coreProperties>
</file>