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5" r:id="rId6"/>
    <p:sldId id="259" r:id="rId7"/>
    <p:sldId id="260" r:id="rId8"/>
    <p:sldId id="266" r:id="rId9"/>
    <p:sldId id="261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27" autoAdjust="0"/>
    <p:restoredTop sz="94660"/>
  </p:normalViewPr>
  <p:slideViewPr>
    <p:cSldViewPr snapToGrid="0">
      <p:cViewPr varScale="1">
        <p:scale>
          <a:sx n="75" d="100"/>
          <a:sy n="75" d="100"/>
        </p:scale>
        <p:origin x="6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5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75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2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9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15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7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6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3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0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5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5B86A-59C6-4C79-87D2-559A92E7E14D}" type="datetimeFigureOut">
              <a:rPr lang="ru-RU" smtClean="0"/>
              <a:t>04.07.2022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01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 err="1" smtClean="0">
                <a:latin typeface="+mn-lt"/>
              </a:rPr>
              <a:t>Жж</a:t>
            </a:r>
            <a:r>
              <a:rPr lang="ru-RU" sz="15000" i="1" dirty="0" smtClean="0">
                <a:latin typeface="+mn-lt"/>
              </a:rPr>
              <a:t> 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9521" y="3886200"/>
            <a:ext cx="3239862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согласный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chemeClr val="accent5"/>
                </a:solidFill>
              </a:rPr>
              <a:t>Звук </a:t>
            </a:r>
            <a:r>
              <a:rPr lang="en-US" sz="15000" i="1" dirty="0" smtClean="0">
                <a:solidFill>
                  <a:schemeClr val="accent5"/>
                </a:solidFill>
                <a:latin typeface="+mn-lt"/>
              </a:rPr>
              <a:t>[</a:t>
            </a:r>
            <a:r>
              <a:rPr lang="ru-RU" sz="15000" i="1" dirty="0" smtClean="0">
                <a:solidFill>
                  <a:schemeClr val="accent5"/>
                </a:solidFill>
                <a:latin typeface="+mn-lt"/>
              </a:rPr>
              <a:t>ж</a:t>
            </a:r>
            <a:r>
              <a:rPr lang="en-US" sz="15000" i="1" dirty="0" smtClean="0">
                <a:solidFill>
                  <a:schemeClr val="accent5"/>
                </a:solidFill>
                <a:latin typeface="+mn-lt"/>
              </a:rPr>
              <a:t>]</a:t>
            </a:r>
            <a:endParaRPr lang="ru-RU" sz="15000" i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70013" y="4953000"/>
            <a:ext cx="2698880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твёрдый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836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8908" t="30209" r="21037" b="13542"/>
          <a:stretch/>
        </p:blipFill>
        <p:spPr>
          <a:xfrm>
            <a:off x="838200" y="365125"/>
            <a:ext cx="10411691" cy="585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25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 err="1" smtClean="0">
                <a:latin typeface="+mn-lt"/>
              </a:rPr>
              <a:t>Шш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9521" y="3886200"/>
            <a:ext cx="3239862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согласный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>
                <a:solidFill>
                  <a:schemeClr val="accent5"/>
                </a:solidFill>
              </a:rPr>
              <a:t>Звук </a:t>
            </a:r>
            <a:r>
              <a:rPr lang="en-US" sz="15000" i="1" dirty="0" smtClean="0">
                <a:solidFill>
                  <a:schemeClr val="accent5"/>
                </a:solidFill>
              </a:rPr>
              <a:t>[</a:t>
            </a:r>
            <a:r>
              <a:rPr lang="ru-RU" sz="15000" i="1" dirty="0">
                <a:solidFill>
                  <a:schemeClr val="accent5"/>
                </a:solidFill>
              </a:rPr>
              <a:t>ш</a:t>
            </a:r>
            <a:r>
              <a:rPr lang="en-US" sz="15000" i="1" dirty="0" smtClean="0">
                <a:solidFill>
                  <a:schemeClr val="accent5"/>
                </a:solidFill>
              </a:rPr>
              <a:t>]</a:t>
            </a:r>
            <a:endParaRPr lang="ru-RU" sz="15000" i="1" dirty="0">
              <a:solidFill>
                <a:schemeClr val="accent5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70013" y="5067300"/>
            <a:ext cx="2698880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твёрдый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802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733800" cy="13255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Звук </a:t>
            </a:r>
            <a:r>
              <a:rPr lang="en-US" dirty="0" smtClean="0">
                <a:solidFill>
                  <a:srgbClr val="0070C0"/>
                </a:solidFill>
              </a:rPr>
              <a:t>[</a:t>
            </a:r>
            <a:r>
              <a:rPr lang="ru-RU" dirty="0" smtClean="0">
                <a:solidFill>
                  <a:srgbClr val="0070C0"/>
                </a:solidFill>
              </a:rPr>
              <a:t>ш</a:t>
            </a:r>
            <a:r>
              <a:rPr lang="en-US" dirty="0" smtClean="0">
                <a:solidFill>
                  <a:srgbClr val="0070C0"/>
                </a:solidFill>
              </a:rPr>
              <a:t>]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1" y="1825625"/>
            <a:ext cx="2224314" cy="67083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chemeClr val="accent5"/>
                </a:solidFill>
              </a:rPr>
              <a:t>Согласный, твердый</a:t>
            </a:r>
            <a:endParaRPr lang="ru-RU" i="1" dirty="0">
              <a:solidFill>
                <a:schemeClr val="accent5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06251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1482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шуба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1482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машина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714829" y="383812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вишня</a:t>
            </a:r>
            <a:endParaRPr lang="ru-RU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03613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0070C0"/>
                </a:solidFill>
              </a:rPr>
              <a:t>Звук </a:t>
            </a:r>
            <a:r>
              <a:rPr lang="en-US" dirty="0" smtClean="0">
                <a:solidFill>
                  <a:srgbClr val="0070C0"/>
                </a:solidFill>
              </a:rPr>
              <a:t>[</a:t>
            </a:r>
            <a:r>
              <a:rPr lang="ru-RU" dirty="0" smtClean="0">
                <a:solidFill>
                  <a:srgbClr val="0070C0"/>
                </a:solidFill>
              </a:rPr>
              <a:t>ж</a:t>
            </a:r>
            <a:r>
              <a:rPr lang="en-US" dirty="0" smtClean="0">
                <a:solidFill>
                  <a:srgbClr val="0070C0"/>
                </a:solidFill>
              </a:rPr>
              <a:t>]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6036131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>
                <a:solidFill>
                  <a:schemeClr val="accent5"/>
                </a:solidFill>
              </a:rPr>
              <a:t>Согласный, твердый</a:t>
            </a:r>
          </a:p>
          <a:p>
            <a:pPr marL="0" indent="0">
              <a:buNone/>
            </a:pP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826044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chemeClr val="accent6"/>
              </a:solidFill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91275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ёж</a:t>
            </a:r>
            <a:endParaRPr lang="ru-RU" dirty="0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591275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жук</a:t>
            </a:r>
            <a:endParaRPr lang="ru-RU" dirty="0"/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5912759" y="3838121"/>
            <a:ext cx="2347686" cy="670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можжевельник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50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7" grpId="0"/>
      <p:bldP spid="8" grpId="0"/>
      <p:bldP spid="9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Запиши под диктовку предложение и проверь его. Докажи на письме, что это предложение. Отметь орфограммы. </a:t>
            </a:r>
            <a:endParaRPr lang="ru-RU" sz="3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368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Жираф – самое высокое животное.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838200" y="2313379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8438243" y="2383971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532579" y="2397971"/>
            <a:ext cx="391885" cy="14514"/>
          </a:xfrm>
          <a:prstGeom prst="line">
            <a:avLst/>
          </a:prstGeom>
          <a:ln w="349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892628" y="2438400"/>
            <a:ext cx="674914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6295901" y="2354943"/>
            <a:ext cx="674914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бъект 2"/>
          <p:cNvSpPr txBox="1">
            <a:spLocks/>
          </p:cNvSpPr>
          <p:nvPr/>
        </p:nvSpPr>
        <p:spPr>
          <a:xfrm>
            <a:off x="741218" y="2926154"/>
            <a:ext cx="10515600" cy="1236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Шоссе – это широкая дорога.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1448788" y="3482851"/>
            <a:ext cx="674914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760519" y="3521240"/>
            <a:ext cx="674914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5966359" y="3449803"/>
            <a:ext cx="674914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986648" y="3449803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94657" y="3506726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2336636" y="3465132"/>
            <a:ext cx="391885" cy="14514"/>
          </a:xfrm>
          <a:prstGeom prst="line">
            <a:avLst/>
          </a:prstGeom>
          <a:ln w="349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77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8393" t="25095" r="45315" b="61458"/>
          <a:stretch/>
        </p:blipFill>
        <p:spPr>
          <a:xfrm>
            <a:off x="734291" y="1080654"/>
            <a:ext cx="3269673" cy="1413164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1400" cy="433161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Закончи стихотворения, используя слова с твердыми звуками </a:t>
            </a:r>
            <a:r>
              <a:rPr lang="en-US" sz="3000" i="1" dirty="0" smtClean="0"/>
              <a:t>[</a:t>
            </a:r>
            <a:r>
              <a:rPr lang="ru-RU" sz="3000" i="1" dirty="0" smtClean="0"/>
              <a:t>Ж</a:t>
            </a:r>
            <a:r>
              <a:rPr lang="en-US" sz="3000" i="1" dirty="0" smtClean="0"/>
              <a:t>]</a:t>
            </a:r>
            <a:r>
              <a:rPr lang="ru-RU" sz="3000" i="1" dirty="0" smtClean="0"/>
              <a:t> или </a:t>
            </a:r>
            <a:r>
              <a:rPr lang="en-US" sz="3000" i="1" dirty="0" smtClean="0"/>
              <a:t>[</a:t>
            </a:r>
            <a:r>
              <a:rPr lang="ru-RU" sz="3000" i="1" dirty="0" smtClean="0"/>
              <a:t>Ш</a:t>
            </a:r>
            <a:r>
              <a:rPr lang="en-US" sz="3000" i="1" dirty="0" smtClean="0"/>
              <a:t>]</a:t>
            </a:r>
            <a:r>
              <a:rPr lang="ru-RU" sz="3000" i="1" dirty="0" smtClean="0"/>
              <a:t>. </a:t>
            </a:r>
            <a:endParaRPr lang="ru-RU" sz="3000" i="1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369127" y="2060657"/>
            <a:ext cx="1118755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лыжи</a:t>
            </a:r>
            <a:endParaRPr lang="ru-RU" sz="3000" b="1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/>
          <a:srcRect l="38394" t="39464" r="40758" b="52362"/>
          <a:stretch/>
        </p:blipFill>
        <p:spPr>
          <a:xfrm>
            <a:off x="2812473" y="2573275"/>
            <a:ext cx="4184073" cy="85898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/>
          <a:srcRect l="38532" t="46653" r="40620" b="44118"/>
          <a:stretch/>
        </p:blipFill>
        <p:spPr>
          <a:xfrm>
            <a:off x="1298863" y="3432255"/>
            <a:ext cx="4184073" cy="96981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/>
          <a:srcRect l="37842" t="55285" r="39446" b="35618"/>
          <a:stretch/>
        </p:blipFill>
        <p:spPr>
          <a:xfrm>
            <a:off x="4558146" y="4184070"/>
            <a:ext cx="4558145" cy="955965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5320145" y="2839767"/>
            <a:ext cx="1118755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жираф</a:t>
            </a:r>
            <a:endParaRPr lang="ru-RU" sz="3000" b="1" dirty="0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7131627" y="4651456"/>
            <a:ext cx="1118755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шишки</a:t>
            </a:r>
            <a:endParaRPr lang="ru-RU" sz="3000" b="1" dirty="0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3390899" y="3835646"/>
            <a:ext cx="1118755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живот</a:t>
            </a:r>
            <a:endParaRPr lang="ru-RU" sz="3000" b="1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2"/>
          <a:srcRect l="38463" t="64452" r="40689" b="26319"/>
          <a:stretch/>
        </p:blipFill>
        <p:spPr>
          <a:xfrm>
            <a:off x="7477989" y="5140034"/>
            <a:ext cx="4184073" cy="969818"/>
          </a:xfrm>
          <a:prstGeom prst="rect">
            <a:avLst/>
          </a:prstGeom>
        </p:spPr>
      </p:pic>
      <p:sp>
        <p:nvSpPr>
          <p:cNvPr id="23" name="Заголовок 1"/>
          <p:cNvSpPr txBox="1">
            <a:spLocks/>
          </p:cNvSpPr>
          <p:nvPr/>
        </p:nvSpPr>
        <p:spPr>
          <a:xfrm>
            <a:off x="9594270" y="5408362"/>
            <a:ext cx="1586348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машина</a:t>
            </a:r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49376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  <p:bldP spid="21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Найди спрятавшиеся слова на букву </a:t>
            </a:r>
            <a:r>
              <a:rPr lang="ru-RU" sz="3000" b="1" i="1" dirty="0" smtClean="0">
                <a:solidFill>
                  <a:srgbClr val="FF0000"/>
                </a:solidFill>
              </a:rPr>
              <a:t>Ж</a:t>
            </a:r>
            <a:r>
              <a:rPr lang="ru-RU" sz="3000" i="1" dirty="0" smtClean="0"/>
              <a:t> </a:t>
            </a:r>
            <a:r>
              <a:rPr lang="ru-RU" sz="3000" i="1" dirty="0" smtClean="0"/>
              <a:t>и </a:t>
            </a:r>
            <a:r>
              <a:rPr lang="ru-RU" sz="3000" i="1" dirty="0" smtClean="0">
                <a:solidFill>
                  <a:srgbClr val="FF0000"/>
                </a:solidFill>
              </a:rPr>
              <a:t>Ш</a:t>
            </a:r>
            <a:r>
              <a:rPr lang="ru-RU" sz="3000" i="1" dirty="0" smtClean="0"/>
              <a:t> </a:t>
            </a:r>
            <a:r>
              <a:rPr lang="ru-RU" sz="3000" i="1" dirty="0" smtClean="0"/>
              <a:t>запиши их.</a:t>
            </a:r>
            <a:endParaRPr lang="ru-RU" sz="3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341" y="1823701"/>
            <a:ext cx="2293259" cy="685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шпилька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54954" y="3816475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729341" y="2477415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шоколад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654956" y="3183622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шнурок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781956" y="2385525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711691" y="4406087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729341" y="3745116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738412" y="3039239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бъект 2"/>
          <p:cNvSpPr txBox="1">
            <a:spLocks/>
          </p:cNvSpPr>
          <p:nvPr/>
        </p:nvSpPr>
        <p:spPr>
          <a:xfrm>
            <a:off x="3603166" y="1849897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шпиль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3555998" y="3819081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3603165" y="2498276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шок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3603164" y="3158679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шнур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654954" y="5317585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пожар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654954" y="4567030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железо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711691" y="5169139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1183900" y="5916584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бъект 2"/>
          <p:cNvSpPr txBox="1">
            <a:spLocks/>
          </p:cNvSpPr>
          <p:nvPr/>
        </p:nvSpPr>
        <p:spPr>
          <a:xfrm>
            <a:off x="3508831" y="5252376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жар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Объект 2"/>
          <p:cNvSpPr txBox="1">
            <a:spLocks/>
          </p:cNvSpPr>
          <p:nvPr/>
        </p:nvSpPr>
        <p:spPr>
          <a:xfrm>
            <a:off x="3555998" y="4479484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желе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68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2" grpId="0"/>
      <p:bldP spid="23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4200" cy="850900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Спиши, вставь пропущенные буквы. Объясни их написание. Докажи, что это предложение. </a:t>
            </a:r>
            <a:endParaRPr lang="ru-RU" sz="3000" i="1" dirty="0"/>
          </a:p>
        </p:txBody>
      </p:sp>
      <p:sp>
        <p:nvSpPr>
          <p:cNvPr id="22" name="Объект 2"/>
          <p:cNvSpPr>
            <a:spLocks noGrp="1"/>
          </p:cNvSpPr>
          <p:nvPr>
            <p:ph idx="1"/>
          </p:nvPr>
        </p:nvSpPr>
        <p:spPr>
          <a:xfrm>
            <a:off x="757049" y="1785828"/>
            <a:ext cx="10742223" cy="685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 __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__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__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__мель.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1422069" y="1760367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4808018" y="1785994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6571257" y="1785828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2973778" y="1785828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755072" y="3925743"/>
            <a:ext cx="10744200" cy="850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solidFill>
                  <a:schemeClr val="accent5"/>
                </a:solidFill>
              </a:rPr>
              <a:t>Знаешь ли ты , что в русском языке есть маленькие слова, они называются союз, они выполняют связующую роль в предложении, как мостик через реку. Так вот перед союзами </a:t>
            </a:r>
            <a:r>
              <a:rPr lang="ru-RU" sz="5000" b="1" i="1" u="sng" dirty="0" smtClean="0">
                <a:solidFill>
                  <a:srgbClr val="FF0000"/>
                </a:solidFill>
              </a:rPr>
              <a:t>а</a:t>
            </a:r>
            <a:r>
              <a:rPr lang="ru-RU" sz="3000" i="1" dirty="0" smtClean="0">
                <a:solidFill>
                  <a:schemeClr val="accent5"/>
                </a:solidFill>
              </a:rPr>
              <a:t> и </a:t>
            </a:r>
            <a:r>
              <a:rPr lang="ru-RU" sz="5000" b="1" i="1" u="sng" dirty="0" smtClean="0">
                <a:solidFill>
                  <a:srgbClr val="FF0000"/>
                </a:solidFill>
              </a:rPr>
              <a:t>но</a:t>
            </a:r>
            <a:r>
              <a:rPr lang="ru-RU" sz="3000" i="1" dirty="0" smtClean="0">
                <a:solidFill>
                  <a:schemeClr val="accent5"/>
                </a:solidFill>
              </a:rPr>
              <a:t> всегда ставят «</a:t>
            </a:r>
            <a:r>
              <a:rPr lang="ru-RU" sz="6700" b="1" i="1" u="sng" dirty="0" smtClean="0">
                <a:solidFill>
                  <a:srgbClr val="FF0000"/>
                </a:solidFill>
              </a:rPr>
              <a:t>,</a:t>
            </a:r>
            <a:r>
              <a:rPr lang="ru-RU" sz="3000" i="1" dirty="0" smtClean="0">
                <a:solidFill>
                  <a:schemeClr val="accent5"/>
                </a:solidFill>
              </a:rPr>
              <a:t>».</a:t>
            </a:r>
            <a:endParaRPr lang="ru-RU" sz="3000" i="1" dirty="0">
              <a:solidFill>
                <a:schemeClr val="accent5"/>
              </a:solidFill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V="1">
            <a:off x="745920" y="2438456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7580908" y="2383304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26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65125"/>
            <a:ext cx="10848109" cy="850900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Вставь пропущенные слоги. Определи количество слогов.</a:t>
            </a:r>
            <a:endParaRPr lang="ru-RU" sz="2000" i="1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2992582" y="3380510"/>
            <a:ext cx="3117273" cy="2923308"/>
          </a:xfrm>
          <a:prstGeom prst="smileyFac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/>
        </p:nvSpPr>
        <p:spPr>
          <a:xfrm>
            <a:off x="4987636" y="1842655"/>
            <a:ext cx="4613564" cy="1717964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____-</a:t>
            </a:r>
            <a:r>
              <a:rPr lang="ru-RU" sz="4000" dirty="0" err="1" smtClean="0"/>
              <a:t>ри</a:t>
            </a:r>
            <a:r>
              <a:rPr lang="ru-RU" sz="4000" dirty="0" smtClean="0"/>
              <a:t>-на</a:t>
            </a:r>
            <a:endParaRPr lang="ru-RU" sz="4000" dirty="0"/>
          </a:p>
        </p:txBody>
      </p:sp>
      <p:sp>
        <p:nvSpPr>
          <p:cNvPr id="23" name="Выноска-облако 22"/>
          <p:cNvSpPr/>
          <p:nvPr/>
        </p:nvSpPr>
        <p:spPr>
          <a:xfrm>
            <a:off x="4987636" y="1842655"/>
            <a:ext cx="4613564" cy="1717964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ши-</a:t>
            </a:r>
            <a:r>
              <a:rPr lang="ru-RU" sz="4000" dirty="0" err="1" smtClean="0"/>
              <a:t>ри</a:t>
            </a:r>
            <a:r>
              <a:rPr lang="ru-RU" sz="4000" dirty="0" smtClean="0"/>
              <a:t>-на</a:t>
            </a:r>
            <a:endParaRPr lang="ru-RU" sz="4000" dirty="0"/>
          </a:p>
        </p:txBody>
      </p:sp>
      <p:sp>
        <p:nvSpPr>
          <p:cNvPr id="24" name="Выноска-облако 23"/>
          <p:cNvSpPr/>
          <p:nvPr/>
        </p:nvSpPr>
        <p:spPr>
          <a:xfrm flipH="1">
            <a:off x="1496291" y="1752601"/>
            <a:ext cx="2396837" cy="1717964"/>
          </a:xfrm>
          <a:prstGeom prst="cloudCallou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Ши   </a:t>
            </a:r>
            <a:r>
              <a:rPr lang="ru-RU" sz="4000" dirty="0" err="1" smtClean="0"/>
              <a:t>Жи</a:t>
            </a:r>
            <a:endParaRPr lang="ru-RU" sz="4000" dirty="0"/>
          </a:p>
        </p:txBody>
      </p:sp>
      <p:sp>
        <p:nvSpPr>
          <p:cNvPr id="26" name="Выноска-облако 25"/>
          <p:cNvSpPr/>
          <p:nvPr/>
        </p:nvSpPr>
        <p:spPr>
          <a:xfrm>
            <a:off x="8368145" y="670358"/>
            <a:ext cx="3228109" cy="1310842"/>
          </a:xfrm>
          <a:prstGeom prst="cloudCallou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 слога</a:t>
            </a:r>
            <a:endParaRPr lang="ru-RU" sz="4000" dirty="0"/>
          </a:p>
        </p:txBody>
      </p:sp>
      <p:sp>
        <p:nvSpPr>
          <p:cNvPr id="34" name="Выноска-облако 33"/>
          <p:cNvSpPr/>
          <p:nvPr/>
        </p:nvSpPr>
        <p:spPr>
          <a:xfrm>
            <a:off x="4987636" y="1842655"/>
            <a:ext cx="4613564" cy="1717964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_ - вот</a:t>
            </a:r>
            <a:endParaRPr lang="ru-RU" sz="4000" dirty="0"/>
          </a:p>
        </p:txBody>
      </p:sp>
      <p:sp>
        <p:nvSpPr>
          <p:cNvPr id="35" name="Выноска-облако 34"/>
          <p:cNvSpPr/>
          <p:nvPr/>
        </p:nvSpPr>
        <p:spPr>
          <a:xfrm>
            <a:off x="4987636" y="1842655"/>
            <a:ext cx="4613564" cy="1717964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 smtClean="0"/>
              <a:t>Жи</a:t>
            </a:r>
            <a:r>
              <a:rPr lang="ru-RU" sz="4000" dirty="0" smtClean="0"/>
              <a:t>-вот</a:t>
            </a:r>
            <a:endParaRPr lang="ru-RU" sz="4000" dirty="0"/>
          </a:p>
        </p:txBody>
      </p:sp>
      <p:sp>
        <p:nvSpPr>
          <p:cNvPr id="38" name="Выноска-облако 37"/>
          <p:cNvSpPr/>
          <p:nvPr/>
        </p:nvSpPr>
        <p:spPr>
          <a:xfrm>
            <a:off x="4966855" y="1842655"/>
            <a:ext cx="4613564" cy="1717964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 smtClean="0"/>
              <a:t>Ма</a:t>
            </a:r>
            <a:r>
              <a:rPr lang="ru-RU" sz="4000" dirty="0" smtClean="0"/>
              <a:t>- __- на</a:t>
            </a:r>
            <a:endParaRPr lang="ru-RU" sz="4000" dirty="0"/>
          </a:p>
        </p:txBody>
      </p:sp>
      <p:sp>
        <p:nvSpPr>
          <p:cNvPr id="39" name="Выноска-облако 38"/>
          <p:cNvSpPr/>
          <p:nvPr/>
        </p:nvSpPr>
        <p:spPr>
          <a:xfrm>
            <a:off x="4987636" y="1842655"/>
            <a:ext cx="4613564" cy="1717964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err="1" smtClean="0"/>
              <a:t>Ма</a:t>
            </a:r>
            <a:r>
              <a:rPr lang="ru-RU" sz="4000" dirty="0" smtClean="0"/>
              <a:t>-ши-на</a:t>
            </a:r>
            <a:endParaRPr lang="ru-RU" sz="4000" dirty="0"/>
          </a:p>
        </p:txBody>
      </p:sp>
      <p:sp>
        <p:nvSpPr>
          <p:cNvPr id="41" name="Выноска-облако 40"/>
          <p:cNvSpPr/>
          <p:nvPr/>
        </p:nvSpPr>
        <p:spPr>
          <a:xfrm>
            <a:off x="4987636" y="1846118"/>
            <a:ext cx="4613564" cy="1717964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__-</a:t>
            </a:r>
            <a:r>
              <a:rPr lang="ru-RU" sz="4000" dirty="0" err="1" smtClean="0"/>
              <a:t>пов</a:t>
            </a:r>
            <a:r>
              <a:rPr lang="ru-RU" sz="4000" dirty="0" smtClean="0"/>
              <a:t>-ник</a:t>
            </a:r>
            <a:endParaRPr lang="ru-RU" sz="4000" dirty="0"/>
          </a:p>
        </p:txBody>
      </p:sp>
      <p:sp>
        <p:nvSpPr>
          <p:cNvPr id="42" name="Выноска-облако 41"/>
          <p:cNvSpPr/>
          <p:nvPr/>
        </p:nvSpPr>
        <p:spPr>
          <a:xfrm>
            <a:off x="8368145" y="684213"/>
            <a:ext cx="3228109" cy="1310842"/>
          </a:xfrm>
          <a:prstGeom prst="cloudCallou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2</a:t>
            </a:r>
            <a:r>
              <a:rPr lang="ru-RU" sz="4000" dirty="0" smtClean="0"/>
              <a:t> слога</a:t>
            </a:r>
            <a:endParaRPr lang="ru-RU" sz="4000" dirty="0"/>
          </a:p>
        </p:txBody>
      </p:sp>
      <p:sp>
        <p:nvSpPr>
          <p:cNvPr id="43" name="Выноска-облако 42"/>
          <p:cNvSpPr/>
          <p:nvPr/>
        </p:nvSpPr>
        <p:spPr>
          <a:xfrm>
            <a:off x="8382000" y="684213"/>
            <a:ext cx="3228109" cy="1310842"/>
          </a:xfrm>
          <a:prstGeom prst="cloudCallou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 слога</a:t>
            </a:r>
            <a:endParaRPr lang="ru-RU" sz="4000" dirty="0"/>
          </a:p>
        </p:txBody>
      </p:sp>
      <p:sp>
        <p:nvSpPr>
          <p:cNvPr id="44" name="Выноска-облако 43"/>
          <p:cNvSpPr/>
          <p:nvPr/>
        </p:nvSpPr>
        <p:spPr>
          <a:xfrm>
            <a:off x="4987636" y="1849581"/>
            <a:ext cx="4613564" cy="1717964"/>
          </a:xfrm>
          <a:prstGeom prst="cloud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ши-</a:t>
            </a:r>
            <a:r>
              <a:rPr lang="ru-RU" sz="4000" dirty="0" err="1" smtClean="0"/>
              <a:t>пов</a:t>
            </a:r>
            <a:r>
              <a:rPr lang="ru-RU" sz="4000" dirty="0" smtClean="0"/>
              <a:t>-ник</a:t>
            </a:r>
            <a:endParaRPr lang="ru-RU" sz="4000" dirty="0"/>
          </a:p>
        </p:txBody>
      </p:sp>
      <p:sp>
        <p:nvSpPr>
          <p:cNvPr id="45" name="Выноска-облако 44"/>
          <p:cNvSpPr/>
          <p:nvPr/>
        </p:nvSpPr>
        <p:spPr>
          <a:xfrm>
            <a:off x="8382000" y="698068"/>
            <a:ext cx="3228109" cy="1310842"/>
          </a:xfrm>
          <a:prstGeom prst="cloudCallou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50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 слога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9366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3" grpId="0" animBg="1"/>
      <p:bldP spid="24" grpId="0" animBg="1"/>
      <p:bldP spid="26" grpId="0" animBg="1"/>
      <p:bldP spid="34" grpId="0" animBg="1"/>
      <p:bldP spid="35" grpId="0" animBg="1"/>
      <p:bldP spid="38" grpId="0" animBg="1"/>
      <p:bldP spid="39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979727" cy="825046"/>
          </a:xfrm>
        </p:spPr>
        <p:txBody>
          <a:bodyPr>
            <a:normAutofit fontScale="90000"/>
          </a:bodyPr>
          <a:lstStyle/>
          <a:p>
            <a:r>
              <a:rPr lang="ru-RU" sz="2500" i="1" dirty="0" smtClean="0"/>
              <a:t>Прочитай и выпиши в строчку, через запятую только слова с буквами Ж и Ш. Помни, что если написать не полное </a:t>
            </a:r>
            <a:r>
              <a:rPr lang="ru-RU" sz="2500" i="1" dirty="0" err="1" smtClean="0"/>
              <a:t>сочитание</a:t>
            </a:r>
            <a:r>
              <a:rPr lang="ru-RU" sz="2500" i="1" dirty="0" smtClean="0"/>
              <a:t> слов – получится совсем другой смысл!!!</a:t>
            </a:r>
            <a:endParaRPr lang="ru-RU" sz="2500" i="1" dirty="0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658091" y="1190172"/>
            <a:ext cx="10515600" cy="12368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дороже золота.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658091" y="3823317"/>
            <a:ext cx="10515600" cy="1236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книгой жить – век не тужить.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58091" y="5330825"/>
            <a:ext cx="10515600" cy="1236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Вежливость украшает человека.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658091" y="2506744"/>
            <a:ext cx="10515600" cy="1236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Знай, кошка, свое лукошко.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2563091" y="1689731"/>
            <a:ext cx="1482436" cy="26657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828800" y="3033486"/>
            <a:ext cx="1205345" cy="0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58091" y="5805055"/>
            <a:ext cx="2376054" cy="1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142509" y="3033486"/>
            <a:ext cx="1607127" cy="0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563091" y="4372488"/>
            <a:ext cx="1080654" cy="1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4835237" y="4372488"/>
            <a:ext cx="2216727" cy="1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663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266</Words>
  <Application>Microsoft Office PowerPoint</Application>
  <PresentationFormat>Широкоэкранный</PresentationFormat>
  <Paragraphs>66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Жж </vt:lpstr>
      <vt:lpstr>Шш</vt:lpstr>
      <vt:lpstr>Звук [ш]</vt:lpstr>
      <vt:lpstr>Запиши под диктовку предложение и проверь его. Докажи на письме, что это предложение. Отметь орфограммы. </vt:lpstr>
      <vt:lpstr>Закончи стихотворения, используя слова с твердыми звуками [Ж] или [Ш]. </vt:lpstr>
      <vt:lpstr>Найди спрятавшиеся слова на букву Ж и Ш запиши их.</vt:lpstr>
      <vt:lpstr>Спиши, вставь пропущенные буквы. Объясни их написание. Докажи, что это предложение. </vt:lpstr>
      <vt:lpstr>Вставь пропущенные слоги. Определи количество слогов.</vt:lpstr>
      <vt:lpstr>Прочитай и выпиши в строчку, через запятую только слова с буквами Ж и Ш. Помни, что если написать не полное сочитание слов – получится совсем другой смысл!!!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 д</dc:title>
  <dc:creator>Лисёнок</dc:creator>
  <cp:lastModifiedBy>Лисёнок</cp:lastModifiedBy>
  <cp:revision>36</cp:revision>
  <dcterms:created xsi:type="dcterms:W3CDTF">2022-06-28T08:28:56Z</dcterms:created>
  <dcterms:modified xsi:type="dcterms:W3CDTF">2022-07-04T15:37:38Z</dcterms:modified>
</cp:coreProperties>
</file>