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56" r:id="rId2"/>
    <p:sldId id="262" r:id="rId3"/>
    <p:sldId id="265" r:id="rId4"/>
    <p:sldId id="264" r:id="rId5"/>
    <p:sldId id="263" r:id="rId6"/>
    <p:sldId id="266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A8D"/>
    <a:srgbClr val="003374"/>
    <a:srgbClr val="3A5896"/>
    <a:srgbClr val="385592"/>
    <a:srgbClr val="FFFFFF"/>
    <a:srgbClr val="D6DEEA"/>
    <a:srgbClr val="9F9289"/>
    <a:srgbClr val="E2DEDB"/>
    <a:srgbClr val="F1F1F1"/>
    <a:srgbClr val="1D3C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7" d="100"/>
          <a:sy n="107" d="100"/>
        </p:scale>
        <p:origin x="-28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0000"/>
            <a:ext cx="7886699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10/1/2021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735807" y="0"/>
            <a:ext cx="7715250" cy="30075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400" b="1" i="1" dirty="0" smtClean="0">
                <a:solidFill>
                  <a:srgbClr val="0070C0"/>
                </a:solidFill>
              </a:rPr>
              <a:t>СПЕЦИАЛИЗИРОВАННАЯ ШКОЛА ИМЕНИ АБУ АЛИ ИБН СИНО ПРИ АГЕНТСТВЕ ПО ПРЕЗИДЕНТСКИМ ОБРАЗОВАТЕЛЬНЫМ УЧРЕЖДЕНИЯМ</a:t>
            </a:r>
            <a:endParaRPr lang="ru-RU" sz="2000" b="1" i="1" dirty="0" smtClean="0">
              <a:solidFill>
                <a:srgbClr val="0070C0"/>
              </a:solidFill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ru-RU" sz="2000" b="1" dirty="0">
              <a:ln w="0"/>
              <a:solidFill>
                <a:srgbClr val="0070C0"/>
              </a:solidFill>
              <a:latin typeface="Calibri"/>
              <a:ea typeface="+mn-ea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ln w="0"/>
                <a:solidFill>
                  <a:srgbClr val="C00000"/>
                </a:solidFill>
                <a:latin typeface="Calibri"/>
                <a:ea typeface="+mn-ea"/>
                <a:cs typeface="+mn-cs"/>
              </a:rPr>
              <a:t>Виды </a:t>
            </a:r>
            <a:r>
              <a:rPr lang="ru-RU" sz="3200" b="1" dirty="0">
                <a:ln w="0"/>
                <a:solidFill>
                  <a:srgbClr val="C00000"/>
                </a:solidFill>
                <a:latin typeface="Calibri"/>
                <a:ea typeface="+mn-ea"/>
                <a:cs typeface="+mn-cs"/>
              </a:rPr>
              <a:t>игровой технологии в формате </a:t>
            </a:r>
            <a:r>
              <a:rPr lang="ru-RU" sz="3200" b="1" dirty="0" err="1" smtClean="0">
                <a:ln w="0"/>
                <a:solidFill>
                  <a:srgbClr val="C00000"/>
                </a:solidFill>
                <a:latin typeface="Calibri"/>
                <a:ea typeface="+mn-ea"/>
                <a:cs typeface="+mn-cs"/>
              </a:rPr>
              <a:t>медиаобразования</a:t>
            </a:r>
            <a:endParaRPr lang="ru-RU" sz="3200" b="1" dirty="0" smtClean="0">
              <a:ln w="0"/>
              <a:solidFill>
                <a:srgbClr val="C00000"/>
              </a:solidFill>
              <a:latin typeface="Calibri"/>
              <a:ea typeface="+mn-ea"/>
              <a:cs typeface="+mn-cs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en-US" sz="3200" b="1" dirty="0">
              <a:ln w="0"/>
              <a:solidFill>
                <a:srgbClr val="C00000"/>
              </a:solidFill>
              <a:latin typeface="Bradley Hand ITC" panose="03070402050302030203" pitchFamily="66" charset="0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93095" y="3105835"/>
            <a:ext cx="568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Мухитдинова </a:t>
            </a:r>
            <a:r>
              <a:rPr lang="ru-RU" dirty="0">
                <a:solidFill>
                  <a:srgbClr val="0070C0"/>
                </a:solidFill>
              </a:rPr>
              <a:t>Д.Р., учитель русского языка и литературы</a:t>
            </a: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173A8D"/>
                </a:solidFill>
              </a:rPr>
              <a:t>Типы игровой методики:</a:t>
            </a:r>
            <a:endParaRPr lang="en-US" b="1" dirty="0">
              <a:solidFill>
                <a:srgbClr val="173A8D"/>
              </a:solidFill>
            </a:endParaRPr>
          </a:p>
        </p:txBody>
      </p:sp>
      <p:grpSp>
        <p:nvGrpSpPr>
          <p:cNvPr id="4" name="Group 78"/>
          <p:cNvGrpSpPr>
            <a:grpSpLocks/>
          </p:cNvGrpSpPr>
          <p:nvPr/>
        </p:nvGrpSpPr>
        <p:grpSpPr bwMode="auto">
          <a:xfrm>
            <a:off x="2209800" y="1676400"/>
            <a:ext cx="4800600" cy="523875"/>
            <a:chOff x="1362" y="1698"/>
            <a:chExt cx="3024" cy="330"/>
          </a:xfrm>
        </p:grpSpPr>
        <p:grpSp>
          <p:nvGrpSpPr>
            <p:cNvPr id="5" name="Group 54"/>
            <p:cNvGrpSpPr>
              <a:grpSpLocks/>
            </p:cNvGrpSpPr>
            <p:nvPr/>
          </p:nvGrpSpPr>
          <p:grpSpPr bwMode="auto">
            <a:xfrm>
              <a:off x="1362" y="1698"/>
              <a:ext cx="3024" cy="330"/>
              <a:chOff x="576" y="1680"/>
              <a:chExt cx="4752" cy="432"/>
            </a:xfrm>
          </p:grpSpPr>
          <p:grpSp>
            <p:nvGrpSpPr>
              <p:cNvPr id="7" name="Group 55"/>
              <p:cNvGrpSpPr>
                <a:grpSpLocks/>
              </p:cNvGrpSpPr>
              <p:nvPr/>
            </p:nvGrpSpPr>
            <p:grpSpPr bwMode="auto">
              <a:xfrm>
                <a:off x="576" y="1680"/>
                <a:ext cx="4752" cy="432"/>
                <a:chOff x="576" y="1296"/>
                <a:chExt cx="4848" cy="432"/>
              </a:xfrm>
            </p:grpSpPr>
            <p:sp>
              <p:nvSpPr>
                <p:cNvPr id="10" name="AutoShape 56"/>
                <p:cNvSpPr>
                  <a:spLocks noChangeArrowheads="1"/>
                </p:cNvSpPr>
                <p:nvPr/>
              </p:nvSpPr>
              <p:spPr bwMode="gray">
                <a:xfrm>
                  <a:off x="576" y="1296"/>
                  <a:ext cx="4848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2E5C">
                        <a:gamma/>
                        <a:tint val="90980"/>
                        <a:invGamma/>
                      </a:srgbClr>
                    </a:gs>
                    <a:gs pos="50000">
                      <a:srgbClr val="002E5C"/>
                    </a:gs>
                    <a:gs pos="100000">
                      <a:srgbClr val="002E5C">
                        <a:gamma/>
                        <a:tint val="90980"/>
                        <a:invGamma/>
                      </a:srgb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" name="AutoShape 57"/>
                <p:cNvSpPr>
                  <a:spLocks noChangeArrowheads="1"/>
                </p:cNvSpPr>
                <p:nvPr/>
              </p:nvSpPr>
              <p:spPr bwMode="gray">
                <a:xfrm>
                  <a:off x="703" y="1296"/>
                  <a:ext cx="4620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4890">
                        <a:gamma/>
                        <a:tint val="72549"/>
                        <a:invGamma/>
                      </a:srgbClr>
                    </a:gs>
                    <a:gs pos="50000">
                      <a:srgbClr val="004890"/>
                    </a:gs>
                    <a:gs pos="100000">
                      <a:srgbClr val="004890">
                        <a:gamma/>
                        <a:tint val="72549"/>
                        <a:invGamma/>
                      </a:srgb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" name="AutoShape 58"/>
                <p:cNvSpPr>
                  <a:spLocks noChangeArrowheads="1"/>
                </p:cNvSpPr>
                <p:nvPr/>
              </p:nvSpPr>
              <p:spPr bwMode="gray">
                <a:xfrm>
                  <a:off x="829" y="1296"/>
                  <a:ext cx="4391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99FF"/>
                    </a:gs>
                    <a:gs pos="50000">
                      <a:srgbClr val="0099FF">
                        <a:gamma/>
                        <a:tint val="62353"/>
                        <a:invGamma/>
                      </a:srgbClr>
                    </a:gs>
                    <a:gs pos="100000">
                      <a:srgbClr val="0099FF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r>
                    <a:rPr lang="ru-RU" sz="2800" dirty="0" smtClean="0"/>
                    <a:t>         СЮЖЕТНЫЕ</a:t>
                  </a:r>
                  <a:endParaRPr lang="en-US" sz="2800" dirty="0"/>
                </a:p>
              </p:txBody>
            </p:sp>
          </p:grpSp>
          <p:sp>
            <p:nvSpPr>
              <p:cNvPr id="8" name="Line 59"/>
              <p:cNvSpPr>
                <a:spLocks noChangeShapeType="1"/>
              </p:cNvSpPr>
              <p:nvPr/>
            </p:nvSpPr>
            <p:spPr bwMode="gray">
              <a:xfrm>
                <a:off x="668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Line 60"/>
              <p:cNvSpPr>
                <a:spLocks noChangeShapeType="1"/>
              </p:cNvSpPr>
              <p:nvPr/>
            </p:nvSpPr>
            <p:spPr bwMode="gray">
              <a:xfrm>
                <a:off x="4896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Rectangle 61"/>
            <p:cNvSpPr>
              <a:spLocks noChangeArrowheads="1"/>
            </p:cNvSpPr>
            <p:nvPr/>
          </p:nvSpPr>
          <p:spPr bwMode="gray">
            <a:xfrm>
              <a:off x="1943" y="1706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13" name="Group 79"/>
          <p:cNvGrpSpPr>
            <a:grpSpLocks/>
          </p:cNvGrpSpPr>
          <p:nvPr/>
        </p:nvGrpSpPr>
        <p:grpSpPr bwMode="auto">
          <a:xfrm>
            <a:off x="2209800" y="2371725"/>
            <a:ext cx="4800600" cy="523875"/>
            <a:chOff x="1362" y="1698"/>
            <a:chExt cx="3024" cy="330"/>
          </a:xfrm>
        </p:grpSpPr>
        <p:grpSp>
          <p:nvGrpSpPr>
            <p:cNvPr id="14" name="Group 80"/>
            <p:cNvGrpSpPr>
              <a:grpSpLocks/>
            </p:cNvGrpSpPr>
            <p:nvPr/>
          </p:nvGrpSpPr>
          <p:grpSpPr bwMode="auto">
            <a:xfrm>
              <a:off x="1362" y="1698"/>
              <a:ext cx="3024" cy="330"/>
              <a:chOff x="576" y="1680"/>
              <a:chExt cx="4752" cy="432"/>
            </a:xfrm>
          </p:grpSpPr>
          <p:grpSp>
            <p:nvGrpSpPr>
              <p:cNvPr id="16" name="Group 81"/>
              <p:cNvGrpSpPr>
                <a:grpSpLocks/>
              </p:cNvGrpSpPr>
              <p:nvPr/>
            </p:nvGrpSpPr>
            <p:grpSpPr bwMode="auto">
              <a:xfrm>
                <a:off x="576" y="1680"/>
                <a:ext cx="4752" cy="432"/>
                <a:chOff x="576" y="1296"/>
                <a:chExt cx="4848" cy="432"/>
              </a:xfrm>
            </p:grpSpPr>
            <p:sp>
              <p:nvSpPr>
                <p:cNvPr id="19" name="AutoShape 82"/>
                <p:cNvSpPr>
                  <a:spLocks noChangeArrowheads="1"/>
                </p:cNvSpPr>
                <p:nvPr/>
              </p:nvSpPr>
              <p:spPr bwMode="gray">
                <a:xfrm>
                  <a:off x="576" y="1296"/>
                  <a:ext cx="4848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2E5C">
                        <a:gamma/>
                        <a:tint val="90980"/>
                        <a:invGamma/>
                      </a:srgbClr>
                    </a:gs>
                    <a:gs pos="50000">
                      <a:srgbClr val="002E5C"/>
                    </a:gs>
                    <a:gs pos="100000">
                      <a:srgbClr val="002E5C">
                        <a:gamma/>
                        <a:tint val="90980"/>
                        <a:invGamma/>
                      </a:srgb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0" name="AutoShape 83"/>
                <p:cNvSpPr>
                  <a:spLocks noChangeArrowheads="1"/>
                </p:cNvSpPr>
                <p:nvPr/>
              </p:nvSpPr>
              <p:spPr bwMode="gray">
                <a:xfrm>
                  <a:off x="703" y="1296"/>
                  <a:ext cx="4620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4890">
                        <a:gamma/>
                        <a:tint val="72549"/>
                        <a:invGamma/>
                      </a:srgbClr>
                    </a:gs>
                    <a:gs pos="50000">
                      <a:srgbClr val="004890"/>
                    </a:gs>
                    <a:gs pos="100000">
                      <a:srgbClr val="004890">
                        <a:gamma/>
                        <a:tint val="72549"/>
                        <a:invGamma/>
                      </a:srgb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1" name="AutoShape 84"/>
                <p:cNvSpPr>
                  <a:spLocks noChangeArrowheads="1"/>
                </p:cNvSpPr>
                <p:nvPr/>
              </p:nvSpPr>
              <p:spPr bwMode="gray">
                <a:xfrm>
                  <a:off x="829" y="1296"/>
                  <a:ext cx="4391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99FF"/>
                    </a:gs>
                    <a:gs pos="50000">
                      <a:srgbClr val="0099FF">
                        <a:gamma/>
                        <a:tint val="62353"/>
                        <a:invGamma/>
                      </a:srgbClr>
                    </a:gs>
                    <a:gs pos="100000">
                      <a:srgbClr val="0099FF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7" name="Line 85"/>
              <p:cNvSpPr>
                <a:spLocks noChangeShapeType="1"/>
              </p:cNvSpPr>
              <p:nvPr/>
            </p:nvSpPr>
            <p:spPr bwMode="gray">
              <a:xfrm>
                <a:off x="672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86"/>
              <p:cNvSpPr>
                <a:spLocks noChangeShapeType="1"/>
              </p:cNvSpPr>
              <p:nvPr/>
            </p:nvSpPr>
            <p:spPr bwMode="gray">
              <a:xfrm>
                <a:off x="4896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" name="Rectangle 87"/>
            <p:cNvSpPr>
              <a:spLocks noChangeArrowheads="1"/>
            </p:cNvSpPr>
            <p:nvPr/>
          </p:nvSpPr>
          <p:spPr bwMode="gray">
            <a:xfrm>
              <a:off x="1943" y="1706"/>
              <a:ext cx="122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00000"/>
                  </a:solidFill>
                  <a:latin typeface="Verdana" pitchFamily="34" charset="0"/>
                </a:rPr>
                <a:t>  РОЛЕВЫЕ</a:t>
              </a:r>
              <a:endParaRPr lang="en-US" sz="2400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22" name="Group 88"/>
          <p:cNvGrpSpPr>
            <a:grpSpLocks/>
          </p:cNvGrpSpPr>
          <p:nvPr/>
        </p:nvGrpSpPr>
        <p:grpSpPr bwMode="auto">
          <a:xfrm>
            <a:off x="2209800" y="3067050"/>
            <a:ext cx="4800600" cy="523875"/>
            <a:chOff x="1362" y="1698"/>
            <a:chExt cx="3024" cy="330"/>
          </a:xfrm>
        </p:grpSpPr>
        <p:grpSp>
          <p:nvGrpSpPr>
            <p:cNvPr id="23" name="Group 89"/>
            <p:cNvGrpSpPr>
              <a:grpSpLocks/>
            </p:cNvGrpSpPr>
            <p:nvPr/>
          </p:nvGrpSpPr>
          <p:grpSpPr bwMode="auto">
            <a:xfrm>
              <a:off x="1362" y="1698"/>
              <a:ext cx="3024" cy="330"/>
              <a:chOff x="576" y="1680"/>
              <a:chExt cx="4752" cy="432"/>
            </a:xfrm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576" y="1680"/>
                <a:ext cx="4752" cy="432"/>
                <a:chOff x="576" y="1296"/>
                <a:chExt cx="4848" cy="432"/>
              </a:xfrm>
            </p:grpSpPr>
            <p:sp>
              <p:nvSpPr>
                <p:cNvPr id="28" name="AutoShape 91"/>
                <p:cNvSpPr>
                  <a:spLocks noChangeArrowheads="1"/>
                </p:cNvSpPr>
                <p:nvPr/>
              </p:nvSpPr>
              <p:spPr bwMode="gray">
                <a:xfrm>
                  <a:off x="576" y="1296"/>
                  <a:ext cx="4848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2E5C">
                        <a:gamma/>
                        <a:tint val="90980"/>
                        <a:invGamma/>
                      </a:srgbClr>
                    </a:gs>
                    <a:gs pos="50000">
                      <a:srgbClr val="002E5C"/>
                    </a:gs>
                    <a:gs pos="100000">
                      <a:srgbClr val="002E5C">
                        <a:gamma/>
                        <a:tint val="90980"/>
                        <a:invGamma/>
                      </a:srgb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" name="AutoShape 92"/>
                <p:cNvSpPr>
                  <a:spLocks noChangeArrowheads="1"/>
                </p:cNvSpPr>
                <p:nvPr/>
              </p:nvSpPr>
              <p:spPr bwMode="gray">
                <a:xfrm>
                  <a:off x="703" y="1296"/>
                  <a:ext cx="4620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4890">
                        <a:gamma/>
                        <a:tint val="72549"/>
                        <a:invGamma/>
                      </a:srgbClr>
                    </a:gs>
                    <a:gs pos="50000">
                      <a:srgbClr val="004890"/>
                    </a:gs>
                    <a:gs pos="100000">
                      <a:srgbClr val="004890">
                        <a:gamma/>
                        <a:tint val="72549"/>
                        <a:invGamma/>
                      </a:srgb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" name="AutoShape 93"/>
                <p:cNvSpPr>
                  <a:spLocks noChangeArrowheads="1"/>
                </p:cNvSpPr>
                <p:nvPr/>
              </p:nvSpPr>
              <p:spPr bwMode="gray">
                <a:xfrm>
                  <a:off x="829" y="1296"/>
                  <a:ext cx="4391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99FF"/>
                    </a:gs>
                    <a:gs pos="50000">
                      <a:srgbClr val="0099FF">
                        <a:gamma/>
                        <a:tint val="62353"/>
                        <a:invGamma/>
                      </a:srgbClr>
                    </a:gs>
                    <a:gs pos="100000">
                      <a:srgbClr val="0099FF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" name="Line 94"/>
              <p:cNvSpPr>
                <a:spLocks noChangeShapeType="1"/>
              </p:cNvSpPr>
              <p:nvPr/>
            </p:nvSpPr>
            <p:spPr bwMode="gray">
              <a:xfrm>
                <a:off x="672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Line 95"/>
              <p:cNvSpPr>
                <a:spLocks noChangeShapeType="1"/>
              </p:cNvSpPr>
              <p:nvPr/>
            </p:nvSpPr>
            <p:spPr bwMode="gray">
              <a:xfrm>
                <a:off x="4896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" name="Rectangle 96"/>
            <p:cNvSpPr>
              <a:spLocks noChangeArrowheads="1"/>
            </p:cNvSpPr>
            <p:nvPr/>
          </p:nvSpPr>
          <p:spPr bwMode="gray">
            <a:xfrm>
              <a:off x="1943" y="1706"/>
              <a:ext cx="124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00000"/>
                  </a:solidFill>
                  <a:latin typeface="Verdana" pitchFamily="34" charset="0"/>
                </a:rPr>
                <a:t>  ДЕЛОВЫЕ</a:t>
              </a:r>
              <a:endParaRPr lang="en-US" sz="2400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31" name="Group 97"/>
          <p:cNvGrpSpPr>
            <a:grpSpLocks/>
          </p:cNvGrpSpPr>
          <p:nvPr/>
        </p:nvGrpSpPr>
        <p:grpSpPr bwMode="auto">
          <a:xfrm>
            <a:off x="2209800" y="3743325"/>
            <a:ext cx="4800600" cy="523875"/>
            <a:chOff x="1362" y="1698"/>
            <a:chExt cx="3024" cy="330"/>
          </a:xfrm>
        </p:grpSpPr>
        <p:grpSp>
          <p:nvGrpSpPr>
            <p:cNvPr id="32" name="Group 98"/>
            <p:cNvGrpSpPr>
              <a:grpSpLocks/>
            </p:cNvGrpSpPr>
            <p:nvPr/>
          </p:nvGrpSpPr>
          <p:grpSpPr bwMode="auto">
            <a:xfrm>
              <a:off x="1362" y="1698"/>
              <a:ext cx="3024" cy="330"/>
              <a:chOff x="576" y="1680"/>
              <a:chExt cx="4752" cy="432"/>
            </a:xfrm>
          </p:grpSpPr>
          <p:grpSp>
            <p:nvGrpSpPr>
              <p:cNvPr id="34" name="Group 99"/>
              <p:cNvGrpSpPr>
                <a:grpSpLocks/>
              </p:cNvGrpSpPr>
              <p:nvPr/>
            </p:nvGrpSpPr>
            <p:grpSpPr bwMode="auto">
              <a:xfrm>
                <a:off x="576" y="1680"/>
                <a:ext cx="4752" cy="432"/>
                <a:chOff x="576" y="1296"/>
                <a:chExt cx="4848" cy="432"/>
              </a:xfrm>
            </p:grpSpPr>
            <p:sp>
              <p:nvSpPr>
                <p:cNvPr id="37" name="AutoShape 100"/>
                <p:cNvSpPr>
                  <a:spLocks noChangeArrowheads="1"/>
                </p:cNvSpPr>
                <p:nvPr/>
              </p:nvSpPr>
              <p:spPr bwMode="gray">
                <a:xfrm>
                  <a:off x="576" y="1296"/>
                  <a:ext cx="4848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2E5C">
                        <a:gamma/>
                        <a:tint val="90980"/>
                        <a:invGamma/>
                      </a:srgbClr>
                    </a:gs>
                    <a:gs pos="50000">
                      <a:srgbClr val="002E5C"/>
                    </a:gs>
                    <a:gs pos="100000">
                      <a:srgbClr val="002E5C">
                        <a:gamma/>
                        <a:tint val="90980"/>
                        <a:invGamma/>
                      </a:srgb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8" name="AutoShape 101"/>
                <p:cNvSpPr>
                  <a:spLocks noChangeArrowheads="1"/>
                </p:cNvSpPr>
                <p:nvPr/>
              </p:nvSpPr>
              <p:spPr bwMode="gray">
                <a:xfrm>
                  <a:off x="703" y="1296"/>
                  <a:ext cx="4620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4890">
                        <a:gamma/>
                        <a:tint val="72549"/>
                        <a:invGamma/>
                      </a:srgbClr>
                    </a:gs>
                    <a:gs pos="50000">
                      <a:srgbClr val="004890"/>
                    </a:gs>
                    <a:gs pos="100000">
                      <a:srgbClr val="004890">
                        <a:gamma/>
                        <a:tint val="72549"/>
                        <a:invGamma/>
                      </a:srgb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9" name="AutoShape 102"/>
                <p:cNvSpPr>
                  <a:spLocks noChangeArrowheads="1"/>
                </p:cNvSpPr>
                <p:nvPr/>
              </p:nvSpPr>
              <p:spPr bwMode="gray">
                <a:xfrm>
                  <a:off x="829" y="1296"/>
                  <a:ext cx="4391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99FF"/>
                    </a:gs>
                    <a:gs pos="50000">
                      <a:srgbClr val="0099FF">
                        <a:gamma/>
                        <a:tint val="62353"/>
                        <a:invGamma/>
                      </a:srgbClr>
                    </a:gs>
                    <a:gs pos="100000">
                      <a:srgbClr val="0099FF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5" name="Line 103"/>
              <p:cNvSpPr>
                <a:spLocks noChangeShapeType="1"/>
              </p:cNvSpPr>
              <p:nvPr/>
            </p:nvSpPr>
            <p:spPr bwMode="gray">
              <a:xfrm>
                <a:off x="672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Line 104"/>
              <p:cNvSpPr>
                <a:spLocks noChangeShapeType="1"/>
              </p:cNvSpPr>
              <p:nvPr/>
            </p:nvSpPr>
            <p:spPr bwMode="gray">
              <a:xfrm>
                <a:off x="4896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3" name="Rectangle 105"/>
            <p:cNvSpPr>
              <a:spLocks noChangeArrowheads="1"/>
            </p:cNvSpPr>
            <p:nvPr/>
          </p:nvSpPr>
          <p:spPr bwMode="gray">
            <a:xfrm>
              <a:off x="1943" y="1706"/>
              <a:ext cx="163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00000"/>
                  </a:solidFill>
                  <a:latin typeface="Verdana" pitchFamily="34" charset="0"/>
                </a:rPr>
                <a:t>  ПРЕДМЕТНЫЕ</a:t>
              </a:r>
              <a:endParaRPr lang="en-US" sz="2400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  <p:grpSp>
        <p:nvGrpSpPr>
          <p:cNvPr id="40" name="Group 106"/>
          <p:cNvGrpSpPr>
            <a:grpSpLocks/>
          </p:cNvGrpSpPr>
          <p:nvPr/>
        </p:nvGrpSpPr>
        <p:grpSpPr bwMode="auto">
          <a:xfrm>
            <a:off x="2209800" y="4495800"/>
            <a:ext cx="4800600" cy="523875"/>
            <a:chOff x="1362" y="1698"/>
            <a:chExt cx="3024" cy="330"/>
          </a:xfrm>
        </p:grpSpPr>
        <p:grpSp>
          <p:nvGrpSpPr>
            <p:cNvPr id="41" name="Group 107"/>
            <p:cNvGrpSpPr>
              <a:grpSpLocks/>
            </p:cNvGrpSpPr>
            <p:nvPr/>
          </p:nvGrpSpPr>
          <p:grpSpPr bwMode="auto">
            <a:xfrm>
              <a:off x="1362" y="1698"/>
              <a:ext cx="3024" cy="330"/>
              <a:chOff x="576" y="1680"/>
              <a:chExt cx="4752" cy="432"/>
            </a:xfrm>
          </p:grpSpPr>
          <p:grpSp>
            <p:nvGrpSpPr>
              <p:cNvPr id="43" name="Group 108"/>
              <p:cNvGrpSpPr>
                <a:grpSpLocks/>
              </p:cNvGrpSpPr>
              <p:nvPr/>
            </p:nvGrpSpPr>
            <p:grpSpPr bwMode="auto">
              <a:xfrm>
                <a:off x="576" y="1680"/>
                <a:ext cx="4752" cy="432"/>
                <a:chOff x="576" y="1296"/>
                <a:chExt cx="4848" cy="432"/>
              </a:xfrm>
            </p:grpSpPr>
            <p:sp>
              <p:nvSpPr>
                <p:cNvPr id="46" name="AutoShape 109"/>
                <p:cNvSpPr>
                  <a:spLocks noChangeArrowheads="1"/>
                </p:cNvSpPr>
                <p:nvPr/>
              </p:nvSpPr>
              <p:spPr bwMode="gray">
                <a:xfrm>
                  <a:off x="576" y="1296"/>
                  <a:ext cx="4848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2E5C">
                        <a:gamma/>
                        <a:tint val="90980"/>
                        <a:invGamma/>
                      </a:srgbClr>
                    </a:gs>
                    <a:gs pos="50000">
                      <a:srgbClr val="002E5C"/>
                    </a:gs>
                    <a:gs pos="100000">
                      <a:srgbClr val="002E5C">
                        <a:gamma/>
                        <a:tint val="90980"/>
                        <a:invGamma/>
                      </a:srgb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7" name="AutoShape 110"/>
                <p:cNvSpPr>
                  <a:spLocks noChangeArrowheads="1"/>
                </p:cNvSpPr>
                <p:nvPr/>
              </p:nvSpPr>
              <p:spPr bwMode="gray">
                <a:xfrm>
                  <a:off x="703" y="1296"/>
                  <a:ext cx="4620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4890">
                        <a:gamma/>
                        <a:tint val="72549"/>
                        <a:invGamma/>
                      </a:srgbClr>
                    </a:gs>
                    <a:gs pos="50000">
                      <a:srgbClr val="004890"/>
                    </a:gs>
                    <a:gs pos="100000">
                      <a:srgbClr val="004890">
                        <a:gamma/>
                        <a:tint val="72549"/>
                        <a:invGamma/>
                      </a:srgb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" name="AutoShape 111"/>
                <p:cNvSpPr>
                  <a:spLocks noChangeArrowheads="1"/>
                </p:cNvSpPr>
                <p:nvPr/>
              </p:nvSpPr>
              <p:spPr bwMode="gray">
                <a:xfrm>
                  <a:off x="829" y="1296"/>
                  <a:ext cx="4391" cy="432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0099FF"/>
                    </a:gs>
                    <a:gs pos="50000">
                      <a:srgbClr val="0099FF">
                        <a:gamma/>
                        <a:tint val="62353"/>
                        <a:invGamma/>
                      </a:srgbClr>
                    </a:gs>
                    <a:gs pos="100000">
                      <a:srgbClr val="0099FF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44" name="Line 112"/>
              <p:cNvSpPr>
                <a:spLocks noChangeShapeType="1"/>
              </p:cNvSpPr>
              <p:nvPr/>
            </p:nvSpPr>
            <p:spPr bwMode="gray">
              <a:xfrm>
                <a:off x="672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Line 113"/>
              <p:cNvSpPr>
                <a:spLocks noChangeShapeType="1"/>
              </p:cNvSpPr>
              <p:nvPr/>
            </p:nvSpPr>
            <p:spPr bwMode="gray">
              <a:xfrm>
                <a:off x="4896" y="1920"/>
                <a:ext cx="384" cy="0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2" name="Rectangle 114"/>
            <p:cNvSpPr>
              <a:spLocks noChangeArrowheads="1"/>
            </p:cNvSpPr>
            <p:nvPr/>
          </p:nvSpPr>
          <p:spPr bwMode="gray">
            <a:xfrm>
              <a:off x="1943" y="1706"/>
              <a:ext cx="185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00000"/>
                  </a:solidFill>
                  <a:latin typeface="Verdana" pitchFamily="34" charset="0"/>
                </a:rPr>
                <a:t>ИМИТАЦИОННЫЕ</a:t>
              </a:r>
              <a:endParaRPr lang="en-US" sz="2400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5175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7469" y="133084"/>
            <a:ext cx="4243387" cy="1047221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«ИЗДАТЕЛЬСТВО»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avatars.mds.yandex.net/get-mpic/1937077/img_id953602670868391247.jpeg/ori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8226" r="4711" b="10797"/>
          <a:stretch/>
        </p:blipFill>
        <p:spPr bwMode="auto">
          <a:xfrm>
            <a:off x="342902" y="1024075"/>
            <a:ext cx="3764756" cy="154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rgdb.ru/images/News_main/2020/05/15/04/Logo_AST_green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t="13432" r="14659" b="17354"/>
          <a:stretch/>
        </p:blipFill>
        <p:spPr bwMode="auto">
          <a:xfrm>
            <a:off x="1400175" y="2707481"/>
            <a:ext cx="3157537" cy="193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lovoed.com/images/slovoed/news/447/Drofa_container_win8_1116x684.png?152810800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7" r="8460"/>
          <a:stretch/>
        </p:blipFill>
        <p:spPr bwMode="auto">
          <a:xfrm>
            <a:off x="5236368" y="966926"/>
            <a:ext cx="2986088" cy="231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gromaster.by/upload/iblock/5ce/5ce6b4531735762479143a98459cb3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161" y="3571080"/>
            <a:ext cx="3049586" cy="12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yt3.ggpht.com/a/AATXAJzpCvWVrZrqpatVPQ93Np_nl-CCx8go-uAv9PWS=s900-c-k-c0xffffffff-no-rj-m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968" y="4926807"/>
            <a:ext cx="2282427" cy="1781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yt3.ggpht.com/a/AATXAJz-VtH95E9-qL8C1uZw00dmJqWir5ocR4ad0w=s900-c-k-c0xffffffff-no-rj-mo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9" t="3262" r="8320" b="5426"/>
          <a:stretch/>
        </p:blipFill>
        <p:spPr bwMode="auto">
          <a:xfrm>
            <a:off x="1800225" y="4777266"/>
            <a:ext cx="2578894" cy="19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695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18" r="3052" b="14034"/>
          <a:stretch/>
        </p:blipFill>
        <p:spPr bwMode="auto">
          <a:xfrm>
            <a:off x="167484" y="2614611"/>
            <a:ext cx="3353593" cy="2164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39" r="3920"/>
          <a:stretch/>
        </p:blipFill>
        <p:spPr bwMode="auto">
          <a:xfrm>
            <a:off x="3399531" y="3429000"/>
            <a:ext cx="3101179" cy="1893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7" t="20616" r="3757"/>
          <a:stretch/>
        </p:blipFill>
        <p:spPr bwMode="auto">
          <a:xfrm>
            <a:off x="5800725" y="4836319"/>
            <a:ext cx="3157538" cy="18645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22" r="18076" b="3584"/>
          <a:stretch/>
        </p:blipFill>
        <p:spPr bwMode="auto">
          <a:xfrm>
            <a:off x="1084265" y="271463"/>
            <a:ext cx="3465512" cy="2257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49" r="16437"/>
          <a:stretch/>
        </p:blipFill>
        <p:spPr bwMode="auto">
          <a:xfrm>
            <a:off x="4836114" y="892969"/>
            <a:ext cx="3443492" cy="20931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85725" y="271463"/>
            <a:ext cx="1110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1 место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05846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36114" y="437635"/>
            <a:ext cx="9646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</a:rPr>
              <a:t>2 место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15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307183"/>
            <a:ext cx="7648574" cy="5736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90300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Яшнаров\Desktop\IMG_20200219_094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2" y="1085853"/>
            <a:ext cx="4619626" cy="30789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Яшнаров\Desktop\IMG_20200219_105040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74"/>
          <a:stretch/>
        </p:blipFill>
        <p:spPr bwMode="auto">
          <a:xfrm>
            <a:off x="3350420" y="4100513"/>
            <a:ext cx="4455914" cy="2557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80" t="-398" r="35124" b="398"/>
          <a:stretch/>
        </p:blipFill>
        <p:spPr bwMode="auto">
          <a:xfrm>
            <a:off x="5435599" y="992983"/>
            <a:ext cx="2465388" cy="26931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550069" y="85725"/>
            <a:ext cx="7500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FF0000"/>
                </a:solidFill>
              </a:rPr>
              <a:t>«Лингвистическая ярмарка»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54059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129c/0001c04b-f418d13b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852" y="902492"/>
            <a:ext cx="6125103" cy="4226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166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574</TotalTime>
  <Words>52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Презентация PowerPoint</vt:lpstr>
      <vt:lpstr>Типы игровой методики:</vt:lpstr>
      <vt:lpstr>«ИЗДАТЕЛЬСТВО»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DesignPC</cp:lastModifiedBy>
  <cp:revision>100</cp:revision>
  <dcterms:created xsi:type="dcterms:W3CDTF">2016-11-18T14:12:19Z</dcterms:created>
  <dcterms:modified xsi:type="dcterms:W3CDTF">2021-10-01T17:10:43Z</dcterms:modified>
</cp:coreProperties>
</file>