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1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76672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ТОГБПОУ «Аграрно-технологический техникум»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916832"/>
            <a:ext cx="7272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«Народы мудростью едины»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5976" y="4365104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Провела: педагог-психолог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О.Г. Сергеева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71700" y="6093296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пос. совхоза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Селезневский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2023 год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610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926" y="2348880"/>
            <a:ext cx="1314082" cy="178613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393" y="2597687"/>
            <a:ext cx="895858" cy="9950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460" y="3789004"/>
            <a:ext cx="1813596" cy="118891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40" y="3950924"/>
            <a:ext cx="1181042" cy="102699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55576" y="404664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Источники мудрости народов: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22407" y="1394773"/>
            <a:ext cx="2088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Китайская мудрость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65462" y="4077072"/>
            <a:ext cx="21103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Индийская мудрость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031" y="2524962"/>
            <a:ext cx="21023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Западная мудрость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39145" y="3934142"/>
            <a:ext cx="23451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Монгольская мудрость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4375" y="5417117"/>
            <a:ext cx="2664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Якутская мудрость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7162" y="1111710"/>
            <a:ext cx="926232" cy="100402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322" y="1073006"/>
            <a:ext cx="1883208" cy="12758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82" y="2524962"/>
            <a:ext cx="914400" cy="9144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75856" y="2524962"/>
            <a:ext cx="1616636" cy="114048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045" y="5284541"/>
            <a:ext cx="959768" cy="95976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322" y="5229198"/>
            <a:ext cx="1994915" cy="132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56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83529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Задание №1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Внимательно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прочитайте представленные на экране поговорки и определите к какому народу они принадлежат.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8" y="2276872"/>
            <a:ext cx="70567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</a:rPr>
              <a:t>1. Не </a:t>
            </a:r>
            <a:r>
              <a:rPr lang="ru-RU" sz="2400" dirty="0">
                <a:latin typeface="Times New Roman"/>
                <a:ea typeface="Times New Roman"/>
              </a:rPr>
              <a:t>нужно быть гением, чтобы разглядеть козу в стаде овец. </a:t>
            </a:r>
            <a:endParaRPr lang="ru-RU" sz="24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</a:rPr>
              <a:t>2</a:t>
            </a:r>
            <a:r>
              <a:rPr lang="ru-RU" sz="2400" dirty="0">
                <a:latin typeface="Times New Roman"/>
                <a:ea typeface="Times New Roman"/>
              </a:rPr>
              <a:t>. Тот, кто указывает на твои недостатки, не всегда твой враг; тот, кто говорит о твоих достоинствах, не всегда твой друг. </a:t>
            </a:r>
            <a:endParaRPr lang="ru-RU" sz="24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</a:rPr>
              <a:t>3</a:t>
            </a:r>
            <a:r>
              <a:rPr lang="ru-RU" sz="2400" dirty="0">
                <a:latin typeface="Times New Roman"/>
                <a:ea typeface="Times New Roman"/>
              </a:rPr>
              <a:t>. Ворона пыталась ходить, как лебедь и разучилась ходить, как ворона. </a:t>
            </a:r>
            <a:endParaRPr lang="ru-RU" sz="24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</a:rPr>
              <a:t>4</a:t>
            </a:r>
            <a:r>
              <a:rPr lang="ru-RU" sz="2400" dirty="0">
                <a:latin typeface="Times New Roman"/>
                <a:ea typeface="Times New Roman"/>
              </a:rPr>
              <a:t>. Если боишься, то не делай, если сделал, то не бойся</a:t>
            </a:r>
            <a:r>
              <a:rPr lang="ru-RU" sz="2400" dirty="0" smtClean="0">
                <a:latin typeface="Times New Roman"/>
                <a:ea typeface="Times New Roman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</a:rPr>
              <a:t>5</a:t>
            </a:r>
            <a:r>
              <a:rPr lang="ru-RU" sz="2400" dirty="0">
                <a:latin typeface="Times New Roman"/>
                <a:ea typeface="Times New Roman"/>
              </a:rPr>
              <a:t>. Молчаливый всегда слывет за умного. 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03194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340768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404664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Задание № 2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991264"/>
            <a:ext cx="784887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i="1" dirty="0" smtClean="0">
                <a:latin typeface="Times New Roman"/>
                <a:ea typeface="Times New Roman"/>
              </a:rPr>
              <a:t>Из </a:t>
            </a:r>
            <a:r>
              <a:rPr lang="ru-RU" sz="2400" b="1" i="1" dirty="0">
                <a:latin typeface="Times New Roman"/>
                <a:ea typeface="Times New Roman"/>
              </a:rPr>
              <a:t>приведенных пословиц, выберете те, что относятся к дружбе, аргументируйте свой выбор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</a:p>
          <a:p>
            <a:pPr marL="285750" indent="-28575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latin typeface="Times New Roman"/>
                <a:ea typeface="Times New Roman"/>
              </a:rPr>
              <a:t>Никогда </a:t>
            </a:r>
            <a:r>
              <a:rPr lang="ru-RU" sz="2400" dirty="0">
                <a:latin typeface="Times New Roman"/>
                <a:ea typeface="Times New Roman"/>
              </a:rPr>
              <a:t>не бросайте свой пистолет, чтобы обнять гризли.</a:t>
            </a:r>
          </a:p>
          <a:p>
            <a:pPr marL="34290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2400" dirty="0">
                <a:latin typeface="Times New Roman"/>
                <a:ea typeface="Times New Roman"/>
              </a:rPr>
              <a:t>Друга без изъяна не бывает; если будешь искать изъян — останешься без друга.</a:t>
            </a:r>
          </a:p>
          <a:p>
            <a:pPr marL="34290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2400" dirty="0">
                <a:latin typeface="Times New Roman"/>
                <a:ea typeface="Times New Roman"/>
              </a:rPr>
              <a:t>Хижина, где смеются, богаче дворца, где скучают.</a:t>
            </a:r>
          </a:p>
          <a:p>
            <a:pPr marL="34290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2400" dirty="0">
                <a:latin typeface="Times New Roman"/>
                <a:ea typeface="Times New Roman"/>
              </a:rPr>
              <a:t>Дружба крепка не лестью, а правдой и честью.</a:t>
            </a:r>
          </a:p>
          <a:p>
            <a:pPr marL="34290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2400" dirty="0">
                <a:latin typeface="Times New Roman"/>
                <a:ea typeface="Times New Roman"/>
              </a:rPr>
              <a:t>Говорить с тобой, что играть на флейте перед буйволом.</a:t>
            </a:r>
          </a:p>
          <a:p>
            <a:pPr marL="34290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2400" dirty="0">
                <a:latin typeface="Times New Roman"/>
                <a:ea typeface="Times New Roman"/>
              </a:rPr>
              <a:t>Даже тот, кто далеко, стоит рядом, если он в твоем сердце; даже тот, кто стоит рядом, далек, если твои мысли далеки от него.</a:t>
            </a:r>
          </a:p>
          <a:p>
            <a:pPr marL="34290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2400" dirty="0">
                <a:latin typeface="Times New Roman"/>
                <a:ea typeface="Times New Roman"/>
              </a:rPr>
              <a:t>Какой, из десяти пальцев не укусишь, одинаково больно.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83926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04664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Задание № 3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966180"/>
            <a:ext cx="820891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i="1" dirty="0" smtClean="0">
                <a:latin typeface="Times New Roman"/>
                <a:ea typeface="Times New Roman"/>
              </a:rPr>
              <a:t>Распределите </a:t>
            </a:r>
            <a:r>
              <a:rPr lang="ru-RU" sz="2400" b="1" i="1" dirty="0">
                <a:latin typeface="Times New Roman"/>
                <a:ea typeface="Times New Roman"/>
              </a:rPr>
              <a:t>пословицы по группам: о человеческой глупости и о мудрости</a:t>
            </a:r>
            <a:r>
              <a:rPr lang="ru-RU" sz="2400" dirty="0">
                <a:latin typeface="Times New Roman"/>
                <a:ea typeface="Times New Roman"/>
              </a:rPr>
              <a:t>. </a:t>
            </a:r>
            <a:endParaRPr lang="ru-RU" sz="24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dirty="0" smtClean="0">
              <a:latin typeface="Times New Roman"/>
              <a:ea typeface="Times New Roman"/>
            </a:endParaRPr>
          </a:p>
          <a:p>
            <a:pPr marL="342900" indent="-342900" algn="just">
              <a:spcAft>
                <a:spcPts val="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Times New Roman"/>
                <a:ea typeface="Times New Roman"/>
              </a:rPr>
              <a:t>Самый </a:t>
            </a:r>
            <a:r>
              <a:rPr lang="ru-RU" sz="2400" dirty="0">
                <a:latin typeface="Times New Roman"/>
                <a:ea typeface="Times New Roman"/>
              </a:rPr>
              <a:t>быстрый способ удвоить свои деньги - это сложить их пополам и положить обратно в карман.</a:t>
            </a:r>
          </a:p>
          <a:p>
            <a:pPr marL="342900" indent="-342900" algn="just">
              <a:spcAft>
                <a:spcPts val="0"/>
              </a:spcAft>
              <a:buFont typeface="Wingdings" pitchFamily="2" charset="2"/>
              <a:buChar char="ü"/>
            </a:pPr>
            <a:r>
              <a:rPr lang="ru-RU" sz="2400" dirty="0">
                <a:latin typeface="Times New Roman"/>
                <a:ea typeface="Times New Roman"/>
              </a:rPr>
              <a:t>Сильный преодолеет преграду, мудрый — весь путь.</a:t>
            </a:r>
          </a:p>
          <a:p>
            <a:pPr marL="342900" indent="-342900" algn="just">
              <a:spcAft>
                <a:spcPts val="0"/>
              </a:spcAft>
              <a:buFont typeface="Wingdings" pitchFamily="2" charset="2"/>
              <a:buChar char="ü"/>
            </a:pPr>
            <a:r>
              <a:rPr lang="ru-RU" sz="2400" dirty="0">
                <a:latin typeface="Times New Roman"/>
                <a:ea typeface="Times New Roman"/>
              </a:rPr>
              <a:t>У дурака и счастье глупое.</a:t>
            </a:r>
          </a:p>
          <a:p>
            <a:pPr marL="342900" indent="-342900" algn="just">
              <a:spcAft>
                <a:spcPts val="0"/>
              </a:spcAft>
              <a:buFont typeface="Wingdings" pitchFamily="2" charset="2"/>
              <a:buChar char="ü"/>
            </a:pPr>
            <a:r>
              <a:rPr lang="ru-RU" sz="2400" dirty="0">
                <a:latin typeface="Times New Roman"/>
                <a:ea typeface="Times New Roman"/>
              </a:rPr>
              <a:t> Если ты споткнулся и упал, это ещё не значит, что ты идёшь не туда.</a:t>
            </a:r>
          </a:p>
          <a:p>
            <a:pPr marL="342900" indent="-342900" algn="just">
              <a:spcAft>
                <a:spcPts val="0"/>
              </a:spcAft>
              <a:buFont typeface="Wingdings" pitchFamily="2" charset="2"/>
              <a:buChar char="ü"/>
            </a:pPr>
            <a:r>
              <a:rPr lang="ru-RU" sz="2400" dirty="0">
                <a:latin typeface="Times New Roman"/>
                <a:ea typeface="Times New Roman"/>
              </a:rPr>
              <a:t>Учителя только открывают двери, дальше вы идете сами.</a:t>
            </a:r>
          </a:p>
          <a:p>
            <a:pPr marL="342900" indent="-342900" algn="just">
              <a:spcAft>
                <a:spcPts val="0"/>
              </a:spcAft>
              <a:buFont typeface="Wingdings" pitchFamily="2" charset="2"/>
              <a:buChar char="ü"/>
            </a:pPr>
            <a:r>
              <a:rPr lang="ru-RU" sz="2400" dirty="0">
                <a:latin typeface="Times New Roman"/>
                <a:ea typeface="Times New Roman"/>
              </a:rPr>
              <a:t>Если голова цела, имей хоть тысячу тюрбанов.</a:t>
            </a:r>
          </a:p>
          <a:p>
            <a:pPr marL="342900" indent="-342900" algn="just">
              <a:spcAft>
                <a:spcPts val="0"/>
              </a:spcAft>
              <a:buFont typeface="Wingdings" pitchFamily="2" charset="2"/>
              <a:buChar char="ü"/>
            </a:pPr>
            <a:r>
              <a:rPr lang="ru-RU" sz="2400" dirty="0">
                <a:latin typeface="Times New Roman"/>
                <a:ea typeface="Times New Roman"/>
              </a:rPr>
              <a:t>Кто сам в гостях не бывал, тот гостей принять не сможет.</a:t>
            </a:r>
          </a:p>
          <a:p>
            <a:pPr marL="342900" indent="-342900" algn="just">
              <a:spcAft>
                <a:spcPts val="0"/>
              </a:spcAft>
              <a:buFont typeface="Wingdings" pitchFamily="2" charset="2"/>
              <a:buChar char="ü"/>
            </a:pPr>
            <a:r>
              <a:rPr lang="ru-RU" sz="2400" dirty="0">
                <a:latin typeface="Times New Roman"/>
                <a:ea typeface="Times New Roman"/>
              </a:rPr>
              <a:t>Осёл любит, когда его навьючивают, а глупец — когда его хвалят.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28260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04664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Задание № 4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7502" y="1744418"/>
            <a:ext cx="439654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dirty="0" err="1">
                <a:latin typeface="Times New Roman" pitchFamily="18" charset="0"/>
                <a:ea typeface="Times New Roman"/>
                <a:cs typeface="Times New Roman" pitchFamily="18" charset="0"/>
              </a:rPr>
              <a:t>Синквейн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 – это  сочинение или нерифмованное стихотворение, состоящее из пяти </a:t>
            </a: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строк.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1 строка – имя существительное,  тема, предмет обсуждения.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2 строка – имя прилагательное (2-3), описывающее предмет.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3 строка -  глагол (2-3), рассказывающий о действиях предмета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4 строка – предложение, выражающее отношение к предмету обсуждения.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5 строка – одно слов (любая часть речи), выражающая суть темы, предмета обсуждения.</a:t>
            </a:r>
            <a:endParaRPr lang="ru-RU" sz="2000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4048" y="1772816"/>
            <a:ext cx="367240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>
                <a:latin typeface="Times New Roman"/>
                <a:ea typeface="Times New Roman"/>
              </a:rPr>
              <a:t>Пример</a:t>
            </a:r>
            <a:r>
              <a:rPr lang="ru-RU" sz="2400" dirty="0">
                <a:latin typeface="Times New Roman"/>
                <a:ea typeface="Times New Roman"/>
              </a:rPr>
              <a:t> </a:t>
            </a:r>
            <a:r>
              <a:rPr lang="ru-RU" sz="2400" dirty="0" err="1">
                <a:latin typeface="Times New Roman"/>
                <a:ea typeface="Times New Roman"/>
              </a:rPr>
              <a:t>сиквейна</a:t>
            </a:r>
            <a:r>
              <a:rPr lang="ru-RU" sz="2400" dirty="0">
                <a:latin typeface="Times New Roman"/>
                <a:ea typeface="Times New Roman"/>
              </a:rPr>
              <a:t> на тему </a:t>
            </a:r>
            <a:r>
              <a:rPr lang="ru-RU" sz="2400" b="1" i="1" dirty="0">
                <a:latin typeface="Times New Roman"/>
                <a:ea typeface="Times New Roman"/>
              </a:rPr>
              <a:t>толерантности</a:t>
            </a:r>
            <a:r>
              <a:rPr lang="ru-RU" sz="2400" dirty="0">
                <a:latin typeface="Times New Roman"/>
                <a:ea typeface="Times New Roman"/>
              </a:rPr>
              <a:t>: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Толерантность.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Миролюбивое. Конструктивное.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Признавать. Доверять. Уважать.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Единство мудрости и терпимости в движении к равновесию.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Принятие</a:t>
            </a:r>
            <a:r>
              <a:rPr lang="ru-RU" dirty="0">
                <a:latin typeface="Times New Roman"/>
                <a:ea typeface="Times New Roman"/>
              </a:rPr>
              <a:t>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078" y="918887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i="1" dirty="0" smtClean="0">
                <a:latin typeface="Times New Roman"/>
                <a:ea typeface="Times New Roman"/>
              </a:rPr>
              <a:t>Написать </a:t>
            </a:r>
            <a:r>
              <a:rPr lang="ru-RU" sz="2400" b="1" i="1" dirty="0" err="1">
                <a:latin typeface="Times New Roman"/>
                <a:ea typeface="Times New Roman"/>
              </a:rPr>
              <a:t>сиквейн</a:t>
            </a:r>
            <a:r>
              <a:rPr lang="ru-RU" sz="2400" b="1" i="1" dirty="0">
                <a:latin typeface="Times New Roman"/>
                <a:ea typeface="Times New Roman"/>
              </a:rPr>
              <a:t> к слову на выбор: единство, мудрость, принятие, понимание</a:t>
            </a:r>
            <a:r>
              <a:rPr lang="ru-RU" sz="2400" dirty="0">
                <a:latin typeface="Times New Roman"/>
                <a:ea typeface="Times New Roman"/>
              </a:rPr>
              <a:t>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80545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5196" y="692696"/>
            <a:ext cx="62646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</a:rPr>
              <a:t>Не забывайте о том, что жизненные ценности у всех людей одни, не важно, к какому народу человек относится. Важна дружба, любовь, жизнь… Эти ценности, которые передаются из поколения в поколение среди разных народов и есть мудрость, которая объединяет народы. Народы мудростью едины. </a:t>
            </a:r>
            <a:endParaRPr lang="ru-RU" sz="2400" dirty="0" smtClean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Times New Roman"/>
              </a:rPr>
              <a:t>Спасибо </a:t>
            </a:r>
            <a:r>
              <a:rPr lang="ru-RU" sz="2400" b="1" dirty="0">
                <a:latin typeface="Times New Roman"/>
                <a:ea typeface="Times New Roman"/>
              </a:rPr>
              <a:t>за внимание!</a:t>
            </a:r>
            <a:endParaRPr lang="ru-RU" sz="2400" b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069" y="3719535"/>
            <a:ext cx="2672950" cy="2797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9588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544</Words>
  <Application>Microsoft Office PowerPoint</Application>
  <PresentationFormat>Экран (4:3)</PresentationFormat>
  <Paragraphs>54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Психолог</dc:creator>
  <cp:lastModifiedBy>Психолог</cp:lastModifiedBy>
  <cp:revision>6</cp:revision>
  <dcterms:created xsi:type="dcterms:W3CDTF">2023-11-02T11:35:52Z</dcterms:created>
  <dcterms:modified xsi:type="dcterms:W3CDTF">2023-11-03T07:27:10Z</dcterms:modified>
</cp:coreProperties>
</file>