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rus-ege.sdamgia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92696"/>
            <a:ext cx="7776864" cy="2664296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Сегодня добрый день, потому что…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Сегодня добрый день, поэтому…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Сегодня добрый день, значит…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7890" name="Picture 2" descr="https://catherineasquithgallery.com/uploads/posts/2021-03/1614546642_3-p-snezhinki-na-belom-fone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827451" cy="747464"/>
          </a:xfrm>
          <a:prstGeom prst="rect">
            <a:avLst/>
          </a:prstGeom>
          <a:noFill/>
        </p:spPr>
      </p:pic>
      <p:pic>
        <p:nvPicPr>
          <p:cNvPr id="5" name="Picture 2" descr="https://catherineasquithgallery.com/uploads/posts/2021-03/1614546642_3-p-snezhinki-na-belom-fone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3789040"/>
            <a:ext cx="827451" cy="747464"/>
          </a:xfrm>
          <a:prstGeom prst="rect">
            <a:avLst/>
          </a:prstGeom>
          <a:noFill/>
        </p:spPr>
      </p:pic>
      <p:pic>
        <p:nvPicPr>
          <p:cNvPr id="6" name="Picture 2" descr="https://catherineasquithgallery.com/uploads/posts/2021-03/1614546642_3-p-snezhinki-na-belom-fone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780928"/>
            <a:ext cx="827451" cy="747464"/>
          </a:xfrm>
          <a:prstGeom prst="rect">
            <a:avLst/>
          </a:prstGeom>
          <a:noFill/>
        </p:spPr>
      </p:pic>
      <p:pic>
        <p:nvPicPr>
          <p:cNvPr id="7" name="Picture 2" descr="https://catherineasquithgallery.com/uploads/posts/2021-03/1614546642_3-p-snezhinki-na-belom-fone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60648"/>
            <a:ext cx="827451" cy="747464"/>
          </a:xfrm>
          <a:prstGeom prst="rect">
            <a:avLst/>
          </a:prstGeom>
          <a:noFill/>
        </p:spPr>
      </p:pic>
      <p:pic>
        <p:nvPicPr>
          <p:cNvPr id="8" name="Picture 2" descr="https://catherineasquithgallery.com/uploads/posts/2021-03/1614546642_3-p-snezhinki-na-belom-fone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933056"/>
            <a:ext cx="827451" cy="747464"/>
          </a:xfrm>
          <a:prstGeom prst="rect">
            <a:avLst/>
          </a:prstGeom>
          <a:noFill/>
        </p:spPr>
      </p:pic>
      <p:pic>
        <p:nvPicPr>
          <p:cNvPr id="9" name="Picture 2" descr="https://catherineasquithgallery.com/uploads/posts/2021-03/1614546642_3-p-snezhinki-na-belom-fone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332656"/>
            <a:ext cx="827451" cy="747464"/>
          </a:xfrm>
          <a:prstGeom prst="rect">
            <a:avLst/>
          </a:prstGeom>
          <a:noFill/>
        </p:spPr>
      </p:pic>
      <p:pic>
        <p:nvPicPr>
          <p:cNvPr id="10" name="Picture 2" descr="https://catherineasquithgallery.com/uploads/posts/2021-03/1614546642_3-p-snezhinki-na-belom-fone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5733256"/>
            <a:ext cx="827451" cy="747464"/>
          </a:xfrm>
          <a:prstGeom prst="rect">
            <a:avLst/>
          </a:prstGeom>
          <a:noFill/>
        </p:spPr>
      </p:pic>
      <p:pic>
        <p:nvPicPr>
          <p:cNvPr id="11" name="Picture 2" descr="https://catherineasquithgallery.com/uploads/posts/2021-03/1614546642_3-p-snezhinki-na-belom-fone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4725144"/>
            <a:ext cx="827451" cy="747464"/>
          </a:xfrm>
          <a:prstGeom prst="rect">
            <a:avLst/>
          </a:prstGeom>
          <a:noFill/>
        </p:spPr>
      </p:pic>
      <p:pic>
        <p:nvPicPr>
          <p:cNvPr id="12" name="Picture 2" descr="https://catherineasquithgallery.com/uploads/posts/2021-03/1614546642_3-p-snezhinki-na-belom-fone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2276872"/>
            <a:ext cx="827451" cy="747464"/>
          </a:xfrm>
          <a:prstGeom prst="rect">
            <a:avLst/>
          </a:prstGeom>
          <a:noFill/>
        </p:spPr>
      </p:pic>
      <p:pic>
        <p:nvPicPr>
          <p:cNvPr id="13" name="Picture 2" descr="https://catherineasquithgallery.com/uploads/posts/2021-03/1614546642_3-p-snezhinki-na-belom-fone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5805264"/>
            <a:ext cx="827451" cy="747464"/>
          </a:xfrm>
          <a:prstGeom prst="rect">
            <a:avLst/>
          </a:prstGeom>
          <a:noFill/>
        </p:spPr>
      </p:pic>
      <p:pic>
        <p:nvPicPr>
          <p:cNvPr id="37892" name="Picture 4" descr="https://w7.pngwing.com/pngs/355/142/png-transparent-snowman-christmas-blog-scarf-snowman-miscellaneous-winter-ha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636912"/>
            <a:ext cx="4652009" cy="39744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136904" cy="9087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Обособленные уточняющие, пояснительные и присоединительные члены предложения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80728"/>
            <a:ext cx="8424936" cy="5877272"/>
          </a:xfrm>
        </p:spPr>
        <p:txBody>
          <a:bodyPr>
            <a:noAutofit/>
          </a:bodyPr>
          <a:lstStyle/>
          <a:p>
            <a:pPr marL="0" indent="36512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Обособляются уточняющие обстоятельства (чаще всего – места и времени). В день начала войны, 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22 июня 1941 года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я окончил роман «Хмурое утро». Там, 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на шахте угольной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паренька приметили.</a:t>
            </a:r>
          </a:p>
          <a:p>
            <a:pPr marL="0" indent="36512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Обособляются пояснительные приложения, начинающиеся со слов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или, то есть, как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 Клюква, 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журавина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растёт на болотах вплоть до полярного круга. Левин, 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как гостеприимный хозяин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остался у экипажей.</a:t>
            </a:r>
          </a:p>
          <a:p>
            <a:pPr marL="0" indent="36512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Обособляются присоединительные слова, содержащие дополнительные замечания и разъяснения, чаще всего присоединяемые с помощью слов 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даже, в особенности, например, в частности, в том числе и др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Некоторые казаки, 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Лукашка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в том числе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встали и вытянулись.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Закрепление материала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08720"/>
            <a:ext cx="8424936" cy="5544616"/>
          </a:xfrm>
        </p:spPr>
        <p:txBody>
          <a:bodyPr>
            <a:normAutofit fontScale="85000" lnSpcReduction="10000"/>
          </a:bodyPr>
          <a:lstStyle/>
          <a:p>
            <a:pPr marL="0" indent="447675" algn="just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Расставьте недостающие знаки препинания, объясните их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постановку.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47675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14)Но он даже не оглянулся. (15)Я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видел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он узнал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меня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не хотел узнавать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человека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которого считал лучшим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другом который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предал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бросив на произвол судьбы. (16)Эта встреча была неприятна ему…</a:t>
            </a:r>
          </a:p>
          <a:p>
            <a:pPr marL="0" indent="447675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(17)Мне было стыдно. (18)Весь следующий день я думал 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Шарике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пытался убедить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себя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не очень виноват в случившемся: куда я мог его тогда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взять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ведь я сам 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куда мне приткнуться.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47675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Среди предложений 14–18 найдите предложение с обособленным обстоятельством.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Закрепление материала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08720"/>
            <a:ext cx="8424936" cy="5544616"/>
          </a:xfrm>
        </p:spPr>
        <p:txBody>
          <a:bodyPr>
            <a:normAutofit fontScale="85000" lnSpcReduction="20000"/>
          </a:bodyPr>
          <a:lstStyle/>
          <a:p>
            <a:pPr marL="0" indent="447675" algn="just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Расставьте недостающие знаки препинания, объясните их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постановку.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7305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(17)Тогда женщина опустилась на корточки и погладила её 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голове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протянула 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булочку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собака начала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 и дело поглядывая на женщину: она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боялась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та уйдёт. (18)Женщина всё гладила собаку и что-то тихо и печально говорила так же печально вздрагивающей животине. (19)Потом достала из сумки ливерный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пирожок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положила его перед собакой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быстро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оглядываясь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пошла.</a:t>
            </a:r>
          </a:p>
          <a:p>
            <a:pPr marL="0" indent="27305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20)Собака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оставив недоеденный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пирожок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побежала за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женщиной заскулила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 растерянно остановилась.</a:t>
            </a:r>
          </a:p>
          <a:p>
            <a:pPr marL="0" indent="27305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Среди предложений 17–20 найдите предложение с необособленным распространённым согласованным определением.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Закрепление материала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08720"/>
            <a:ext cx="8424936" cy="5544616"/>
          </a:xfrm>
        </p:spPr>
        <p:txBody>
          <a:bodyPr>
            <a:normAutofit fontScale="70000" lnSpcReduction="20000"/>
          </a:bodyPr>
          <a:lstStyle/>
          <a:p>
            <a:pPr marL="0" indent="447675" algn="just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Расставьте недостающие знаки препинания, объясните их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постановку.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73050" algn="just">
              <a:buNone/>
            </a:pPr>
            <a:r>
              <a:rPr lang="ru-RU" dirty="0" smtClean="0"/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3)Мальчишки торопливо наклонялись 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земле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лепили снежки и швыряли в стену нового дома: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шероховатой бетонной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стене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карабкалась белка.</a:t>
            </a:r>
          </a:p>
          <a:p>
            <a:pPr marL="0" indent="27305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(4)Мальчишки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веселились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пуляли в стену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снежками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белка перебиралась смелыми короткими рывками всё выше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выше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самой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крыше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цепляясь неизвестно за что. (5)Тайга была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рядом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белки забегали в посёлок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нередко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по деревьям они легко удирали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назад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этой 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повезло она наверное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перебегала 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земле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когда её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заметили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метнулась к дому и теперь карабкалась 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стене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беззащитная перед ударами снежков.(6)Снежные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снаряды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словно пушечные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ядра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глухим фырканьем разрывались рядом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белкой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она вздрагивала всем маленьким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телом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пушистый хвост прижимала 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стене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бы помогая себе даже им.</a:t>
            </a:r>
          </a:p>
          <a:p>
            <a:pPr marL="0" indent="27305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Среди предложений 3–6 найдите предложение с обособленным распространённым согласованным определением.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73050"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Выполните тест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568952" cy="561662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1. Какое утверждение является неверным?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Обособленными называются члены предложения, выделяемые по смыслу и интонационно.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Обособленные определения могут быть выражены деепричастным оборотом.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Обособленные обстоятельства могут быть выражены существительными с предлогами несмотря на, вопреки, благодаря.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Обособленные дополнения могут быть выражены существительными с предлогами кроме, помимо, сверх.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2. Одно из утверждений неверно. Найдите его.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Обособленными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членами называются члены предложения, выделяемые по смыслу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интонацией.</a:t>
            </a:r>
          </a:p>
          <a:p>
            <a:pPr marL="514350" indent="-514350">
              <a:buAutoNum type="arabicParenR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Обособленным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членом может быть любой член предложения.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Обособленным членом может быть любой второстепенный член предложения.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Обособляются определения, приложения, дополнения, обстоятельства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Выполните тест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568952" cy="56166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3. С чем нельзя согласиться?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Не обособляются и не отделяются на письме запятыми одиночные согласованные определения, если они относятся к личному местоимению.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Обособляются и отделяются на письме запятыми распространенные согласованные определения, если они относятся к личному местоимению.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Не обособляются и не отделяются на письме запятыми два или несколько одиночных согласованных определения, если они стоят после определяемого существительного.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Обособляются и отделяются на письме запятыми распространенные согласованные определения, если они стоят после определяемого существительного.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Выполните тест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568952" cy="56166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 С чем можно согласиться?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Одиночные и распространенные согласованные определения, стоящие перед определяемым словом, обособляются только тогда, когда имеют добавочное обстоятельственное значение причины, уступки, условия, времени.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Несогласованные определения, относящиеся к личному местоимению, не обособляются.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Приложение не обособляется, если относится к личному местоимению.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Приложение обособляется, если оно распространено, относится к имени собственному и стоит после определяемого слова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Выполните тест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568952" cy="56166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5. Какая характеристика соответствует предложению?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Над горной пустыней, окружавшей меня, сиял легкий лазурный купол.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в предложении есть обособленное определение, выраженное деепричастным оборотом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в предложении есть обособленное обстоятельство, выраженное деепричастным оборотом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в предложении есть обособленное определение, выраженное причастным оборотом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в предложении есть обособленное обстоятельство, выраженное причастным оборотом</a:t>
            </a:r>
          </a:p>
          <a:p>
            <a:pPr>
              <a:buNone/>
            </a:pP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Выполните тест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568952" cy="56166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6. Какая характеристика соответствует предложению?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Там и тут на широкой полосе реки криво торчат сосновые стволы и ветви, обозначая дороги, полыньи и трещины во льду.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в предложении есть обособленное определение, выраженное деепричастным оборотом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в предложении есть обособленное обстоятельство, выраженное деепричастным оборотом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в предложении есть обособленное определение, выраженное причастным оборотом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в предложении есть обособленное обстоятельство, выраженное причастным оборотом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Выполните тест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568952" cy="56166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7. Какая характеристика соответствует предложению?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Вдруг она побежала мимо меня, напевая что-то другое, и, прищелкивая пальцами, вбежала к старухе.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в предложении есть два обособленных определения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в предложении есть два обособленных обстоятельства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в предложении есть обособленное определение и обособленное обстоятельство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в предложении есть обособленное обстоятельство и обособленное дополнение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Запишите варианты правильных ответов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836712"/>
            <a:ext cx="8424936" cy="57606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мЕстностей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2)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укрАла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3)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лыжнЯ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4)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вклЮчен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перезвонИт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2)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взЯла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3)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сОгнутый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4)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призЫв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нарОст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2)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снятА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3)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начАть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4)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кОрмящий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нарвАла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2)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придАное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3)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навЕрх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4)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нанЯвшийся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5 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квартАл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2)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новостЕй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3)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ненАдолго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4)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бралАсь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сорИт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2)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досУг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3)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жАлюзи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4)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клАла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обнялАсь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2)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прирУченный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3)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столЯр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4)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зАняло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средствА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2)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нажитА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3)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кУхонный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4)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укре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пИт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диспансЕр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2)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полИла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3)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нАчатый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4)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чЕрпать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10.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красИвее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2)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опломбИровать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3)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обеспЕчение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; 4)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снялА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https://catherineasquithgallery.com/uploads/posts/2021-03/1614546619_2-p-snezhinki-na-belom-fone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6065657"/>
            <a:ext cx="718061" cy="792343"/>
          </a:xfrm>
          <a:prstGeom prst="rect">
            <a:avLst/>
          </a:prstGeom>
          <a:noFill/>
        </p:spPr>
      </p:pic>
      <p:pic>
        <p:nvPicPr>
          <p:cNvPr id="5" name="Picture 2" descr="https://catherineasquithgallery.com/uploads/posts/2021-03/1614546619_2-p-snezhinki-na-belom-fone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5733256"/>
            <a:ext cx="718061" cy="792343"/>
          </a:xfrm>
          <a:prstGeom prst="rect">
            <a:avLst/>
          </a:prstGeom>
          <a:noFill/>
        </p:spPr>
      </p:pic>
      <p:pic>
        <p:nvPicPr>
          <p:cNvPr id="6" name="Picture 2" descr="https://catherineasquithgallery.com/uploads/posts/2021-03/1614546619_2-p-snezhinki-na-belom-fone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6065657"/>
            <a:ext cx="718061" cy="792343"/>
          </a:xfrm>
          <a:prstGeom prst="rect">
            <a:avLst/>
          </a:prstGeom>
          <a:noFill/>
        </p:spPr>
      </p:pic>
      <p:pic>
        <p:nvPicPr>
          <p:cNvPr id="7" name="Picture 2" descr="https://catherineasquithgallery.com/uploads/posts/2021-03/1614546619_2-p-snezhinki-na-belom-fone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5733256"/>
            <a:ext cx="718061" cy="792343"/>
          </a:xfrm>
          <a:prstGeom prst="rect">
            <a:avLst/>
          </a:prstGeom>
          <a:noFill/>
        </p:spPr>
      </p:pic>
      <p:pic>
        <p:nvPicPr>
          <p:cNvPr id="8" name="Picture 2" descr="https://catherineasquithgallery.com/uploads/posts/2021-03/1614546619_2-p-snezhinki-na-belom-fone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718061" cy="792343"/>
          </a:xfrm>
          <a:prstGeom prst="rect">
            <a:avLst/>
          </a:prstGeom>
          <a:noFill/>
        </p:spPr>
      </p:pic>
      <p:pic>
        <p:nvPicPr>
          <p:cNvPr id="9" name="Picture 2" descr="https://catherineasquithgallery.com/uploads/posts/2021-03/1614546619_2-p-snezhinki-na-belom-fone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2400" y="260648"/>
            <a:ext cx="718061" cy="7923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Выполните тест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568952" cy="56166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8. Какая характеристика соответствует предложению?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Я испытал чувство радости, острой и яркой, и, бросившись на траву, заплакал от счастья.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в предложении есть два обособленных определения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в предложении есть два обособленных обстоятельства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в предложении есть обособленное определение и обособленное обстоятельство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в предложении есть обособленное обстоятельство и обособленное дополнение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Выполните тест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568952" cy="56166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9. Какая характеристика соответствует предложению?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Несмотря на холодный, пронзительный ветер, все моряки, за исключением кока, стояли на палубе и смотрели вдаль.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в предложении есть два обособленных определения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в предложении есть два обособленных обстоятельства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в предложении есть обособленное определение и обособленное обстоятельство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в предложении есть обособленное обстоятельство и обособленное дополнение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Выполните тест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568952" cy="56166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100" b="1" i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100" b="1" i="1" dirty="0" smtClean="0">
                <a:latin typeface="Times New Roman" pitchFamily="18" charset="0"/>
                <a:cs typeface="Times New Roman" pitchFamily="18" charset="0"/>
              </a:rPr>
              <a:t>. В каком предложении есть обособленное приложение?</a:t>
            </a:r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50838"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1) Стройная и гибкая, она легким и пружинистым шагом шла через площадь.</a:t>
            </a:r>
          </a:p>
          <a:p>
            <a:pPr marL="0" indent="350838"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2) Но пень, черный и большой, еще сохраняет тепло.</a:t>
            </a:r>
          </a:p>
          <a:p>
            <a:pPr marL="0" indent="350838"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3) Элегантный офицер, в фуражке с золотыми дубовыми листьями, кричал в рупор что-то капитану.</a:t>
            </a:r>
          </a:p>
          <a:p>
            <a:pPr marL="0" indent="350838"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4) На маяке жил только сторож, старый глухой швед, бывший шкипер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b="1" i="1" dirty="0" smtClean="0">
                <a:latin typeface="Times New Roman" pitchFamily="18" charset="0"/>
                <a:cs typeface="Times New Roman" pitchFamily="18" charset="0"/>
              </a:rPr>
              <a:t>11. В каком предложении есть обособленное приложение?</a:t>
            </a:r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50838"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1) В 1886 году от Антона Павловича я получил его книжку «Пестрые рассказы».</a:t>
            </a:r>
          </a:p>
          <a:p>
            <a:pPr marL="0" indent="350838"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2) Вам, как близкому родственнику, нельзя будет выступить в суде свидетелем.</a:t>
            </a:r>
          </a:p>
          <a:p>
            <a:pPr marL="0" indent="350838"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3) Петр Петрович, как же долго мы с вами не виделись!</a:t>
            </a:r>
          </a:p>
          <a:p>
            <a:pPr marL="0" indent="350838"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4) Путешественника, впервые отправляющегося в центральные районы Тянь-Шаня, изумляют прекрасные дороги, проложенные в горах.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Выполните тест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568952" cy="56166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100" b="1" i="1" dirty="0" smtClean="0">
                <a:latin typeface="Times New Roman" pitchFamily="18" charset="0"/>
                <a:cs typeface="Times New Roman" pitchFamily="18" charset="0"/>
              </a:rPr>
              <a:t>12. В каком предложении есть уточняющие члены?</a:t>
            </a:r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1) Она говорила скучновато или устало, очень медленно и внятно.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2) Шагах в десяти от входа в туннель, у самого шоссе, стоял одинокий домик.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3) Мы приближались к старинному русскому городу — Рязани.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4) Горный поток, стремительный и бурный, то подмывает дорогу, то теряется в глубоком каменном русле.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100" b="1" i="1" dirty="0" smtClean="0">
                <a:latin typeface="Times New Roman" pitchFamily="18" charset="0"/>
                <a:cs typeface="Times New Roman" pitchFamily="18" charset="0"/>
              </a:rPr>
              <a:t>13. В каком предложении есть уточняющие члены?</a:t>
            </a:r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1) И, утомленный своим счастьем, он тотчас же уснул.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2) Вместо голых утесов, я увидел около себя зеленые горы и плодоносные деревья.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3) Мы гуляли по приморскому парку довольно долго, до самого вечера.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4) Валерию, как уроженцу юга, трудно было привыкнуть к суровому климату Арктики.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Проверим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836712"/>
            <a:ext cx="8280920" cy="5544616"/>
          </a:xfrm>
        </p:spPr>
        <p:txBody>
          <a:bodyPr numCol="2">
            <a:normAutofit lnSpcReduction="10000"/>
          </a:bodyPr>
          <a:lstStyle/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- 2)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- 1), 3)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- 1), 4)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- 3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- 2)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 - 2)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8. - 3)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9. - 4)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10. - 4)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11. - 2)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12. - 2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13. - 3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«5»-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12-13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«4»-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«3»-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6 -8б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«2»-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0-5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4338" name="Picture 2" descr="https://mykaleidoscope.ru/x/uploads/posts/2022-09/1663447710_1-mykaleidoscope-ru-p-snezhinka-otkritka-krasivo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5517232"/>
            <a:ext cx="1639641" cy="922298"/>
          </a:xfrm>
          <a:prstGeom prst="rect">
            <a:avLst/>
          </a:prstGeom>
          <a:noFill/>
        </p:spPr>
      </p:pic>
      <p:pic>
        <p:nvPicPr>
          <p:cNvPr id="5" name="Picture 2" descr="https://mykaleidoscope.ru/x/uploads/posts/2022-09/1663447710_1-mykaleidoscope-ru-p-snezhinka-otkritka-krasivo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5589240"/>
            <a:ext cx="1639641" cy="922298"/>
          </a:xfrm>
          <a:prstGeom prst="rect">
            <a:avLst/>
          </a:prstGeom>
          <a:noFill/>
        </p:spPr>
      </p:pic>
      <p:pic>
        <p:nvPicPr>
          <p:cNvPr id="6" name="Picture 2" descr="https://mykaleidoscope.ru/x/uploads/posts/2022-09/1663447710_1-mykaleidoscope-ru-p-snezhinka-otkritka-krasivo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501008"/>
            <a:ext cx="1639641" cy="922298"/>
          </a:xfrm>
          <a:prstGeom prst="rect">
            <a:avLst/>
          </a:prstGeom>
          <a:noFill/>
        </p:spPr>
      </p:pic>
      <p:pic>
        <p:nvPicPr>
          <p:cNvPr id="7" name="Picture 2" descr="https://mykaleidoscope.ru/x/uploads/posts/2022-09/1663447710_1-mykaleidoscope-ru-p-snezhinka-otkritka-krasivo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1916832"/>
            <a:ext cx="1639641" cy="922298"/>
          </a:xfrm>
          <a:prstGeom prst="rect">
            <a:avLst/>
          </a:prstGeom>
          <a:noFill/>
        </p:spPr>
      </p:pic>
      <p:pic>
        <p:nvPicPr>
          <p:cNvPr id="8" name="Picture 2" descr="https://mykaleidoscope.ru/x/uploads/posts/2022-09/1663447710_1-mykaleidoscope-ru-p-snezhinka-otkritka-krasivo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404664"/>
            <a:ext cx="1639641" cy="922298"/>
          </a:xfrm>
          <a:prstGeom prst="rect">
            <a:avLst/>
          </a:prstGeom>
          <a:noFill/>
        </p:spPr>
      </p:pic>
      <p:pic>
        <p:nvPicPr>
          <p:cNvPr id="9" name="Picture 2" descr="https://mykaleidoscope.ru/x/uploads/posts/2022-09/1663447710_1-mykaleidoscope-ru-p-snezhinka-otkritka-krasivo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980728"/>
            <a:ext cx="1639641" cy="922298"/>
          </a:xfrm>
          <a:prstGeom prst="rect">
            <a:avLst/>
          </a:prstGeom>
          <a:noFill/>
        </p:spPr>
      </p:pic>
      <p:pic>
        <p:nvPicPr>
          <p:cNvPr id="10" name="Picture 2" descr="https://mykaleidoscope.ru/x/uploads/posts/2022-09/1663447710_1-mykaleidoscope-ru-p-snezhinka-otkritka-krasivo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4359" y="3645024"/>
            <a:ext cx="1639641" cy="9222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подберите из произведений художественной литературы по 2—3 примера на основные правила пунктуации при обособленных членах предложения; 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решите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тренировочный вариант ЕГЭ по русскому языку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сайте </a:t>
            </a:r>
            <a:r>
              <a:rPr lang="ru-RU" u="sng" dirty="0" smtClean="0">
                <a:hlinkClick r:id="rId2"/>
              </a:rPr>
              <a:t>https://rus-ege.sdamgia.ru/</a:t>
            </a:r>
            <a:r>
              <a:rPr lang="ru-RU" dirty="0" smtClean="0"/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s://geroickazok.ru/wp-content/uploads/2022/12/7636b6d914c2ccac545b20e24deace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869160"/>
            <a:ext cx="1628387" cy="17236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Проверим себя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 numCol="2">
            <a:no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1 - 4       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2 - 2       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3 - 4       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4 - 1       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5 - 3       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6 - 3       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7 - 2       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8 - 1       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9 - 2       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10 - 2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«5»- 9-10 б.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«4»- 7-8 б.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«3»- 5-6 б.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«2»- 0-4 б.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https://catherineasquithgallery.com/uploads/posts/2021-03/1614546624_10-p-snezhinki-na-belom-fone-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260648"/>
            <a:ext cx="916205" cy="864096"/>
          </a:xfrm>
          <a:prstGeom prst="rect">
            <a:avLst/>
          </a:prstGeom>
          <a:noFill/>
        </p:spPr>
      </p:pic>
      <p:pic>
        <p:nvPicPr>
          <p:cNvPr id="5" name="Picture 2" descr="https://catherineasquithgallery.com/uploads/posts/2021-03/1614546624_10-p-snezhinki-na-belom-fone-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5373216"/>
            <a:ext cx="916205" cy="864096"/>
          </a:xfrm>
          <a:prstGeom prst="rect">
            <a:avLst/>
          </a:prstGeom>
          <a:noFill/>
        </p:spPr>
      </p:pic>
      <p:pic>
        <p:nvPicPr>
          <p:cNvPr id="6" name="Picture 2" descr="https://catherineasquithgallery.com/uploads/posts/2021-03/1614546624_10-p-snezhinki-na-belom-fone-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1268760"/>
            <a:ext cx="916205" cy="864096"/>
          </a:xfrm>
          <a:prstGeom prst="rect">
            <a:avLst/>
          </a:prstGeom>
          <a:noFill/>
        </p:spPr>
      </p:pic>
      <p:pic>
        <p:nvPicPr>
          <p:cNvPr id="7" name="Picture 2" descr="https://catherineasquithgallery.com/uploads/posts/2021-03/1614546624_10-p-snezhinki-na-belom-fone-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645024"/>
            <a:ext cx="916205" cy="864096"/>
          </a:xfrm>
          <a:prstGeom prst="rect">
            <a:avLst/>
          </a:prstGeom>
          <a:noFill/>
        </p:spPr>
      </p:pic>
      <p:pic>
        <p:nvPicPr>
          <p:cNvPr id="8" name="Picture 2" descr="https://catherineasquithgallery.com/uploads/posts/2021-03/1614546624_10-p-snezhinki-na-belom-fone-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5085184"/>
            <a:ext cx="916205" cy="864096"/>
          </a:xfrm>
          <a:prstGeom prst="rect">
            <a:avLst/>
          </a:prstGeom>
          <a:noFill/>
        </p:spPr>
      </p:pic>
      <p:pic>
        <p:nvPicPr>
          <p:cNvPr id="9" name="Picture 2" descr="https://catherineasquithgallery.com/uploads/posts/2021-03/1614546624_10-p-snezhinki-na-belom-fone-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060848"/>
            <a:ext cx="916205" cy="864096"/>
          </a:xfrm>
          <a:prstGeom prst="rect">
            <a:avLst/>
          </a:prstGeom>
          <a:noFill/>
        </p:spPr>
      </p:pic>
      <p:pic>
        <p:nvPicPr>
          <p:cNvPr id="10" name="Picture 2" descr="https://catherineasquithgallery.com/uploads/posts/2021-03/1614546624_10-p-snezhinki-na-belom-fone-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2708920"/>
            <a:ext cx="916205" cy="864096"/>
          </a:xfrm>
          <a:prstGeom prst="rect">
            <a:avLst/>
          </a:prstGeom>
          <a:noFill/>
        </p:spPr>
      </p:pic>
      <p:pic>
        <p:nvPicPr>
          <p:cNvPr id="11" name="Picture 2" descr="https://catherineasquithgallery.com/uploads/posts/2021-03/1614546624_10-p-snezhinki-na-belom-fone-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5085184"/>
            <a:ext cx="916205" cy="864096"/>
          </a:xfrm>
          <a:prstGeom prst="rect">
            <a:avLst/>
          </a:prstGeom>
          <a:noFill/>
        </p:spPr>
      </p:pic>
      <p:pic>
        <p:nvPicPr>
          <p:cNvPr id="12" name="Picture 2" descr="https://catherineasquithgallery.com/uploads/posts/2021-03/1614546624_10-p-snezhinki-na-belom-fone-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5589240"/>
            <a:ext cx="916205" cy="864096"/>
          </a:xfrm>
          <a:prstGeom prst="rect">
            <a:avLst/>
          </a:prstGeom>
          <a:noFill/>
        </p:spPr>
      </p:pic>
      <p:pic>
        <p:nvPicPr>
          <p:cNvPr id="13" name="Picture 2" descr="https://catherineasquithgallery.com/uploads/posts/2021-03/1614546624_10-p-snezhinki-na-belom-fone-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548680"/>
            <a:ext cx="916205" cy="8640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04664"/>
            <a:ext cx="8496944" cy="6120680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Какие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члены предложения называются обособленными?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Назовите известные вам обособленные члены предложения.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3. Какие члены предложения можно отнести к обособленным определениям?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4. Что относится к обособленным обстоятельствам?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4818" name="Picture 2" descr="https://yt3.googleusercontent.com/ytc/APkrFKZzafkWgrFzHEOzySFxnaVO2EvMalczYml-g_qi=s900-c-k-c0x00ffffff-no-r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260648"/>
            <a:ext cx="1152128" cy="1152128"/>
          </a:xfrm>
          <a:prstGeom prst="rect">
            <a:avLst/>
          </a:prstGeom>
          <a:noFill/>
        </p:spPr>
      </p:pic>
      <p:pic>
        <p:nvPicPr>
          <p:cNvPr id="5" name="Picture 2" descr="https://yt3.googleusercontent.com/ytc/APkrFKZzafkWgrFzHEOzySFxnaVO2EvMalczYml-g_qi=s900-c-k-c0x00ffffff-no-r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5445224"/>
            <a:ext cx="1152128" cy="1152128"/>
          </a:xfrm>
          <a:prstGeom prst="rect">
            <a:avLst/>
          </a:prstGeom>
          <a:noFill/>
        </p:spPr>
      </p:pic>
      <p:pic>
        <p:nvPicPr>
          <p:cNvPr id="6" name="Picture 2" descr="https://yt3.googleusercontent.com/ytc/APkrFKZzafkWgrFzHEOzySFxnaVO2EvMalczYml-g_qi=s900-c-k-c0x00ffffff-no-r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5013176"/>
            <a:ext cx="1152128" cy="1152128"/>
          </a:xfrm>
          <a:prstGeom prst="rect">
            <a:avLst/>
          </a:prstGeom>
          <a:noFill/>
        </p:spPr>
      </p:pic>
      <p:pic>
        <p:nvPicPr>
          <p:cNvPr id="7" name="Picture 2" descr="https://yt3.googleusercontent.com/ytc/APkrFKZzafkWgrFzHEOzySFxnaVO2EvMalczYml-g_qi=s900-c-k-c0x00ffffff-no-r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5301208"/>
            <a:ext cx="1152128" cy="1152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Обособленные члены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предложения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s://catherineasquithgallery.com/uploads/posts/2021-03/1614552782_12-p-kartinki-snezhinki-na-belom-fone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08720"/>
            <a:ext cx="1080120" cy="1080120"/>
          </a:xfrm>
          <a:prstGeom prst="rect">
            <a:avLst/>
          </a:prstGeom>
          <a:noFill/>
        </p:spPr>
      </p:pic>
      <p:pic>
        <p:nvPicPr>
          <p:cNvPr id="7" name="Picture 2" descr="https://catherineasquithgallery.com/uploads/posts/2021-03/1614552782_12-p-kartinki-snezhinki-na-belom-fone-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404664"/>
            <a:ext cx="1063080" cy="1063080"/>
          </a:xfrm>
          <a:prstGeom prst="rect">
            <a:avLst/>
          </a:prstGeom>
          <a:noFill/>
        </p:spPr>
      </p:pic>
      <p:pic>
        <p:nvPicPr>
          <p:cNvPr id="8" name="Picture 2" descr="https://catherineasquithgallery.com/uploads/posts/2021-03/1614552782_12-p-kartinki-snezhinki-na-belom-fone-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4365104"/>
            <a:ext cx="1063080" cy="1063080"/>
          </a:xfrm>
          <a:prstGeom prst="rect">
            <a:avLst/>
          </a:prstGeom>
          <a:noFill/>
        </p:spPr>
      </p:pic>
      <p:pic>
        <p:nvPicPr>
          <p:cNvPr id="9" name="Picture 2" descr="https://catherineasquithgallery.com/uploads/posts/2021-03/1614552782_12-p-kartinki-snezhinki-na-belom-fone-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2852936"/>
            <a:ext cx="991072" cy="991072"/>
          </a:xfrm>
          <a:prstGeom prst="rect">
            <a:avLst/>
          </a:prstGeom>
          <a:noFill/>
        </p:spPr>
      </p:pic>
      <p:pic>
        <p:nvPicPr>
          <p:cNvPr id="10" name="Picture 2" descr="https://catherineasquithgallery.com/uploads/posts/2021-03/1614552782_12-p-kartinki-snezhinki-na-belom-fone-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8344" y="476672"/>
            <a:ext cx="1207096" cy="1207096"/>
          </a:xfrm>
          <a:prstGeom prst="rect">
            <a:avLst/>
          </a:prstGeom>
          <a:noFill/>
        </p:spPr>
      </p:pic>
      <p:pic>
        <p:nvPicPr>
          <p:cNvPr id="11" name="Picture 2" descr="https://catherineasquithgallery.com/uploads/posts/2021-03/1614552782_12-p-kartinki-snezhinki-na-belom-fone-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2320" y="5517232"/>
            <a:ext cx="703040" cy="703040"/>
          </a:xfrm>
          <a:prstGeom prst="rect">
            <a:avLst/>
          </a:prstGeom>
          <a:noFill/>
        </p:spPr>
      </p:pic>
      <p:pic>
        <p:nvPicPr>
          <p:cNvPr id="33796" name="Picture 4" descr="https://geroickazok.ru/wp-content/uploads/2022/12/7636b6d914c2ccac545b20e24deace2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3761656"/>
            <a:ext cx="2925209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Обособленные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определения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0"/>
            <a:ext cx="8640960" cy="6309320"/>
          </a:xfrm>
        </p:spPr>
        <p:txBody>
          <a:bodyPr>
            <a:noAutofit/>
          </a:bodyPr>
          <a:lstStyle/>
          <a:p>
            <a:pPr marL="0" indent="350838" algn="just"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Обособляются любые определения, относящиеся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к личным местоимениям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 Мы,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голодные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жизнь творили. Это нам,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крутым и бессонным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миру будущее дарить.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Семилетняя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 я читала Анне Фёдоровне вслух «Фрегат «Палладу».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Худой, высокий, чуть сгорбленный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чем-то напоминал мне горестный образ Дон-Кихота.</a:t>
            </a:r>
          </a:p>
          <a:p>
            <a:pPr marL="0" indent="350838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Обособляются согласованные распространённые определения, стоящие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после определяемого существительного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Наше сердце,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полное любовью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мы готовы Родине отдать. Нет слаще покоя,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покупаемого трудом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350838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Могут обособляться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однородные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определения, стоящие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после определяемого существительного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Любимые лица,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мёртвые и живые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приходят на память.</a:t>
            </a:r>
          </a:p>
          <a:p>
            <a:pPr marL="0" indent="350838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Могут обособляться распространённые определения, стоящие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перед определяемым существительным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если имеют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дополнительное обстоятельственное значение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Тронутый участием Андрея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Рейнгольд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робко упомянул про готовую модель автомата. (Обстоятельственное значение причины: потому что был тронут).</a:t>
            </a:r>
          </a:p>
          <a:p>
            <a:pPr marL="0" indent="350838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Могут обособляться определения,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оторванные от определяемого слова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другими членами предложения. Вода пробегала по целой системе фильтров и,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уже очищенная до предела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уносилась по трубам в цех икринок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Обособленные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обстоятельства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0"/>
            <a:ext cx="8640960" cy="6309320"/>
          </a:xfrm>
        </p:spPr>
        <p:txBody>
          <a:bodyPr>
            <a:noAutofit/>
          </a:bodyPr>
          <a:lstStyle/>
          <a:p>
            <a:pPr marL="0" indent="350838" algn="just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Обособляются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обстоятельства, выраженные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одиночными деепричастиями и деепричастными оборотами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Поезд, 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скорость набир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ая, бросает дым на грудь земли. 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Легко ворча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уходит гром. Майскими короткими ночами, 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отгремев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закончились бои.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50838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Скрепя сердце Андрей перебирал кандидатуры. Скрепя сердце – 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фразеологический оборот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50838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Петя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закричал во всё горло, взмахнул руками и очертя голову ринулся вниз. Очертя голову – 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фразеологический оборот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350838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Обособляются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обстоятельства, выраженные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существительным с предлогом несмотря на, с уступительным значением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Несмотря на усталость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Анатолий был радостно возбуждён. Старушка, 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несмотря на полное отсутствие у меня каких бы то ни было вещей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охотно сдала мне комнату. Я живу огромной радостью побед, 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несмотря на свои страдания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Обособленные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приложения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0"/>
            <a:ext cx="8640960" cy="6309320"/>
          </a:xfrm>
        </p:spPr>
        <p:txBody>
          <a:bodyPr>
            <a:noAutofit/>
          </a:bodyPr>
          <a:lstStyle/>
          <a:p>
            <a:pPr marL="0" indent="273050" algn="just">
              <a:buNone/>
            </a:pPr>
            <a:r>
              <a:rPr lang="ru-RU" sz="2400" dirty="0" smtClean="0"/>
              <a:t>1.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Обособляются приложения, относящиеся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к личным местоимениям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 Мы,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дети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 городе бывали редко. Куда они торопятся,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эти старинные часы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!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Сыновья трудового народа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 мы народу себя отдаём.</a:t>
            </a:r>
          </a:p>
          <a:p>
            <a:pPr marL="0" indent="27305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Обособляется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распространённое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приложение, относящееся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к нарицательному существительному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 Горец,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труженик старый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покачал головой.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Страшного века свидетель безгласный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вымерший город открыл перед нами красные камни, как рваное мясо, дымные стены с пустыми глазами.</a:t>
            </a:r>
          </a:p>
          <a:p>
            <a:pPr marL="0" indent="27305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Обособляются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распространённые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приложения, стоящие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после определяемого собственного существительного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 Отец Куприна,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обнищавший дворянин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был мелким уездным письмоводителем.</a:t>
            </a:r>
          </a:p>
          <a:p>
            <a:pPr marL="0" indent="27305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Однословные приложения присоединяются к нарицательному существительному с помощью дефиса. Ухаживала за мной одна девушка-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полька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27305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В конце простого предложения приложения могут обособляться с помощью тире.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слишком люблю это дерево –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осину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Обособленные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дополнения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0"/>
            <a:ext cx="8640960" cy="6309320"/>
          </a:xfrm>
        </p:spPr>
        <p:txBody>
          <a:bodyPr>
            <a:noAutofit/>
          </a:bodyPr>
          <a:lstStyle/>
          <a:p>
            <a:pPr marL="0" indent="44767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Могут обособляться имена существительные с предлогами 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кроме, вместо, помимо, за исключением, исключая, сверх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со значением включения, исключения, замещения.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4767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обыске на квартире у него, 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кроме маузера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ничего компрометирующего не оказалось.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4767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сверх ожидания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вышел и вскоре же вернулся с женщиной.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47675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многих из нас, 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помимо книжных шкафов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есть ещё заветная полка.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</TotalTime>
  <Words>900</Words>
  <Application>Microsoft Office PowerPoint</Application>
  <PresentationFormat>Экран (4:3)</PresentationFormat>
  <Paragraphs>177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Сегодня добрый день, потому что… Сегодня добрый день, поэтому… Сегодня добрый день, значит… </vt:lpstr>
      <vt:lpstr>Запишите варианты правильных ответов</vt:lpstr>
      <vt:lpstr>Проверим себя</vt:lpstr>
      <vt:lpstr>Слайд 4</vt:lpstr>
      <vt:lpstr>Обособленные члены предложения</vt:lpstr>
      <vt:lpstr>Обособленные определения</vt:lpstr>
      <vt:lpstr>Обособленные обстоятельства</vt:lpstr>
      <vt:lpstr>Обособленные приложения</vt:lpstr>
      <vt:lpstr>Обособленные дополнения</vt:lpstr>
      <vt:lpstr>Обособленные уточняющие, пояснительные и присоединительные члены предложения</vt:lpstr>
      <vt:lpstr>Закрепление материала</vt:lpstr>
      <vt:lpstr>Закрепление материала</vt:lpstr>
      <vt:lpstr>Закрепление материала</vt:lpstr>
      <vt:lpstr>Выполните тест:</vt:lpstr>
      <vt:lpstr>Выполните тест:</vt:lpstr>
      <vt:lpstr>Выполните тест:</vt:lpstr>
      <vt:lpstr>Выполните тест:</vt:lpstr>
      <vt:lpstr>Выполните тест:</vt:lpstr>
      <vt:lpstr>Выполните тест:</vt:lpstr>
      <vt:lpstr>Выполните тест:</vt:lpstr>
      <vt:lpstr>Выполните тест:</vt:lpstr>
      <vt:lpstr>Выполните тест:</vt:lpstr>
      <vt:lpstr>Выполните тест:</vt:lpstr>
      <vt:lpstr>Проверим 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Сегодня добрый день, потому что… Сегодня добрый день, поэтому… Сегодня добрый день, значит… </dc:title>
  <dc:creator>семёхин соломон</dc:creator>
  <cp:lastModifiedBy>семёхин соломон</cp:lastModifiedBy>
  <cp:revision>19</cp:revision>
  <dcterms:created xsi:type="dcterms:W3CDTF">2024-01-10T10:26:52Z</dcterms:created>
  <dcterms:modified xsi:type="dcterms:W3CDTF">2024-01-10T11:34:02Z</dcterms:modified>
</cp:coreProperties>
</file>