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5"/>
  </p:notesMasterIdLst>
  <p:sldIdLst>
    <p:sldId id="256" r:id="rId2"/>
    <p:sldId id="275" r:id="rId3"/>
    <p:sldId id="267" r:id="rId4"/>
    <p:sldId id="266" r:id="rId5"/>
    <p:sldId id="276" r:id="rId6"/>
    <p:sldId id="263" r:id="rId7"/>
    <p:sldId id="260" r:id="rId8"/>
    <p:sldId id="269" r:id="rId9"/>
    <p:sldId id="268" r:id="rId10"/>
    <p:sldId id="270" r:id="rId11"/>
    <p:sldId id="274" r:id="rId12"/>
    <p:sldId id="272" r:id="rId13"/>
    <p:sldId id="27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108" y="4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A19F0D-DC6A-4805-BCC5-33350F67BE18}" type="doc">
      <dgm:prSet loTypeId="urn:microsoft.com/office/officeart/2005/8/layout/radial4" loCatId="relationship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355CB0C-4896-429F-B3F8-1B58BADECC91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Детский фитнес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0BAC0917-D1E8-4DC5-B536-2FD8553F004A}" type="parTrans" cxnId="{45CB6695-365A-4E36-9213-3DAD73404D16}">
      <dgm:prSet/>
      <dgm:spPr/>
      <dgm:t>
        <a:bodyPr/>
        <a:lstStyle/>
        <a:p>
          <a:endParaRPr lang="ru-RU"/>
        </a:p>
      </dgm:t>
    </dgm:pt>
    <dgm:pt modelId="{323A0662-E0F3-40E9-B201-41E477C3C13D}" type="sibTrans" cxnId="{45CB6695-365A-4E36-9213-3DAD73404D16}">
      <dgm:prSet/>
      <dgm:spPr/>
      <dgm:t>
        <a:bodyPr/>
        <a:lstStyle/>
        <a:p>
          <a:endParaRPr lang="ru-RU"/>
        </a:p>
      </dgm:t>
    </dgm:pt>
    <dgm:pt modelId="{64EB5D27-1F90-427C-B798-4044F4459B76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Фитнес – аэробика</a:t>
          </a:r>
          <a:endParaRPr lang="ru-RU" sz="3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291580D-357E-4A25-8910-F57CAAE0E7AB}" type="parTrans" cxnId="{EBC26D05-AC0E-4437-8F38-521EE1E8C2D6}">
      <dgm:prSet/>
      <dgm:spPr/>
      <dgm:t>
        <a:bodyPr/>
        <a:lstStyle/>
        <a:p>
          <a:endParaRPr lang="ru-RU"/>
        </a:p>
      </dgm:t>
    </dgm:pt>
    <dgm:pt modelId="{A3420841-856B-42D5-8BF3-92BBB5D7BF44}" type="sibTrans" cxnId="{EBC26D05-AC0E-4437-8F38-521EE1E8C2D6}">
      <dgm:prSet/>
      <dgm:spPr/>
      <dgm:t>
        <a:bodyPr/>
        <a:lstStyle/>
        <a:p>
          <a:endParaRPr lang="ru-RU"/>
        </a:p>
      </dgm:t>
    </dgm:pt>
    <dgm:pt modelId="{6CE6DB3B-4887-4E89-82AB-66E590CF3868}">
      <dgm:prSet phldrT="[Текст]" custT="1"/>
      <dgm:spPr/>
      <dgm:t>
        <a:bodyPr/>
        <a:lstStyle/>
        <a:p>
          <a:r>
            <a:rPr lang="ru-RU" sz="32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Пилатес</a:t>
          </a:r>
          <a:endParaRPr lang="ru-RU" sz="3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A2AA159-0BB1-45E2-B458-9413391F63AB}" type="parTrans" cxnId="{FF26572F-D78E-4FB0-A249-A5DF80C10C9C}">
      <dgm:prSet/>
      <dgm:spPr/>
      <dgm:t>
        <a:bodyPr/>
        <a:lstStyle/>
        <a:p>
          <a:endParaRPr lang="ru-RU"/>
        </a:p>
      </dgm:t>
    </dgm:pt>
    <dgm:pt modelId="{9DA271F3-917B-4DEA-9D46-B9939ECCF41C}" type="sibTrans" cxnId="{FF26572F-D78E-4FB0-A249-A5DF80C10C9C}">
      <dgm:prSet/>
      <dgm:spPr/>
      <dgm:t>
        <a:bodyPr/>
        <a:lstStyle/>
        <a:p>
          <a:endParaRPr lang="ru-RU"/>
        </a:p>
      </dgm:t>
    </dgm:pt>
    <dgm:pt modelId="{CD02E1A4-4906-4682-AF0D-35A152555011}">
      <dgm:prSet phldrT="[Текст]" custT="1"/>
      <dgm:spPr/>
      <dgm:t>
        <a:bodyPr/>
        <a:lstStyle/>
        <a:p>
          <a:r>
            <a:rPr lang="ru-RU" sz="32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Стретчинг</a:t>
          </a:r>
          <a:endParaRPr lang="ru-RU" sz="3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34446C6-3027-44A2-8F0D-49494A218C27}" type="parTrans" cxnId="{C3428973-031B-4615-A1D1-A5B78E69C529}">
      <dgm:prSet/>
      <dgm:spPr/>
      <dgm:t>
        <a:bodyPr/>
        <a:lstStyle/>
        <a:p>
          <a:endParaRPr lang="ru-RU"/>
        </a:p>
      </dgm:t>
    </dgm:pt>
    <dgm:pt modelId="{995C4D0D-2F7F-4CCB-B737-82A05EA906B2}" type="sibTrans" cxnId="{C3428973-031B-4615-A1D1-A5B78E69C529}">
      <dgm:prSet/>
      <dgm:spPr/>
      <dgm:t>
        <a:bodyPr/>
        <a:lstStyle/>
        <a:p>
          <a:endParaRPr lang="ru-RU"/>
        </a:p>
      </dgm:t>
    </dgm:pt>
    <dgm:pt modelId="{91344DA0-8DB8-4C95-B8DD-5B99BB53D8F2}">
      <dgm:prSet custT="1"/>
      <dgm:spPr/>
      <dgm:t>
        <a:bodyPr/>
        <a:lstStyle/>
        <a:p>
          <a:r>
            <a:rPr lang="ru-RU" sz="32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Фитбол</a:t>
          </a:r>
          <a:endParaRPr lang="ru-RU" sz="3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8890203-48FE-41E7-8C00-23BBB3E82840}" type="parTrans" cxnId="{BD708172-886C-4A55-9A9A-FD1A31B22465}">
      <dgm:prSet/>
      <dgm:spPr/>
      <dgm:t>
        <a:bodyPr/>
        <a:lstStyle/>
        <a:p>
          <a:endParaRPr lang="ru-RU"/>
        </a:p>
      </dgm:t>
    </dgm:pt>
    <dgm:pt modelId="{CBC689EF-AC9C-4741-977F-A330E694680A}" type="sibTrans" cxnId="{BD708172-886C-4A55-9A9A-FD1A31B22465}">
      <dgm:prSet/>
      <dgm:spPr/>
      <dgm:t>
        <a:bodyPr/>
        <a:lstStyle/>
        <a:p>
          <a:endParaRPr lang="ru-RU"/>
        </a:p>
      </dgm:t>
    </dgm:pt>
    <dgm:pt modelId="{D0F9E79C-904D-421C-BB8C-0AFF1E6F7961}" type="pres">
      <dgm:prSet presAssocID="{12A19F0D-DC6A-4805-BCC5-33350F67BE1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173F38-BA2A-41CD-A1D9-0886A1017D69}" type="pres">
      <dgm:prSet presAssocID="{5355CB0C-4896-429F-B3F8-1B58BADECC91}" presName="centerShape" presStyleLbl="node0" presStyleIdx="0" presStyleCnt="1"/>
      <dgm:spPr/>
      <dgm:t>
        <a:bodyPr/>
        <a:lstStyle/>
        <a:p>
          <a:endParaRPr lang="ru-RU"/>
        </a:p>
      </dgm:t>
    </dgm:pt>
    <dgm:pt modelId="{FBDC88C9-D099-44CD-9848-8FCA16D788A7}" type="pres">
      <dgm:prSet presAssocID="{7291580D-357E-4A25-8910-F57CAAE0E7AB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775A0A06-E436-4461-A0CF-5AA968BC5795}" type="pres">
      <dgm:prSet presAssocID="{64EB5D27-1F90-427C-B798-4044F4459B7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31520B-6108-40F4-A3C3-3F3C0548FA2C}" type="pres">
      <dgm:prSet presAssocID="{AA2AA159-0BB1-45E2-B458-9413391F63AB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CFA5D1C1-6137-41BD-B7F0-DEF5DF28BCC1}" type="pres">
      <dgm:prSet presAssocID="{6CE6DB3B-4887-4E89-82AB-66E590CF386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8200DA-532F-4558-8B90-2ED0347ECE7A}" type="pres">
      <dgm:prSet presAssocID="{48890203-48FE-41E7-8C00-23BBB3E82840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131D95AA-99C6-42BC-870D-B04E105DD1CE}" type="pres">
      <dgm:prSet presAssocID="{91344DA0-8DB8-4C95-B8DD-5B99BB53D8F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EB3C7B-B418-4D7B-9EDB-45F66DBABC98}" type="pres">
      <dgm:prSet presAssocID="{834446C6-3027-44A2-8F0D-49494A218C27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E89CF699-A01B-40F3-A5C3-4C7E4908056E}" type="pres">
      <dgm:prSet presAssocID="{CD02E1A4-4906-4682-AF0D-35A15255501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3ECCC0-5996-4DA1-9584-F7E6AB735F3B}" type="presOf" srcId="{64EB5D27-1F90-427C-B798-4044F4459B76}" destId="{775A0A06-E436-4461-A0CF-5AA968BC5795}" srcOrd="0" destOrd="0" presId="urn:microsoft.com/office/officeart/2005/8/layout/radial4"/>
    <dgm:cxn modelId="{FF26572F-D78E-4FB0-A249-A5DF80C10C9C}" srcId="{5355CB0C-4896-429F-B3F8-1B58BADECC91}" destId="{6CE6DB3B-4887-4E89-82AB-66E590CF3868}" srcOrd="1" destOrd="0" parTransId="{AA2AA159-0BB1-45E2-B458-9413391F63AB}" sibTransId="{9DA271F3-917B-4DEA-9D46-B9939ECCF41C}"/>
    <dgm:cxn modelId="{C3428973-031B-4615-A1D1-A5B78E69C529}" srcId="{5355CB0C-4896-429F-B3F8-1B58BADECC91}" destId="{CD02E1A4-4906-4682-AF0D-35A152555011}" srcOrd="3" destOrd="0" parTransId="{834446C6-3027-44A2-8F0D-49494A218C27}" sibTransId="{995C4D0D-2F7F-4CCB-B737-82A05EA906B2}"/>
    <dgm:cxn modelId="{01CE7EB5-5C6B-4852-9E81-8A635DD21D41}" type="presOf" srcId="{12A19F0D-DC6A-4805-BCC5-33350F67BE18}" destId="{D0F9E79C-904D-421C-BB8C-0AFF1E6F7961}" srcOrd="0" destOrd="0" presId="urn:microsoft.com/office/officeart/2005/8/layout/radial4"/>
    <dgm:cxn modelId="{6D1F187B-3218-4F30-9248-F0F14954D68F}" type="presOf" srcId="{834446C6-3027-44A2-8F0D-49494A218C27}" destId="{93EB3C7B-B418-4D7B-9EDB-45F66DBABC98}" srcOrd="0" destOrd="0" presId="urn:microsoft.com/office/officeart/2005/8/layout/radial4"/>
    <dgm:cxn modelId="{EBC26D05-AC0E-4437-8F38-521EE1E8C2D6}" srcId="{5355CB0C-4896-429F-B3F8-1B58BADECC91}" destId="{64EB5D27-1F90-427C-B798-4044F4459B76}" srcOrd="0" destOrd="0" parTransId="{7291580D-357E-4A25-8910-F57CAAE0E7AB}" sibTransId="{A3420841-856B-42D5-8BF3-92BBB5D7BF44}"/>
    <dgm:cxn modelId="{9738BF8C-39BD-4553-8884-6D2C89C384DB}" type="presOf" srcId="{6CE6DB3B-4887-4E89-82AB-66E590CF3868}" destId="{CFA5D1C1-6137-41BD-B7F0-DEF5DF28BCC1}" srcOrd="0" destOrd="0" presId="urn:microsoft.com/office/officeart/2005/8/layout/radial4"/>
    <dgm:cxn modelId="{29878119-B037-49A3-AF78-45D08197B418}" type="presOf" srcId="{7291580D-357E-4A25-8910-F57CAAE0E7AB}" destId="{FBDC88C9-D099-44CD-9848-8FCA16D788A7}" srcOrd="0" destOrd="0" presId="urn:microsoft.com/office/officeart/2005/8/layout/radial4"/>
    <dgm:cxn modelId="{2F983A79-12F8-411B-A2F6-6A233366B104}" type="presOf" srcId="{5355CB0C-4896-429F-B3F8-1B58BADECC91}" destId="{4A173F38-BA2A-41CD-A1D9-0886A1017D69}" srcOrd="0" destOrd="0" presId="urn:microsoft.com/office/officeart/2005/8/layout/radial4"/>
    <dgm:cxn modelId="{942F86AD-46F7-4457-B202-7A2940EDED54}" type="presOf" srcId="{48890203-48FE-41E7-8C00-23BBB3E82840}" destId="{728200DA-532F-4558-8B90-2ED0347ECE7A}" srcOrd="0" destOrd="0" presId="urn:microsoft.com/office/officeart/2005/8/layout/radial4"/>
    <dgm:cxn modelId="{7435E352-9F3E-4C09-A7FD-7BC22ADD7394}" type="presOf" srcId="{91344DA0-8DB8-4C95-B8DD-5B99BB53D8F2}" destId="{131D95AA-99C6-42BC-870D-B04E105DD1CE}" srcOrd="0" destOrd="0" presId="urn:microsoft.com/office/officeart/2005/8/layout/radial4"/>
    <dgm:cxn modelId="{D5EE1DEF-F241-4408-A19B-70613A4741AF}" type="presOf" srcId="{AA2AA159-0BB1-45E2-B458-9413391F63AB}" destId="{C931520B-6108-40F4-A3C3-3F3C0548FA2C}" srcOrd="0" destOrd="0" presId="urn:microsoft.com/office/officeart/2005/8/layout/radial4"/>
    <dgm:cxn modelId="{45CB6695-365A-4E36-9213-3DAD73404D16}" srcId="{12A19F0D-DC6A-4805-BCC5-33350F67BE18}" destId="{5355CB0C-4896-429F-B3F8-1B58BADECC91}" srcOrd="0" destOrd="0" parTransId="{0BAC0917-D1E8-4DC5-B536-2FD8553F004A}" sibTransId="{323A0662-E0F3-40E9-B201-41E477C3C13D}"/>
    <dgm:cxn modelId="{66ADDCD7-4686-42C2-8D42-115700AE4D5E}" type="presOf" srcId="{CD02E1A4-4906-4682-AF0D-35A152555011}" destId="{E89CF699-A01B-40F3-A5C3-4C7E4908056E}" srcOrd="0" destOrd="0" presId="urn:microsoft.com/office/officeart/2005/8/layout/radial4"/>
    <dgm:cxn modelId="{BD708172-886C-4A55-9A9A-FD1A31B22465}" srcId="{5355CB0C-4896-429F-B3F8-1B58BADECC91}" destId="{91344DA0-8DB8-4C95-B8DD-5B99BB53D8F2}" srcOrd="2" destOrd="0" parTransId="{48890203-48FE-41E7-8C00-23BBB3E82840}" sibTransId="{CBC689EF-AC9C-4741-977F-A330E694680A}"/>
    <dgm:cxn modelId="{69422C48-C6A5-4576-A6D2-D32A65A26AA8}" type="presParOf" srcId="{D0F9E79C-904D-421C-BB8C-0AFF1E6F7961}" destId="{4A173F38-BA2A-41CD-A1D9-0886A1017D69}" srcOrd="0" destOrd="0" presId="urn:microsoft.com/office/officeart/2005/8/layout/radial4"/>
    <dgm:cxn modelId="{663CB7DC-EDBB-4CF0-AA1B-51FF0D8147CC}" type="presParOf" srcId="{D0F9E79C-904D-421C-BB8C-0AFF1E6F7961}" destId="{FBDC88C9-D099-44CD-9848-8FCA16D788A7}" srcOrd="1" destOrd="0" presId="urn:microsoft.com/office/officeart/2005/8/layout/radial4"/>
    <dgm:cxn modelId="{EFA88E05-8E24-4F93-A930-016ACED99150}" type="presParOf" srcId="{D0F9E79C-904D-421C-BB8C-0AFF1E6F7961}" destId="{775A0A06-E436-4461-A0CF-5AA968BC5795}" srcOrd="2" destOrd="0" presId="urn:microsoft.com/office/officeart/2005/8/layout/radial4"/>
    <dgm:cxn modelId="{9DD21C32-3840-48F5-A948-E5E1AAB0E3F3}" type="presParOf" srcId="{D0F9E79C-904D-421C-BB8C-0AFF1E6F7961}" destId="{C931520B-6108-40F4-A3C3-3F3C0548FA2C}" srcOrd="3" destOrd="0" presId="urn:microsoft.com/office/officeart/2005/8/layout/radial4"/>
    <dgm:cxn modelId="{55F3E09B-5990-49FF-8D0D-E7A34778CF51}" type="presParOf" srcId="{D0F9E79C-904D-421C-BB8C-0AFF1E6F7961}" destId="{CFA5D1C1-6137-41BD-B7F0-DEF5DF28BCC1}" srcOrd="4" destOrd="0" presId="urn:microsoft.com/office/officeart/2005/8/layout/radial4"/>
    <dgm:cxn modelId="{9B5010D2-0853-4591-9BF8-67BCB0177245}" type="presParOf" srcId="{D0F9E79C-904D-421C-BB8C-0AFF1E6F7961}" destId="{728200DA-532F-4558-8B90-2ED0347ECE7A}" srcOrd="5" destOrd="0" presId="urn:microsoft.com/office/officeart/2005/8/layout/radial4"/>
    <dgm:cxn modelId="{4C184EF8-2731-43D6-BA01-9349F51800EB}" type="presParOf" srcId="{D0F9E79C-904D-421C-BB8C-0AFF1E6F7961}" destId="{131D95AA-99C6-42BC-870D-B04E105DD1CE}" srcOrd="6" destOrd="0" presId="urn:microsoft.com/office/officeart/2005/8/layout/radial4"/>
    <dgm:cxn modelId="{28CF04C0-C55C-4317-8576-CA51CA7C3165}" type="presParOf" srcId="{D0F9E79C-904D-421C-BB8C-0AFF1E6F7961}" destId="{93EB3C7B-B418-4D7B-9EDB-45F66DBABC98}" srcOrd="7" destOrd="0" presId="urn:microsoft.com/office/officeart/2005/8/layout/radial4"/>
    <dgm:cxn modelId="{A34C136C-5E90-4359-9D47-A81143FDC657}" type="presParOf" srcId="{D0F9E79C-904D-421C-BB8C-0AFF1E6F7961}" destId="{E89CF699-A01B-40F3-A5C3-4C7E4908056E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29A7A-6D07-4796-B0E9-3759CDDF897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9B12A9-7218-4534-8D1B-FA0FA9AC2B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5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9B12A9-7218-4534-8D1B-FA0FA9AC2B8E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697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80310751-B28E-46F0-831D-2A62D99F683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9D99F98B-0EAB-4416-8DBE-9C9F300E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10751-B28E-46F0-831D-2A62D99F683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9F98B-0EAB-4416-8DBE-9C9F300E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235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10751-B28E-46F0-831D-2A62D99F683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9F98B-0EAB-4416-8DBE-9C9F300E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0310751-B28E-46F0-831D-2A62D99F683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D99F98B-0EAB-4416-8DBE-9C9F300E2A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fld id="{80310751-B28E-46F0-831D-2A62D99F683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fld id="{9D99F98B-0EAB-4416-8DBE-9C9F300E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10751-B28E-46F0-831D-2A62D99F683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9F98B-0EAB-4416-8DBE-9C9F300E2A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10751-B28E-46F0-831D-2A62D99F683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9F98B-0EAB-4416-8DBE-9C9F300E2A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0310751-B28E-46F0-831D-2A62D99F683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D99F98B-0EAB-4416-8DBE-9C9F300E2A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10751-B28E-46F0-831D-2A62D99F683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9F98B-0EAB-4416-8DBE-9C9F300E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0310751-B28E-46F0-831D-2A62D99F683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D99F98B-0EAB-4416-8DBE-9C9F300E2A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0310751-B28E-46F0-831D-2A62D99F683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D99F98B-0EAB-4416-8DBE-9C9F300E2A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0310751-B28E-46F0-831D-2A62D99F6839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D99F98B-0EAB-4416-8DBE-9C9F300E2A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1682" y="311865"/>
            <a:ext cx="11089777" cy="1234713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Полысаевский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округ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казенное общеобразовательное учреждение 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школа- интернат № 23»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9368" y="1033740"/>
            <a:ext cx="10990192" cy="5824260"/>
          </a:xfrm>
        </p:spPr>
        <p:txBody>
          <a:bodyPr>
            <a:noAutofit/>
          </a:bodyPr>
          <a:lstStyle/>
          <a:p>
            <a:pPr algn="ctr"/>
            <a:endParaRPr lang="ru-RU" sz="6000" dirty="0" smtClean="0">
              <a:solidFill>
                <a:schemeClr val="bg1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Внеклассное занятие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«Фитнес – тур»</a:t>
            </a:r>
          </a:p>
          <a:p>
            <a:pPr algn="r"/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600" b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СОСТАВИТЕЛЬ: ШАКИРЗЯНОВА ЮЛИЯ ВИКТОРОВНА,</a:t>
            </a:r>
          </a:p>
          <a:p>
            <a:pPr algn="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ФИЗИЧЕСКОЙ КУЛЬТУРЫ, ДЕФЕКТОЛОГ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марина\Desktop\_DSC00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699368" y="3880895"/>
            <a:ext cx="1787031" cy="2687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292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254776" y="5125459"/>
            <a:ext cx="5548104" cy="1519181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</a:t>
            </a:r>
            <a:r>
              <a:rPr lang="ru-RU" sz="20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стретчинг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носит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имитационный характер, дети изображают различных животных или предметы в сопровождении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спокойных музыкальных произведений</a:t>
            </a:r>
            <a:endParaRPr lang="ru-RU" sz="2000" i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2"/>
          </p:nvPr>
        </p:nvSpPr>
        <p:spPr>
          <a:xfrm>
            <a:off x="0" y="955766"/>
            <a:ext cx="1994263" cy="4981303"/>
          </a:xfrm>
        </p:spPr>
        <p:txBody>
          <a:bodyPr>
            <a:normAutofit fontScale="62500" lnSpcReduction="20000"/>
          </a:bodyPr>
          <a:lstStyle/>
          <a:p>
            <a:pPr lvl="1">
              <a:buNone/>
            </a:pPr>
            <a:r>
              <a:rPr lang="ru-RU" sz="2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Позы:</a:t>
            </a:r>
          </a:p>
          <a:p>
            <a:pPr lvl="1">
              <a:buNone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Кобра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Змея 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Ящерица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Кораблик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Лодка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Качели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Кузнечик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Скорпион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Кошечка</a:t>
            </a:r>
          </a:p>
          <a:p>
            <a:pPr lvl="1">
              <a:buFont typeface="Courier New" panose="02070309020205020404" pitchFamily="49" charset="0"/>
              <a:buChar char="o"/>
            </a:pPr>
            <a:endParaRPr lang="ru-RU" dirty="0" smtClean="0"/>
          </a:p>
          <a:p>
            <a:pPr marL="365760" lvl="1" indent="0"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421880" y="936172"/>
            <a:ext cx="41213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Система тренировок, направленная на укрепление тела, выработку правильной осанки, развитие гибкости, улучшение плавности и точности движений</a:t>
            </a:r>
            <a:endParaRPr lang="ru-RU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30648" y="1797854"/>
            <a:ext cx="2581026" cy="3433821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85760" y="2727786"/>
            <a:ext cx="2899955" cy="3861637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87010" y="1648099"/>
            <a:ext cx="2605596" cy="3466011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https://www.clipartmax.com/png/full/13-131726_special-puzzle-piece-coloring-page-ultra-pages-line-art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61810" y="0"/>
            <a:ext cx="3886790" cy="1976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907280" y="594360"/>
            <a:ext cx="23469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Стретчинг</a:t>
            </a:r>
            <a:endParaRPr lang="ru-RU" sz="32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0832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944880" y="1024467"/>
          <a:ext cx="9123680" cy="5833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489960" y="457200"/>
            <a:ext cx="604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Направления детского фитнеса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225" y="69669"/>
            <a:ext cx="6503181" cy="6778518"/>
          </a:xfrm>
          <a:prstGeom prst="rect">
            <a:avLst/>
          </a:prstGeom>
        </p:spPr>
      </p:pic>
      <p:sp>
        <p:nvSpPr>
          <p:cNvPr id="3" name="5-конечная звезда 2"/>
          <p:cNvSpPr/>
          <p:nvPr/>
        </p:nvSpPr>
        <p:spPr>
          <a:xfrm>
            <a:off x="441960" y="883920"/>
            <a:ext cx="1752600" cy="1844040"/>
          </a:xfrm>
          <a:prstGeom prst="star5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365760" y="4114800"/>
            <a:ext cx="1752600" cy="1844040"/>
          </a:xfrm>
          <a:prstGeom prst="star5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5-конечная звезда 5"/>
          <p:cNvSpPr/>
          <p:nvPr/>
        </p:nvSpPr>
        <p:spPr>
          <a:xfrm>
            <a:off x="9128760" y="3611880"/>
            <a:ext cx="1752600" cy="1844040"/>
          </a:xfrm>
          <a:prstGeom prst="star5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9281160" y="899160"/>
            <a:ext cx="1752600" cy="1844040"/>
          </a:xfrm>
          <a:prstGeom prst="star5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7200" y="1615440"/>
            <a:ext cx="1706880" cy="396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аэробика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1040" y="4815840"/>
            <a:ext cx="124968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пилатес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601200" y="1630680"/>
            <a:ext cx="124968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фитбол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387840" y="4297680"/>
            <a:ext cx="138684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стретчинг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57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roprikol.ru/wp-content/uploads/2019/08/kartinki-budte-zdorovy-13-650x487.jpg"/>
          <p:cNvPicPr>
            <a:picLocks noChangeAspect="1" noChangeArrowheads="1"/>
          </p:cNvPicPr>
          <p:nvPr/>
        </p:nvPicPr>
        <p:blipFill>
          <a:blip r:embed="rId2" cstate="print"/>
          <a:srcRect l="2913" t="3310" r="1741" b="15306"/>
          <a:stretch>
            <a:fillRect/>
          </a:stretch>
        </p:blipFill>
        <p:spPr bwMode="auto">
          <a:xfrm>
            <a:off x="1676400" y="655319"/>
            <a:ext cx="8412480" cy="5379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792162"/>
          </a:xfrm>
        </p:spPr>
        <p:txBody>
          <a:bodyPr>
            <a:normAutofit/>
          </a:bodyPr>
          <a:lstStyle/>
          <a:p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тема занятия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Фитнес – тур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0080" y="1097280"/>
            <a:ext cx="9926320" cy="5376672"/>
          </a:xfrm>
        </p:spPr>
        <p:txBody>
          <a:bodyPr>
            <a:normAutofit fontScale="40000" lnSpcReduction="20000"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Формирование у детей мотивационной сферы  здорового образа жизни; обеспечение физического и психического саморазвития, осознание личностной ценности здоровья, популяризации детского фитнеса для развития физических качеств обучающихся.</a:t>
            </a:r>
          </a:p>
          <a:p>
            <a:pPr algn="just">
              <a:buNone/>
            </a:pPr>
            <a:r>
              <a:rPr lang="ru-RU" sz="3400" b="1" i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3400" i="1" dirty="0" smtClean="0">
                <a:latin typeface="Times New Roman" pitchFamily="18" charset="0"/>
                <a:cs typeface="Times New Roman" pitchFamily="18" charset="0"/>
              </a:rPr>
              <a:t>Образовательная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углубить знания учащихся о современных направлениях фитнеса;</a:t>
            </a:r>
          </a:p>
          <a:p>
            <a:pPr lvl="0"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разучить танцевальную композицию и совершенствовать навыки ее исполнения;</a:t>
            </a:r>
          </a:p>
          <a:p>
            <a:pPr algn="just">
              <a:buNone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Развивающая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способствовать укреплению опорно-двигательного аппарата;</a:t>
            </a:r>
          </a:p>
          <a:p>
            <a:pPr lvl="0"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развивать и совершенствовать физические качества (сила, выносливость, гибкость и координационные способности;</a:t>
            </a:r>
          </a:p>
          <a:p>
            <a:pPr lvl="0"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формировать умение точность воспроизведения движений и чувство ритма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r>
              <a:rPr lang="ru-RU" sz="3400" i="1" dirty="0" smtClean="0">
                <a:latin typeface="Times New Roman" pitchFamily="18" charset="0"/>
                <a:cs typeface="Times New Roman" pitchFamily="18" charset="0"/>
              </a:rPr>
              <a:t>Воспитательная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воспитывать волевые, морально-этические качества (ответственность, дисциплинированность, целеустремленность, самообладание, самоконтроль);</a:t>
            </a:r>
          </a:p>
          <a:p>
            <a:pPr lvl="0"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формировать потребность в здоровом образе жизни и регулярным занятиям физической культурой и спортом;</a:t>
            </a:r>
          </a:p>
          <a:p>
            <a:pPr lvl="0"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формировать умение работать в коллективе; </a:t>
            </a:r>
          </a:p>
          <a:p>
            <a:pPr algn="just">
              <a:buNone/>
            </a:pPr>
            <a:r>
              <a:rPr lang="ru-RU" sz="3400" i="1" dirty="0" smtClean="0">
                <a:latin typeface="Times New Roman" pitchFamily="18" charset="0"/>
                <a:cs typeface="Times New Roman" pitchFamily="18" charset="0"/>
              </a:rPr>
              <a:t>Коррекционная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коррекция осанки, плоскостопия, профилактика соматических заболеваний, укрепление сердечно – сосудистой и дыхательной систем.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21920"/>
            <a:ext cx="11643360" cy="6736080"/>
          </a:xfrm>
        </p:spPr>
        <p:txBody>
          <a:bodyPr>
            <a:normAutofit fontScale="9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sz="28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30992" y="836979"/>
            <a:ext cx="55025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(от англ. </a:t>
            </a:r>
            <a:r>
              <a:rPr lang="ru-RU" sz="2800" b="1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fitness</a:t>
            </a:r>
            <a:r>
              <a:rPr lang="ru-RU" sz="28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— соответствие)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50979" y="1955056"/>
            <a:ext cx="5520267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Это деятельность, направленная на повышение уровня здоровья и предполагающая множество видов физической активности, здоровый образ жизни. Фитнес подразумевает сочетание различных спортивных упражнений, физкультурных занятий и прочих способов улучшения здоровья, укрепления организма</a:t>
            </a:r>
            <a:r>
              <a:rPr lang="ru-RU" sz="2000" b="1" dirty="0" smtClean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b="1" dirty="0"/>
          </a:p>
        </p:txBody>
      </p:sp>
      <p:pic>
        <p:nvPicPr>
          <p:cNvPr id="10242" name="Picture 2" descr="https://i.sunhome.ru/journal/189/detskii-fitnes-v2.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034" y="1905635"/>
            <a:ext cx="5002366" cy="4480793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9525" cap="sq">
            <a:solidFill>
              <a:srgbClr val="00B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https://d2vlcm61l7u1fs.cloudfront.net/media%2F631%2F631902ad-d409-4834-beb7-ef608de604ba%2FphpgnJHnv.png"/>
          <p:cNvPicPr/>
          <p:nvPr/>
        </p:nvPicPr>
        <p:blipFill>
          <a:blip r:embed="rId3" cstate="print"/>
          <a:srcRect l="7170" t="5517" r="9324" b="-91"/>
          <a:stretch>
            <a:fillRect/>
          </a:stretch>
        </p:blipFill>
        <p:spPr bwMode="auto">
          <a:xfrm>
            <a:off x="755468" y="0"/>
            <a:ext cx="4950823" cy="178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929640" y="762000"/>
            <a:ext cx="7713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62200" y="67056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44240" y="731520"/>
            <a:ext cx="731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46321" y="746760"/>
            <a:ext cx="32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45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48640" y="-269966"/>
            <a:ext cx="57150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разминка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632178" y="1264356"/>
            <a:ext cx="3931113" cy="4500718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для мышц верхнего плечевого пояса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для спины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для туловища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для мышц ног</a:t>
            </a:r>
          </a:p>
          <a:p>
            <a:pPr marL="0" indent="0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общего физиологического воздействия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039" y="635725"/>
            <a:ext cx="2907156" cy="2934788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602" y="2031274"/>
            <a:ext cx="3032312" cy="2918776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7574280" y="1001375"/>
            <a:ext cx="3992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Короткая подготовка к спортивной тренировке перед началом упражнений</a:t>
            </a:r>
            <a:endParaRPr lang="ru-RU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138" y="3490662"/>
            <a:ext cx="3267552" cy="3483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840" y="0"/>
            <a:ext cx="9956800" cy="68548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Карта маршрута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media.istockphoto.com/vectors/south-africa-boy-waving-smiling-vector-id490024470?k=20&amp;m=490024470&amp;s=612x612&amp;w=0&amp;h=qAI9Eur7VwIOe9YSpH0Au0CaeFSGAVeVNiZ1_dMa9vo=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1" y="3676790"/>
            <a:ext cx="1737360" cy="2297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https://media.istockphoto.com/vectors/background-with-puzzle-six-white-separate-pieces-mosaic-details-tiles-vector-id11341236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8636" y="678497"/>
            <a:ext cx="8670659" cy="5569903"/>
          </a:xfrm>
          <a:prstGeom prst="rect">
            <a:avLst/>
          </a:prstGeom>
          <a:noFill/>
        </p:spPr>
      </p:pic>
      <p:pic>
        <p:nvPicPr>
          <p:cNvPr id="25604" name="Picture 4" descr="https://png.pngtree.com/png-vector/20190715/ourlarge/pngtree-flag-icon-trendy-style-isolated-background-png-image_1542887.jpg"/>
          <p:cNvPicPr>
            <a:picLocks noChangeAspect="1" noChangeArrowheads="1"/>
          </p:cNvPicPr>
          <p:nvPr/>
        </p:nvPicPr>
        <p:blipFill>
          <a:blip r:embed="rId4" cstate="print"/>
          <a:srcRect l="18927" r="20434" b="7446"/>
          <a:stretch>
            <a:fillRect/>
          </a:stretch>
        </p:blipFill>
        <p:spPr bwMode="auto">
          <a:xfrm>
            <a:off x="2240280" y="4861561"/>
            <a:ext cx="868680" cy="1325879"/>
          </a:xfrm>
          <a:prstGeom prst="rect">
            <a:avLst/>
          </a:prstGeom>
          <a:noFill/>
        </p:spPr>
      </p:pic>
      <p:pic>
        <p:nvPicPr>
          <p:cNvPr id="7" name="Picture 4" descr="https://png.pngtree.com/png-vector/20190715/ourlarge/pngtree-flag-icon-trendy-style-isolated-background-png-image_1542887.jpg"/>
          <p:cNvPicPr>
            <a:picLocks noChangeAspect="1" noChangeArrowheads="1"/>
          </p:cNvPicPr>
          <p:nvPr/>
        </p:nvPicPr>
        <p:blipFill>
          <a:blip r:embed="rId5" cstate="print"/>
          <a:srcRect l="23352" r="19328" b="3158"/>
          <a:stretch>
            <a:fillRect/>
          </a:stretch>
        </p:blipFill>
        <p:spPr bwMode="auto">
          <a:xfrm>
            <a:off x="8077200" y="4800600"/>
            <a:ext cx="822960" cy="1402080"/>
          </a:xfrm>
          <a:prstGeom prst="rect">
            <a:avLst/>
          </a:prstGeom>
          <a:noFill/>
        </p:spPr>
      </p:pic>
      <p:pic>
        <p:nvPicPr>
          <p:cNvPr id="8" name="Picture 4" descr="https://png.pngtree.com/png-vector/20190715/ourlarge/pngtree-flag-icon-trendy-style-isolated-background-png-image_1542887.jpg"/>
          <p:cNvPicPr>
            <a:picLocks noChangeAspect="1" noChangeArrowheads="1"/>
          </p:cNvPicPr>
          <p:nvPr/>
        </p:nvPicPr>
        <p:blipFill>
          <a:blip r:embed="rId4" cstate="print"/>
          <a:srcRect l="21055" r="18307" b="7447"/>
          <a:stretch>
            <a:fillRect/>
          </a:stretch>
        </p:blipFill>
        <p:spPr bwMode="auto">
          <a:xfrm>
            <a:off x="2225040" y="762001"/>
            <a:ext cx="868680" cy="1325879"/>
          </a:xfrm>
          <a:prstGeom prst="rect">
            <a:avLst/>
          </a:prstGeom>
          <a:noFill/>
        </p:spPr>
      </p:pic>
      <p:pic>
        <p:nvPicPr>
          <p:cNvPr id="9" name="Picture 4" descr="https://png.pngtree.com/png-vector/20190715/ourlarge/pngtree-flag-icon-trendy-style-isolated-background-png-image_1542887.jpg"/>
          <p:cNvPicPr>
            <a:picLocks noChangeAspect="1" noChangeArrowheads="1"/>
          </p:cNvPicPr>
          <p:nvPr/>
        </p:nvPicPr>
        <p:blipFill>
          <a:blip r:embed="rId6" cstate="print"/>
          <a:srcRect l="21055" r="21498" b="3192"/>
          <a:stretch>
            <a:fillRect/>
          </a:stretch>
        </p:blipFill>
        <p:spPr bwMode="auto">
          <a:xfrm>
            <a:off x="5623560" y="2026920"/>
            <a:ext cx="804873" cy="135636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225040" y="4480560"/>
            <a:ext cx="23848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Фитнес - Аэробика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1720" y="2529840"/>
            <a:ext cx="10723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Фитбол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629400" y="2682240"/>
            <a:ext cx="115416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Пилатес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8763000" y="5547360"/>
            <a:ext cx="1436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Стретчинг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 descr="https://media.istockphoto.com/vectors/vector-illustration-of-a-small-sailing-yacht-cartoon-yacht-on-white-vector-id97374535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760692" y="3810000"/>
            <a:ext cx="157202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s://e7.pngegg.com/pngimages/367/858/png-clipart-cartoon-woman-girl-fitness-coach-comics-physical-fitness.png"/>
          <p:cNvPicPr/>
          <p:nvPr/>
        </p:nvPicPr>
        <p:blipFill>
          <a:blip r:embed="rId8" cstate="print">
            <a:lum contrast="40000"/>
          </a:blip>
          <a:srcRect l="29428" t="3367" r="26552"/>
          <a:stretch>
            <a:fillRect/>
          </a:stretch>
        </p:blipFill>
        <p:spPr bwMode="auto">
          <a:xfrm>
            <a:off x="4023360" y="4861560"/>
            <a:ext cx="667438" cy="1301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https://assets.bigcartel.com/product_images/292099902/D1095507-78FD-4884-8C06-7E1BEACCD7AA.jpeg?auto=format&amp;fit=max&amp;w=768"/>
          <p:cNvPicPr/>
          <p:nvPr/>
        </p:nvPicPr>
        <p:blipFill>
          <a:blip r:embed="rId9" cstate="print"/>
          <a:srcRect l="12426" t="11485" r="9828" b="10034"/>
          <a:stretch>
            <a:fillRect/>
          </a:stretch>
        </p:blipFill>
        <p:spPr bwMode="auto">
          <a:xfrm>
            <a:off x="3901439" y="1127760"/>
            <a:ext cx="524643" cy="6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https://avatars.mds.yandex.net/get-mpic/4579830/img_id5264914028848260297.jpeg/orig"/>
          <p:cNvPicPr/>
          <p:nvPr/>
        </p:nvPicPr>
        <p:blipFill>
          <a:blip r:embed="rId10" cstate="print"/>
          <a:srcRect r="21336" b="10156"/>
          <a:stretch>
            <a:fillRect/>
          </a:stretch>
        </p:blipFill>
        <p:spPr bwMode="auto">
          <a:xfrm>
            <a:off x="4175761" y="2044337"/>
            <a:ext cx="563880" cy="62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https://assets.bigcartel.com/product_images/292099902/D1095507-78FD-4884-8C06-7E1BEACCD7AA.jpeg?auto=format&amp;fit=max&amp;w=768"/>
          <p:cNvPicPr/>
          <p:nvPr/>
        </p:nvPicPr>
        <p:blipFill>
          <a:blip r:embed="rId11" cstate="print"/>
          <a:srcRect l="12426" t="11485" r="9828" b="10034"/>
          <a:stretch>
            <a:fillRect/>
          </a:stretch>
        </p:blipFill>
        <p:spPr bwMode="auto">
          <a:xfrm>
            <a:off x="3307079" y="1630680"/>
            <a:ext cx="52464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https://ds04.infourok.ru/uploads/ex/010f/000d959e-eb73188f/img11.jpg"/>
          <p:cNvPicPr/>
          <p:nvPr/>
        </p:nvPicPr>
        <p:blipFill>
          <a:blip r:embed="rId12" cstate="print"/>
          <a:srcRect l="7816" t="11730" r="8971" b="17888"/>
          <a:stretch>
            <a:fillRect/>
          </a:stretch>
        </p:blipFill>
        <p:spPr bwMode="auto">
          <a:xfrm>
            <a:off x="8924085" y="1987731"/>
            <a:ext cx="1567589" cy="992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s://st3.depositphotos.com/1323882/32946/i/1600/depositphotos_329465906-stock-photo-rope-suspension-bridge-white-background.jpg"/>
          <p:cNvPicPr/>
          <p:nvPr/>
        </p:nvPicPr>
        <p:blipFill>
          <a:blip r:embed="rId13" cstate="print"/>
          <a:srcRect t="3382" r="-186" b="14010"/>
          <a:stretch>
            <a:fillRect/>
          </a:stretch>
        </p:blipFill>
        <p:spPr bwMode="auto">
          <a:xfrm flipH="1">
            <a:off x="6737860" y="1598357"/>
            <a:ext cx="2482340" cy="9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632178" y="959556"/>
            <a:ext cx="3657600" cy="5514396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БАЗОВЫЕ ШАГИ:</a:t>
            </a:r>
          </a:p>
          <a:p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March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(ходьба на месте)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step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touch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(шаг в сторону)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curl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захлест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голени)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double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step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(два приставных шага в сторону)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March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(ходьба на месте)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toe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touch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(касание пола носком) руки вперед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V-step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(ходьба ноги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врозь-вперед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ноги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вместе – назад)</a:t>
            </a:r>
          </a:p>
          <a:p>
            <a:pPr algn="just"/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89738" y="3197370"/>
            <a:ext cx="3192568" cy="2447108"/>
          </a:xfrm>
          <a:prstGeom prst="round2DiagRect">
            <a:avLst>
              <a:gd name="adj1" fmla="val 16667"/>
              <a:gd name="adj2" fmla="val 0"/>
            </a:avLst>
          </a:prstGeom>
          <a:ln w="127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25131" y="2524537"/>
            <a:ext cx="3286949" cy="2468055"/>
          </a:xfrm>
          <a:prstGeom prst="round2DiagRect">
            <a:avLst>
              <a:gd name="adj1" fmla="val 16667"/>
              <a:gd name="adj2" fmla="val 0"/>
            </a:avLst>
          </a:prstGeom>
          <a:ln w="127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06975" y="3679131"/>
            <a:ext cx="3535000" cy="2277128"/>
          </a:xfrm>
          <a:prstGeom prst="round2DiagRect">
            <a:avLst>
              <a:gd name="adj1" fmla="val 16667"/>
              <a:gd name="adj2" fmla="val 0"/>
            </a:avLst>
          </a:prstGeom>
          <a:ln w="127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6339840" y="814190"/>
            <a:ext cx="533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Слитные воедино динамичные движения, сила, гибкость, координация. </a:t>
            </a:r>
          </a:p>
          <a:p>
            <a:pPr algn="ctr"/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 упражнения выполняются под музыку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2200" y="1021080"/>
            <a:ext cx="35064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Фитнес-Аэробика</a:t>
            </a:r>
            <a:endParaRPr lang="ru-RU" sz="3200" dirty="0"/>
          </a:p>
        </p:txBody>
      </p:sp>
      <p:pic>
        <p:nvPicPr>
          <p:cNvPr id="13" name="Рисунок 12" descr="https://www.clipartmax.com/png/full/13-131726_special-puzzle-piece-coloring-page-ultra-pages-line-art.png"/>
          <p:cNvPicPr/>
          <p:nvPr/>
        </p:nvPicPr>
        <p:blipFill>
          <a:blip r:embed="rId5" cstate="print"/>
          <a:srcRect r="1568" b="13304"/>
          <a:stretch>
            <a:fillRect/>
          </a:stretch>
        </p:blipFill>
        <p:spPr bwMode="auto">
          <a:xfrm>
            <a:off x="1660570" y="383384"/>
            <a:ext cx="4755470" cy="2085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045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st4.depositphotos.com/1007566/25242/v/1600/depositphotos_252420572-stock-illustration-puzzle-game-piece-icon.jpg"/>
          <p:cNvPicPr/>
          <p:nvPr/>
        </p:nvPicPr>
        <p:blipFill>
          <a:blip r:embed="rId2" cstate="print"/>
          <a:srcRect l="18727" t="6639" r="18601" b="11618"/>
          <a:stretch>
            <a:fillRect/>
          </a:stretch>
        </p:blipFill>
        <p:spPr bwMode="auto">
          <a:xfrm>
            <a:off x="3459253" y="0"/>
            <a:ext cx="3490187" cy="2383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447310" y="774700"/>
            <a:ext cx="3200765" cy="5338717"/>
          </a:xfrm>
        </p:spPr>
        <p:txBody>
          <a:bodyPr>
            <a:normAutofit lnSpcReduction="10000"/>
          </a:bodyPr>
          <a:lstStyle/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Поочерёдное поднимание прямых ног в положение «лежа на спине»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Одновременное поднимание прямых ног в положение «лежа на спине»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Скручивание ног, в положении «лежа на спине»</a:t>
            </a:r>
          </a:p>
          <a:p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Скрестное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поднимание прямых рук и ног в положении «лежа на спине»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Одновременное поднимание прямых рук и ног в положении «лежа на спине»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Лежа на мяче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02542" y="2866404"/>
            <a:ext cx="3431723" cy="257676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91945" y="3321192"/>
            <a:ext cx="3439858" cy="2582869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38251" y="3554773"/>
            <a:ext cx="3494716" cy="2624061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7162800" y="865555"/>
            <a:ext cx="4511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Фитбол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 это большой упругий мяч, используемый для занятий аэробикой</a:t>
            </a:r>
            <a:endParaRPr lang="ru-RU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8200" y="944880"/>
            <a:ext cx="2118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Фитбол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45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45517" y="1905013"/>
            <a:ext cx="3765543" cy="2827415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89235" y="3341535"/>
            <a:ext cx="3686072" cy="2767743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655249" y="1171307"/>
            <a:ext cx="3304399" cy="2481158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84534" y="2410622"/>
            <a:ext cx="3809384" cy="2860333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550920" y="381000"/>
            <a:ext cx="4892040" cy="655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65760" y="243840"/>
            <a:ext cx="967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Упражнения с </a:t>
            </a:r>
            <a:r>
              <a:rPr lang="ru-RU" sz="2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фитболом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дают нагрузку на большинство групп мышц, помогают исправить осанку, улучшить координацию 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повысить гибкость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0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594360" y="1539240"/>
            <a:ext cx="4876800" cy="4572000"/>
          </a:xfrm>
        </p:spPr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Char char="•"/>
            </a:pPr>
            <a:endParaRPr lang="ru-RU" sz="1800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800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2"/>
          </p:nvPr>
        </p:nvSpPr>
        <p:spPr>
          <a:xfrm>
            <a:off x="294640" y="1959428"/>
            <a:ext cx="2818674" cy="273449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Веревочная лестница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Канат</a:t>
            </a:r>
          </a:p>
          <a:p>
            <a:endParaRPr lang="ru-RU" sz="1800" dirty="0" smtClean="0"/>
          </a:p>
          <a:p>
            <a:endParaRPr lang="ru-RU" sz="1800" dirty="0"/>
          </a:p>
          <a:p>
            <a:endParaRPr lang="ru-RU" sz="1800" dirty="0" smtClean="0"/>
          </a:p>
          <a:p>
            <a:endParaRPr lang="ru-RU" sz="1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83531" y="878842"/>
            <a:ext cx="46939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тренировок, направленная на укрепление тела, выработку правильной осанки, развитие гибкости и точности движений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00383" y="3072175"/>
            <a:ext cx="3374962" cy="253414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275322" y="2305198"/>
            <a:ext cx="3268283" cy="24540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73848" y="2647050"/>
            <a:ext cx="3265390" cy="245186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8798" y="3602783"/>
            <a:ext cx="3422470" cy="25698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http://cdn.onlinewebfonts.com/svg/img_459244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15083" y="0"/>
            <a:ext cx="4104717" cy="20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063240" y="746760"/>
            <a:ext cx="2148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Пилатес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29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727</TotalTime>
  <Words>508</Words>
  <Application>Microsoft Office PowerPoint</Application>
  <PresentationFormat>Широкоэкранный</PresentationFormat>
  <Paragraphs>116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Arial Black</vt:lpstr>
      <vt:lpstr>Calibri</vt:lpstr>
      <vt:lpstr>Century Schoolbook</vt:lpstr>
      <vt:lpstr>Courier New</vt:lpstr>
      <vt:lpstr>Times New Roman</vt:lpstr>
      <vt:lpstr>Wingdings</vt:lpstr>
      <vt:lpstr>Wingdings 2</vt:lpstr>
      <vt:lpstr>Эркер</vt:lpstr>
      <vt:lpstr> Полысаевский городской округ  Муниципальное казенное общеобразовательное учреждение  «Средняя общеобразовательная школа- интернат № 23» </vt:lpstr>
      <vt:lpstr>тема занятия:  Фитнес – тур</vt:lpstr>
      <vt:lpstr>                     </vt:lpstr>
      <vt:lpstr>разминка</vt:lpstr>
      <vt:lpstr>Карта маршрута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общеобразовательное учреждение  «Средняя общеобразовательная школа- интернат №23»</dc:title>
  <dc:creator>Рафик и Юля</dc:creator>
  <cp:lastModifiedBy>Рафик и Юля</cp:lastModifiedBy>
  <cp:revision>81</cp:revision>
  <dcterms:created xsi:type="dcterms:W3CDTF">2021-11-11T09:01:29Z</dcterms:created>
  <dcterms:modified xsi:type="dcterms:W3CDTF">2021-12-14T07:13:55Z</dcterms:modified>
</cp:coreProperties>
</file>