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1" r:id="rId5"/>
    <p:sldId id="259" r:id="rId6"/>
    <p:sldId id="260" r:id="rId7"/>
    <p:sldId id="261" r:id="rId8"/>
    <p:sldId id="262" r:id="rId9"/>
    <p:sldId id="272" r:id="rId10"/>
    <p:sldId id="269" r:id="rId11"/>
    <p:sldId id="270" r:id="rId12"/>
    <p:sldId id="263" r:id="rId13"/>
    <p:sldId id="264" r:id="rId14"/>
    <p:sldId id="265" r:id="rId15"/>
    <p:sldId id="266" r:id="rId16"/>
    <p:sldId id="267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CDA63F-B576-436C-8B46-BF8739F41121}" type="doc">
      <dgm:prSet loTypeId="urn:microsoft.com/office/officeart/2005/8/layout/gear1" loCatId="process" qsTypeId="urn:microsoft.com/office/officeart/2005/8/quickstyle/simple1" qsCatId="simple" csTypeId="urn:microsoft.com/office/officeart/2005/8/colors/colorful4" csCatId="colorful" phldr="1"/>
      <dgm:spPr/>
    </dgm:pt>
    <dgm:pt modelId="{E6A9D83C-E05C-4DCD-91E7-182DD1D84386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Подготовка к выполнению испытаний</a:t>
          </a:r>
          <a:endParaRPr lang="ru-RU" b="1" dirty="0">
            <a:solidFill>
              <a:srgbClr val="FF0000"/>
            </a:solidFill>
          </a:endParaRPr>
        </a:p>
      </dgm:t>
    </dgm:pt>
    <dgm:pt modelId="{D3EB83B9-6F26-440E-B058-6439777374E3}" type="parTrans" cxnId="{84E3D266-1993-414E-A702-048D6DEAF34E}">
      <dgm:prSet/>
      <dgm:spPr/>
      <dgm:t>
        <a:bodyPr/>
        <a:lstStyle/>
        <a:p>
          <a:endParaRPr lang="ru-RU"/>
        </a:p>
      </dgm:t>
    </dgm:pt>
    <dgm:pt modelId="{E3252C91-D141-4E52-9F7B-C99039725876}" type="sibTrans" cxnId="{84E3D266-1993-414E-A702-048D6DEAF34E}">
      <dgm:prSet/>
      <dgm:spPr/>
      <dgm:t>
        <a:bodyPr/>
        <a:lstStyle/>
        <a:p>
          <a:endParaRPr lang="ru-RU"/>
        </a:p>
      </dgm:t>
    </dgm:pt>
    <dgm:pt modelId="{946B451F-BCCB-4575-8F2B-B7F39DE01100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Пропаганда</a:t>
          </a:r>
          <a:endParaRPr lang="ru-RU" b="1" dirty="0">
            <a:solidFill>
              <a:srgbClr val="FF0000"/>
            </a:solidFill>
          </a:endParaRPr>
        </a:p>
      </dgm:t>
    </dgm:pt>
    <dgm:pt modelId="{C4B77474-0F6E-4C23-A370-2A1E56DD5B39}" type="parTrans" cxnId="{2133F199-620F-4914-9C12-25297C0F58F0}">
      <dgm:prSet/>
      <dgm:spPr/>
      <dgm:t>
        <a:bodyPr/>
        <a:lstStyle/>
        <a:p>
          <a:endParaRPr lang="ru-RU"/>
        </a:p>
      </dgm:t>
    </dgm:pt>
    <dgm:pt modelId="{381E99A9-6EAE-4653-A683-362CD18E93BD}" type="sibTrans" cxnId="{2133F199-620F-4914-9C12-25297C0F58F0}">
      <dgm:prSet/>
      <dgm:spPr/>
      <dgm:t>
        <a:bodyPr/>
        <a:lstStyle/>
        <a:p>
          <a:endParaRPr lang="ru-RU"/>
        </a:p>
      </dgm:t>
    </dgm:pt>
    <dgm:pt modelId="{069FEB09-97C7-40AA-9622-AD3C2A2C8A1C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Нормативно-правовое</a:t>
          </a:r>
          <a:r>
            <a:rPr lang="ru-RU" b="1" dirty="0" smtClean="0"/>
            <a:t> </a:t>
          </a:r>
          <a:r>
            <a:rPr lang="ru-RU" b="1" dirty="0" smtClean="0">
              <a:solidFill>
                <a:srgbClr val="FF0000"/>
              </a:solidFill>
            </a:rPr>
            <a:t>регулирование</a:t>
          </a:r>
          <a:endParaRPr lang="ru-RU" b="1" dirty="0">
            <a:solidFill>
              <a:srgbClr val="FF0000"/>
            </a:solidFill>
          </a:endParaRPr>
        </a:p>
      </dgm:t>
    </dgm:pt>
    <dgm:pt modelId="{C0E4A184-1B70-4927-A961-5818AB452B04}" type="parTrans" cxnId="{B5223441-698C-4477-A79C-4F661B025DAB}">
      <dgm:prSet/>
      <dgm:spPr/>
      <dgm:t>
        <a:bodyPr/>
        <a:lstStyle/>
        <a:p>
          <a:endParaRPr lang="ru-RU"/>
        </a:p>
      </dgm:t>
    </dgm:pt>
    <dgm:pt modelId="{97F6506D-3ED5-4D0C-A219-F646582AD737}" type="sibTrans" cxnId="{B5223441-698C-4477-A79C-4F661B025DAB}">
      <dgm:prSet/>
      <dgm:spPr/>
      <dgm:t>
        <a:bodyPr/>
        <a:lstStyle/>
        <a:p>
          <a:endParaRPr lang="ru-RU"/>
        </a:p>
      </dgm:t>
    </dgm:pt>
    <dgm:pt modelId="{740E39DB-B6D1-4B53-9D69-896857C124F6}" type="pres">
      <dgm:prSet presAssocID="{BACDA63F-B576-436C-8B46-BF8739F41121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19B27AA7-B4C4-4909-ACEF-9C761B48CDFB}" type="pres">
      <dgm:prSet presAssocID="{E6A9D83C-E05C-4DCD-91E7-182DD1D84386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D073C8-ECAF-454D-AE73-38BC1039C7F7}" type="pres">
      <dgm:prSet presAssocID="{E6A9D83C-E05C-4DCD-91E7-182DD1D84386}" presName="gear1srcNode" presStyleLbl="node1" presStyleIdx="0" presStyleCnt="3"/>
      <dgm:spPr/>
      <dgm:t>
        <a:bodyPr/>
        <a:lstStyle/>
        <a:p>
          <a:endParaRPr lang="ru-RU"/>
        </a:p>
      </dgm:t>
    </dgm:pt>
    <dgm:pt modelId="{A03002FD-EE88-46FA-AFCC-F0A4DAD214A1}" type="pres">
      <dgm:prSet presAssocID="{E6A9D83C-E05C-4DCD-91E7-182DD1D84386}" presName="gear1dstNode" presStyleLbl="node1" presStyleIdx="0" presStyleCnt="3"/>
      <dgm:spPr/>
      <dgm:t>
        <a:bodyPr/>
        <a:lstStyle/>
        <a:p>
          <a:endParaRPr lang="ru-RU"/>
        </a:p>
      </dgm:t>
    </dgm:pt>
    <dgm:pt modelId="{7812A0ED-8E36-42C4-9315-5611C9E96B06}" type="pres">
      <dgm:prSet presAssocID="{946B451F-BCCB-4575-8F2B-B7F39DE01100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6C7807-2C77-4B05-837A-5CD7EA27E2E4}" type="pres">
      <dgm:prSet presAssocID="{946B451F-BCCB-4575-8F2B-B7F39DE01100}" presName="gear2srcNode" presStyleLbl="node1" presStyleIdx="1" presStyleCnt="3"/>
      <dgm:spPr/>
      <dgm:t>
        <a:bodyPr/>
        <a:lstStyle/>
        <a:p>
          <a:endParaRPr lang="ru-RU"/>
        </a:p>
      </dgm:t>
    </dgm:pt>
    <dgm:pt modelId="{191F65B5-18A2-4843-9882-6CC6B419D403}" type="pres">
      <dgm:prSet presAssocID="{946B451F-BCCB-4575-8F2B-B7F39DE01100}" presName="gear2dstNode" presStyleLbl="node1" presStyleIdx="1" presStyleCnt="3"/>
      <dgm:spPr/>
      <dgm:t>
        <a:bodyPr/>
        <a:lstStyle/>
        <a:p>
          <a:endParaRPr lang="ru-RU"/>
        </a:p>
      </dgm:t>
    </dgm:pt>
    <dgm:pt modelId="{0ECDA678-1365-42EE-9940-708BDE3AA519}" type="pres">
      <dgm:prSet presAssocID="{069FEB09-97C7-40AA-9622-AD3C2A2C8A1C}" presName="gear3" presStyleLbl="node1" presStyleIdx="2" presStyleCnt="3"/>
      <dgm:spPr/>
      <dgm:t>
        <a:bodyPr/>
        <a:lstStyle/>
        <a:p>
          <a:endParaRPr lang="ru-RU"/>
        </a:p>
      </dgm:t>
    </dgm:pt>
    <dgm:pt modelId="{E75A1679-D944-4169-80D7-F37917B4642A}" type="pres">
      <dgm:prSet presAssocID="{069FEB09-97C7-40AA-9622-AD3C2A2C8A1C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23A6A1-3C72-4072-9E74-27817C75DB3F}" type="pres">
      <dgm:prSet presAssocID="{069FEB09-97C7-40AA-9622-AD3C2A2C8A1C}" presName="gear3srcNode" presStyleLbl="node1" presStyleIdx="2" presStyleCnt="3"/>
      <dgm:spPr/>
      <dgm:t>
        <a:bodyPr/>
        <a:lstStyle/>
        <a:p>
          <a:endParaRPr lang="ru-RU"/>
        </a:p>
      </dgm:t>
    </dgm:pt>
    <dgm:pt modelId="{CABA02B7-6BE5-41FC-9994-7D051FEC78DD}" type="pres">
      <dgm:prSet presAssocID="{069FEB09-97C7-40AA-9622-AD3C2A2C8A1C}" presName="gear3dstNode" presStyleLbl="node1" presStyleIdx="2" presStyleCnt="3"/>
      <dgm:spPr/>
      <dgm:t>
        <a:bodyPr/>
        <a:lstStyle/>
        <a:p>
          <a:endParaRPr lang="ru-RU"/>
        </a:p>
      </dgm:t>
    </dgm:pt>
    <dgm:pt modelId="{557B2611-7DFF-4896-A0AD-B387F1E72D1A}" type="pres">
      <dgm:prSet presAssocID="{E3252C91-D141-4E52-9F7B-C99039725876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31A82C52-FF91-4D7A-A4F4-4789769BB92C}" type="pres">
      <dgm:prSet presAssocID="{381E99A9-6EAE-4653-A683-362CD18E93BD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E3A8CD5C-D332-420C-B4F4-2C78CC6639CD}" type="pres">
      <dgm:prSet presAssocID="{97F6506D-3ED5-4D0C-A219-F646582AD737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C3A640FC-F112-42BD-B1F8-B257319A99D7}" type="presOf" srcId="{E3252C91-D141-4E52-9F7B-C99039725876}" destId="{557B2611-7DFF-4896-A0AD-B387F1E72D1A}" srcOrd="0" destOrd="0" presId="urn:microsoft.com/office/officeart/2005/8/layout/gear1"/>
    <dgm:cxn modelId="{069872BD-D46A-4770-A058-C3B2300D8685}" type="presOf" srcId="{E6A9D83C-E05C-4DCD-91E7-182DD1D84386}" destId="{DFD073C8-ECAF-454D-AE73-38BC1039C7F7}" srcOrd="1" destOrd="0" presId="urn:microsoft.com/office/officeart/2005/8/layout/gear1"/>
    <dgm:cxn modelId="{27929D5A-5BEB-4514-AC5C-41C31196578A}" type="presOf" srcId="{381E99A9-6EAE-4653-A683-362CD18E93BD}" destId="{31A82C52-FF91-4D7A-A4F4-4789769BB92C}" srcOrd="0" destOrd="0" presId="urn:microsoft.com/office/officeart/2005/8/layout/gear1"/>
    <dgm:cxn modelId="{84E3D266-1993-414E-A702-048D6DEAF34E}" srcId="{BACDA63F-B576-436C-8B46-BF8739F41121}" destId="{E6A9D83C-E05C-4DCD-91E7-182DD1D84386}" srcOrd="0" destOrd="0" parTransId="{D3EB83B9-6F26-440E-B058-6439777374E3}" sibTransId="{E3252C91-D141-4E52-9F7B-C99039725876}"/>
    <dgm:cxn modelId="{C7E6E7F0-2EA3-4D4B-B011-9825F7C66DBC}" type="presOf" srcId="{946B451F-BCCB-4575-8F2B-B7F39DE01100}" destId="{7812A0ED-8E36-42C4-9315-5611C9E96B06}" srcOrd="0" destOrd="0" presId="urn:microsoft.com/office/officeart/2005/8/layout/gear1"/>
    <dgm:cxn modelId="{83FEF3BA-1D76-4E58-96EB-C6DF3CFF4646}" type="presOf" srcId="{BACDA63F-B576-436C-8B46-BF8739F41121}" destId="{740E39DB-B6D1-4B53-9D69-896857C124F6}" srcOrd="0" destOrd="0" presId="urn:microsoft.com/office/officeart/2005/8/layout/gear1"/>
    <dgm:cxn modelId="{9B8A9E21-CAA4-4450-BE4D-89ABB1803A18}" type="presOf" srcId="{E6A9D83C-E05C-4DCD-91E7-182DD1D84386}" destId="{A03002FD-EE88-46FA-AFCC-F0A4DAD214A1}" srcOrd="2" destOrd="0" presId="urn:microsoft.com/office/officeart/2005/8/layout/gear1"/>
    <dgm:cxn modelId="{B5223441-698C-4477-A79C-4F661B025DAB}" srcId="{BACDA63F-B576-436C-8B46-BF8739F41121}" destId="{069FEB09-97C7-40AA-9622-AD3C2A2C8A1C}" srcOrd="2" destOrd="0" parTransId="{C0E4A184-1B70-4927-A961-5818AB452B04}" sibTransId="{97F6506D-3ED5-4D0C-A219-F646582AD737}"/>
    <dgm:cxn modelId="{97B13CD8-ACF8-43E9-B891-0B4ACA797435}" type="presOf" srcId="{946B451F-BCCB-4575-8F2B-B7F39DE01100}" destId="{191F65B5-18A2-4843-9882-6CC6B419D403}" srcOrd="2" destOrd="0" presId="urn:microsoft.com/office/officeart/2005/8/layout/gear1"/>
    <dgm:cxn modelId="{617480A6-7758-4571-BFB3-DD513FAC574C}" type="presOf" srcId="{069FEB09-97C7-40AA-9622-AD3C2A2C8A1C}" destId="{CABA02B7-6BE5-41FC-9994-7D051FEC78DD}" srcOrd="3" destOrd="0" presId="urn:microsoft.com/office/officeart/2005/8/layout/gear1"/>
    <dgm:cxn modelId="{085D8199-5239-402D-983E-74566676694E}" type="presOf" srcId="{E6A9D83C-E05C-4DCD-91E7-182DD1D84386}" destId="{19B27AA7-B4C4-4909-ACEF-9C761B48CDFB}" srcOrd="0" destOrd="0" presId="urn:microsoft.com/office/officeart/2005/8/layout/gear1"/>
    <dgm:cxn modelId="{44253E7A-BBD3-4CCD-8828-ECE46B24BB8C}" type="presOf" srcId="{069FEB09-97C7-40AA-9622-AD3C2A2C8A1C}" destId="{E75A1679-D944-4169-80D7-F37917B4642A}" srcOrd="1" destOrd="0" presId="urn:microsoft.com/office/officeart/2005/8/layout/gear1"/>
    <dgm:cxn modelId="{FCF8BE11-A036-44B6-819B-AEE51A119173}" type="presOf" srcId="{069FEB09-97C7-40AA-9622-AD3C2A2C8A1C}" destId="{0ECDA678-1365-42EE-9940-708BDE3AA519}" srcOrd="0" destOrd="0" presId="urn:microsoft.com/office/officeart/2005/8/layout/gear1"/>
    <dgm:cxn modelId="{55DCEF0D-66B9-4A2C-8768-8D7CC3358E41}" type="presOf" srcId="{946B451F-BCCB-4575-8F2B-B7F39DE01100}" destId="{BB6C7807-2C77-4B05-837A-5CD7EA27E2E4}" srcOrd="1" destOrd="0" presId="urn:microsoft.com/office/officeart/2005/8/layout/gear1"/>
    <dgm:cxn modelId="{C2BBBE93-2DEF-41D8-B8E7-B05684D3145E}" type="presOf" srcId="{97F6506D-3ED5-4D0C-A219-F646582AD737}" destId="{E3A8CD5C-D332-420C-B4F4-2C78CC6639CD}" srcOrd="0" destOrd="0" presId="urn:microsoft.com/office/officeart/2005/8/layout/gear1"/>
    <dgm:cxn modelId="{43EBAA13-5CE3-4EA6-986E-6887E68D8AD6}" type="presOf" srcId="{069FEB09-97C7-40AA-9622-AD3C2A2C8A1C}" destId="{5A23A6A1-3C72-4072-9E74-27817C75DB3F}" srcOrd="2" destOrd="0" presId="urn:microsoft.com/office/officeart/2005/8/layout/gear1"/>
    <dgm:cxn modelId="{2133F199-620F-4914-9C12-25297C0F58F0}" srcId="{BACDA63F-B576-436C-8B46-BF8739F41121}" destId="{946B451F-BCCB-4575-8F2B-B7F39DE01100}" srcOrd="1" destOrd="0" parTransId="{C4B77474-0F6E-4C23-A370-2A1E56DD5B39}" sibTransId="{381E99A9-6EAE-4653-A683-362CD18E93BD}"/>
    <dgm:cxn modelId="{F98C1055-FA9C-4F6A-839B-3A2F2C8B90D9}" type="presParOf" srcId="{740E39DB-B6D1-4B53-9D69-896857C124F6}" destId="{19B27AA7-B4C4-4909-ACEF-9C761B48CDFB}" srcOrd="0" destOrd="0" presId="urn:microsoft.com/office/officeart/2005/8/layout/gear1"/>
    <dgm:cxn modelId="{8B82F953-9F6F-492E-8FFC-B104332B3615}" type="presParOf" srcId="{740E39DB-B6D1-4B53-9D69-896857C124F6}" destId="{DFD073C8-ECAF-454D-AE73-38BC1039C7F7}" srcOrd="1" destOrd="0" presId="urn:microsoft.com/office/officeart/2005/8/layout/gear1"/>
    <dgm:cxn modelId="{A7EAF72B-5C8E-4CCC-B62F-BACE2F09B6E9}" type="presParOf" srcId="{740E39DB-B6D1-4B53-9D69-896857C124F6}" destId="{A03002FD-EE88-46FA-AFCC-F0A4DAD214A1}" srcOrd="2" destOrd="0" presId="urn:microsoft.com/office/officeart/2005/8/layout/gear1"/>
    <dgm:cxn modelId="{5447A64E-08E0-421C-A72B-E0C8F69C83F8}" type="presParOf" srcId="{740E39DB-B6D1-4B53-9D69-896857C124F6}" destId="{7812A0ED-8E36-42C4-9315-5611C9E96B06}" srcOrd="3" destOrd="0" presId="urn:microsoft.com/office/officeart/2005/8/layout/gear1"/>
    <dgm:cxn modelId="{3200979E-E1FD-4D03-99D5-67E7D43FC9D7}" type="presParOf" srcId="{740E39DB-B6D1-4B53-9D69-896857C124F6}" destId="{BB6C7807-2C77-4B05-837A-5CD7EA27E2E4}" srcOrd="4" destOrd="0" presId="urn:microsoft.com/office/officeart/2005/8/layout/gear1"/>
    <dgm:cxn modelId="{4520F7BB-C017-4EAD-8CE7-D8F49FE3DBC8}" type="presParOf" srcId="{740E39DB-B6D1-4B53-9D69-896857C124F6}" destId="{191F65B5-18A2-4843-9882-6CC6B419D403}" srcOrd="5" destOrd="0" presId="urn:microsoft.com/office/officeart/2005/8/layout/gear1"/>
    <dgm:cxn modelId="{A04C9C1B-7DE2-4812-B4F7-2848ED09E96F}" type="presParOf" srcId="{740E39DB-B6D1-4B53-9D69-896857C124F6}" destId="{0ECDA678-1365-42EE-9940-708BDE3AA519}" srcOrd="6" destOrd="0" presId="urn:microsoft.com/office/officeart/2005/8/layout/gear1"/>
    <dgm:cxn modelId="{2AF750B2-5D5D-452B-B0E8-39AD00704DC3}" type="presParOf" srcId="{740E39DB-B6D1-4B53-9D69-896857C124F6}" destId="{E75A1679-D944-4169-80D7-F37917B4642A}" srcOrd="7" destOrd="0" presId="urn:microsoft.com/office/officeart/2005/8/layout/gear1"/>
    <dgm:cxn modelId="{03AD4F68-17F7-4CC1-994B-AF83BED131DE}" type="presParOf" srcId="{740E39DB-B6D1-4B53-9D69-896857C124F6}" destId="{5A23A6A1-3C72-4072-9E74-27817C75DB3F}" srcOrd="8" destOrd="0" presId="urn:microsoft.com/office/officeart/2005/8/layout/gear1"/>
    <dgm:cxn modelId="{E3BE153E-EBDC-4400-9DDC-D4F7DE96D302}" type="presParOf" srcId="{740E39DB-B6D1-4B53-9D69-896857C124F6}" destId="{CABA02B7-6BE5-41FC-9994-7D051FEC78DD}" srcOrd="9" destOrd="0" presId="urn:microsoft.com/office/officeart/2005/8/layout/gear1"/>
    <dgm:cxn modelId="{FD7C1B3A-4A32-470B-94A9-BBED290C0F93}" type="presParOf" srcId="{740E39DB-B6D1-4B53-9D69-896857C124F6}" destId="{557B2611-7DFF-4896-A0AD-B387F1E72D1A}" srcOrd="10" destOrd="0" presId="urn:microsoft.com/office/officeart/2005/8/layout/gear1"/>
    <dgm:cxn modelId="{A1815F1F-29D8-4F7D-B9ED-30BC7312BC79}" type="presParOf" srcId="{740E39DB-B6D1-4B53-9D69-896857C124F6}" destId="{31A82C52-FF91-4D7A-A4F4-4789769BB92C}" srcOrd="11" destOrd="0" presId="urn:microsoft.com/office/officeart/2005/8/layout/gear1"/>
    <dgm:cxn modelId="{5772B886-0D2D-4354-99BF-D2CA3BAE4E59}" type="presParOf" srcId="{740E39DB-B6D1-4B53-9D69-896857C124F6}" destId="{E3A8CD5C-D332-420C-B4F4-2C78CC6639CD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B27AA7-B4C4-4909-ACEF-9C761B48CDFB}">
      <dsp:nvSpPr>
        <dsp:cNvPr id="0" name=""/>
        <dsp:cNvSpPr/>
      </dsp:nvSpPr>
      <dsp:spPr>
        <a:xfrm>
          <a:off x="3297643" y="2396735"/>
          <a:ext cx="2929344" cy="2929344"/>
        </a:xfrm>
        <a:prstGeom prst="gear9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rgbClr val="FF0000"/>
              </a:solidFill>
            </a:rPr>
            <a:t>Подготовка к выполнению испытаний</a:t>
          </a:r>
          <a:endParaRPr lang="ru-RU" sz="1300" b="1" kern="1200" dirty="0">
            <a:solidFill>
              <a:srgbClr val="FF0000"/>
            </a:solidFill>
          </a:endParaRPr>
        </a:p>
      </dsp:txBody>
      <dsp:txXfrm>
        <a:off x="3886571" y="3082920"/>
        <a:ext cx="1751488" cy="1505743"/>
      </dsp:txXfrm>
    </dsp:sp>
    <dsp:sp modelId="{7812A0ED-8E36-42C4-9315-5611C9E96B06}">
      <dsp:nvSpPr>
        <dsp:cNvPr id="0" name=""/>
        <dsp:cNvSpPr/>
      </dsp:nvSpPr>
      <dsp:spPr>
        <a:xfrm>
          <a:off x="1593297" y="1704345"/>
          <a:ext cx="2130432" cy="2130432"/>
        </a:xfrm>
        <a:prstGeom prst="gear6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rgbClr val="FF0000"/>
              </a:solidFill>
            </a:rPr>
            <a:t>Пропаганда</a:t>
          </a:r>
          <a:endParaRPr lang="ru-RU" sz="1300" b="1" kern="1200" dirty="0">
            <a:solidFill>
              <a:srgbClr val="FF0000"/>
            </a:solidFill>
          </a:endParaRPr>
        </a:p>
      </dsp:txBody>
      <dsp:txXfrm>
        <a:off x="2129640" y="2243929"/>
        <a:ext cx="1057746" cy="1051264"/>
      </dsp:txXfrm>
    </dsp:sp>
    <dsp:sp modelId="{0ECDA678-1365-42EE-9940-708BDE3AA519}">
      <dsp:nvSpPr>
        <dsp:cNvPr id="0" name=""/>
        <dsp:cNvSpPr/>
      </dsp:nvSpPr>
      <dsp:spPr>
        <a:xfrm rot="20700000">
          <a:off x="2786557" y="234564"/>
          <a:ext cx="2087388" cy="2087388"/>
        </a:xfrm>
        <a:prstGeom prst="gear6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rgbClr val="FF0000"/>
              </a:solidFill>
            </a:rPr>
            <a:t>Нормативно-правовое</a:t>
          </a:r>
          <a:r>
            <a:rPr lang="ru-RU" sz="1300" b="1" kern="1200" dirty="0" smtClean="0"/>
            <a:t> </a:t>
          </a:r>
          <a:r>
            <a:rPr lang="ru-RU" sz="1300" b="1" kern="1200" dirty="0" smtClean="0">
              <a:solidFill>
                <a:srgbClr val="FF0000"/>
              </a:solidFill>
            </a:rPr>
            <a:t>регулирование</a:t>
          </a:r>
          <a:endParaRPr lang="ru-RU" sz="1300" b="1" kern="1200" dirty="0">
            <a:solidFill>
              <a:srgbClr val="FF0000"/>
            </a:solidFill>
          </a:endParaRPr>
        </a:p>
      </dsp:txBody>
      <dsp:txXfrm rot="-20700000">
        <a:off x="3244382" y="692390"/>
        <a:ext cx="1171737" cy="1171737"/>
      </dsp:txXfrm>
    </dsp:sp>
    <dsp:sp modelId="{557B2611-7DFF-4896-A0AD-B387F1E72D1A}">
      <dsp:nvSpPr>
        <dsp:cNvPr id="0" name=""/>
        <dsp:cNvSpPr/>
      </dsp:nvSpPr>
      <dsp:spPr>
        <a:xfrm>
          <a:off x="3085020" y="1947487"/>
          <a:ext cx="3749560" cy="3749560"/>
        </a:xfrm>
        <a:prstGeom prst="circularArrow">
          <a:avLst>
            <a:gd name="adj1" fmla="val 4688"/>
            <a:gd name="adj2" fmla="val 299029"/>
            <a:gd name="adj3" fmla="val 2537884"/>
            <a:gd name="adj4" fmla="val 15815260"/>
            <a:gd name="adj5" fmla="val 5469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A82C52-FF91-4D7A-A4F4-4789769BB92C}">
      <dsp:nvSpPr>
        <dsp:cNvPr id="0" name=""/>
        <dsp:cNvSpPr/>
      </dsp:nvSpPr>
      <dsp:spPr>
        <a:xfrm>
          <a:off x="1216002" y="1228104"/>
          <a:ext cx="2724289" cy="272428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A8CD5C-D332-420C-B4F4-2C78CC6639CD}">
      <dsp:nvSpPr>
        <dsp:cNvPr id="0" name=""/>
        <dsp:cNvSpPr/>
      </dsp:nvSpPr>
      <dsp:spPr>
        <a:xfrm>
          <a:off x="2303722" y="-227508"/>
          <a:ext cx="2937333" cy="2937333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F43A8-E57F-4E3B-BE4C-8120752171CE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8B14-12CF-43A8-954E-4BEDEAE36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480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F43A8-E57F-4E3B-BE4C-8120752171CE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8B14-12CF-43A8-954E-4BEDEAE36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968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F43A8-E57F-4E3B-BE4C-8120752171CE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8B14-12CF-43A8-954E-4BEDEAE36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845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F43A8-E57F-4E3B-BE4C-8120752171CE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8B14-12CF-43A8-954E-4BEDEAE36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368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F43A8-E57F-4E3B-BE4C-8120752171CE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8B14-12CF-43A8-954E-4BEDEAE36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236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F43A8-E57F-4E3B-BE4C-8120752171CE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8B14-12CF-43A8-954E-4BEDEAE36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375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F43A8-E57F-4E3B-BE4C-8120752171CE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8B14-12CF-43A8-954E-4BEDEAE36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947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F43A8-E57F-4E3B-BE4C-8120752171CE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8B14-12CF-43A8-954E-4BEDEAE36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562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F43A8-E57F-4E3B-BE4C-8120752171CE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8B14-12CF-43A8-954E-4BEDEAE36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787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F43A8-E57F-4E3B-BE4C-8120752171CE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8B14-12CF-43A8-954E-4BEDEAE36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176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F43A8-E57F-4E3B-BE4C-8120752171CE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8B14-12CF-43A8-954E-4BEDEAE36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519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F43A8-E57F-4E3B-BE4C-8120752171CE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A8B14-12CF-43A8-954E-4BEDEAE36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572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school45sport.ucoz.ru/nizkij_start-foto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hyperlink" Target="http://img.happy-giraffe.ru/thumbs/650x650/12678/8e7c8f6af65302105d951694d278b304.jp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hyperlink" Target="http://img.happy-giraffe.ru/thumbs/650x650/12678/8e7c8f6af65302105d951694d278b304.jpg" TargetMode="External"/><Relationship Id="rId7" Type="http://schemas.openxmlformats.org/officeDocument/2006/relationships/diagramData" Target="../diagrams/data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microsoft.com/office/2007/relationships/diagramDrawing" Target="../diagrams/drawing1.xml"/><Relationship Id="rId5" Type="http://schemas.openxmlformats.org/officeDocument/2006/relationships/hyperlink" Target="http://school45sport.ucoz.ru/nizkij_start-foto.jpg" TargetMode="External"/><Relationship Id="rId10" Type="http://schemas.openxmlformats.org/officeDocument/2006/relationships/diagramColors" Target="../diagrams/colors1.xml"/><Relationship Id="rId4" Type="http://schemas.openxmlformats.org/officeDocument/2006/relationships/image" Target="../media/image5.jpeg"/><Relationship Id="rId9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school45sport.ucoz.ru/nizkij_start-foto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9.jpeg"/><Relationship Id="rId4" Type="http://schemas.openxmlformats.org/officeDocument/2006/relationships/hyperlink" Target="http://img.happy-giraffe.ru/thumbs/650x650/12678/8e7c8f6af65302105d951694d278b304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028343"/>
            <a:ext cx="12192000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муниципальные Педагогические чтения «Лучшие практики реализации ФГОС»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образования администрации муниципального образования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Каневской район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 лицей имени дважды Героя Социалистического Труда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В.Ф.Резникова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образования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Каневской район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353730, Россия, Краснодарский край,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Каневская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улица Октябрьская, 1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lic@kan.kubannet.ru, тел.: 8(86164) 7-91-96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УЛУЧШЕНИЯ ОДНОГО ИЗ ФИЗИЧЕСКИХ КАЧЕСТВ – ГИБКОСТИ ДЛЯ УДАЧНОЙ СДАЧИ ТЕСТОВ ИСПЫТАНИЙ ГТО (НАКЛОН ВПЕРЕД ИЗ ПОЛОЖЕНИЯ СТОЯ НА ГИМНАСТИЧЕСКОЙ СКАМЬЕ).</a:t>
            </a: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выполнила: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Мальцева Татьяна Владимировна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физической культуры, МБОУ лицей ст. Каневская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Краснодарского края</a:t>
            </a: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 smtClean="0"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cs typeface="Times New Roman" panose="02020603050405020304" pitchFamily="18" charset="0"/>
            </a:endParaRPr>
          </a:p>
          <a:p>
            <a:pPr algn="ctr"/>
            <a:endParaRPr lang="ru-RU" dirty="0"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86" y="2274550"/>
            <a:ext cx="3121152" cy="20817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788" y="2274550"/>
            <a:ext cx="3121152" cy="208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6575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94410" y="95003"/>
            <a:ext cx="9345881" cy="7089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563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2171700" y="404813"/>
            <a:ext cx="8496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	   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81200" y="228600"/>
            <a:ext cx="8229600" cy="533400"/>
          </a:xfrm>
        </p:spPr>
        <p:txBody>
          <a:bodyPr/>
          <a:lstStyle/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ОБЯЗАТЕЛЬНЫЕ ИСПЫТАНИЯ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50" y="762000"/>
            <a:ext cx="8277102" cy="594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526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23503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в развитии гибкости становится актуальной, так как гибкость единственное физическое качество, ухудшающее с течением лет. А гибкость проявляет одну составляющую часть здоровья человека.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08" y="1983807"/>
            <a:ext cx="3160632" cy="285866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219" y="2887420"/>
            <a:ext cx="2268187" cy="2128806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225" y="1318161"/>
            <a:ext cx="5771409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941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5003"/>
            <a:ext cx="10515600" cy="724395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для развития гибкости.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926275"/>
            <a:ext cx="5277591" cy="5250688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15791" y="926275"/>
            <a:ext cx="5379523" cy="525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0066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3126"/>
            <a:ext cx="10515600" cy="807523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№4. Результаты сдачи нормативов испытаний ГТО «наклон вперед из положения стоя на гимнастической скамье» в 11 А классе МБОУ лицей до занятий для развития гибкости и после месяца занятий.</a:t>
            </a:r>
            <a:r>
              <a:rPr lang="ru-RU" sz="1800" b="1" dirty="0"/>
              <a:t/>
            </a:r>
            <a:br>
              <a:rPr lang="ru-RU" sz="1800" b="1" dirty="0"/>
            </a:br>
            <a:endParaRPr lang="ru-RU" sz="18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88820936"/>
              </p:ext>
            </p:extLst>
          </p:nvPr>
        </p:nvGraphicFramePr>
        <p:xfrm>
          <a:off x="201881" y="748139"/>
          <a:ext cx="11756570" cy="94702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5139"/>
                <a:gridCol w="1832884"/>
                <a:gridCol w="766678"/>
                <a:gridCol w="765593"/>
                <a:gridCol w="1073777"/>
                <a:gridCol w="1073777"/>
                <a:gridCol w="601227"/>
                <a:gridCol w="244543"/>
                <a:gridCol w="766678"/>
                <a:gridCol w="766678"/>
                <a:gridCol w="919146"/>
                <a:gridCol w="920225"/>
                <a:gridCol w="920225"/>
              </a:tblGrid>
              <a:tr h="304846">
                <a:tc rowSpan="3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Испытания (тесты)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имя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1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нормативы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8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юноши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девушки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447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бронза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серебро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золото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Результат уч-ся до занятий развивающие гибкость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Результат уч-ся после занятий развивающие гибкость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бронза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серебро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золото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Результат уч-ся до занятий развивающие гибкость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Результат уч-ся после занятий развивающие гибкость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</a:tr>
              <a:tr h="20048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наклон вперед из положения стоя на гимнастической скамье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+13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+7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+16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</a:tr>
              <a:tr h="3048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Ольга Б.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+8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</a:tr>
              <a:tr h="3048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Полина Б.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+9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</a:tr>
              <a:tr h="3048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Анастасия В.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+7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</a:tr>
              <a:tr h="3048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Юлия Г.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+9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</a:tr>
              <a:tr h="3048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Алина Г.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+16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+18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</a:tr>
              <a:tr h="3048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Анастасия Г.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+4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+8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</a:tr>
              <a:tr h="3048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Анна К.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+7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+10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</a:tr>
              <a:tr h="3048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Константин К.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</a:tr>
              <a:tr h="3048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Степан К.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</a:tr>
              <a:tr h="3048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Дарья Л.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+10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</a:tr>
              <a:tr h="3048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Максим Б.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</a:tr>
              <a:tr h="3048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Иван Ц.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</a:tr>
              <a:tr h="3048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Егор Ш.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</a:tr>
              <a:tr h="3048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Татьяна Ю.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+11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98" marR="2579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60287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2251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3761" y="522514"/>
            <a:ext cx="4845133" cy="5654449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нашего исследования мы смогли установить, что ведя просветительскую работу для ознакомления с нормами  ВФСК «ГТО» среди учащихся 11 классов и учащихся с ослабленным здоровьем и инвалидов смогла привести к отличным показателям среди учащихся МБОУ лицей. Для учеников создали положительную мотивацию для занятий физической культурой и спортом. Обучающиеся получили информацию, которая является достоверной информацией о содержании ВФСК «ГТО». 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отрезок времени с сентября 2020 года по май 2021 года будут охвачены все учащиеся 11 классов.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сроки реализации проекта сентябрь 2020г. – май 2021г. была выполнена только часть проекта.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893" y="522514"/>
            <a:ext cx="6539345" cy="5654449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Упражнения, развивающие гибкость, применяемые в 11 А классе для улучшения сдачи нормативов ГТО «наклон вперед из положения стоя на гимнастической скамье», действительно улучшили результаты. Поэтому следует применять упражнения для развития гибкости, чтобы улучшить результаты сдачи ГТО в дальнейшем.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систематически выполнять данные упражнения для развития и сохранения гибкости, это сильно замедлит процесс старения, улучшат мышечный тонус, потребление их кислорода и питательные вещества, могут поспособствовать при выделении шлаков из мышц. Данные комплексы упражнений могут помочь не заболеть таким неприятным заболеванием, как остеохондроз, который проявляется головными болями, головокружениями, болями в спине и суставе, повышается утомляемость, а иногда – нарушается работа внутренних органов. Поэтому, мы уделили большое внимание комплексу упражнений на развитие гибкости в ходе занятия разными видами в физкультурно-оздоровительной и спортивной деятельности. Таким образом, мы подтвердили существующий факт, что гибкость является необходимым физическим качеством для людей. Чтобы поддерживать и сохранить здоровье нужно жить здоровым образом жизни, и делать комплекс упражнений для растяжения мышц и развивать гибкость.</a:t>
            </a:r>
          </a:p>
          <a:p>
            <a:endParaRPr lang="ru-RU" sz="1800" dirty="0"/>
          </a:p>
        </p:txBody>
      </p:sp>
      <p:pic>
        <p:nvPicPr>
          <p:cNvPr id="5" name="Picture 6" descr="G:\ВФСК-ГТО\logo-l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60" y="5688280"/>
            <a:ext cx="4845132" cy="101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4564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28801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Используемая литература: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795647"/>
            <a:ext cx="10515600" cy="5381316"/>
          </a:xfrm>
        </p:spPr>
        <p:txBody>
          <a:bodyPr>
            <a:normAutofit/>
          </a:bodyPr>
          <a:lstStyle/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 Президента РФ от 24 марта 2014 г. №172 «О Всероссийском физкультурно-спортивном комплексе «Готов к Труду и Обороне» (ГТО)» </a:t>
            </a:r>
          </a:p>
          <a:p>
            <a:pPr lvl="0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11 июня 2014 г. №540 «Об утверждении Положения о Всероссийском физкультурно-спортивном комплексе «Готов к труду и обороне» (ГТО)». </a:t>
            </a:r>
          </a:p>
          <a:p>
            <a:pPr lvl="0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 О.Н. ГТО: прошлое и настоящее / О.Н. Иванов // Вестник Югорского государственного университета. 2016. № 1 (40). С. 174-176.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 В.В. Путь к физическому совершенству. М. Физкультура и спорт, 2014. – 309 с.</a:t>
            </a:r>
          </a:p>
          <a:p>
            <a:pPr lvl="0"/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Харабуга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Г.Д. Всесоюзный физкультурный комплекс ГТО. Л. Знание, 2015. – 236 с.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Ермолаев Ю.А. Возрастная физиология: Учебник. - М., Возрастная физиология, 1985. - 334 с.</a:t>
            </a:r>
          </a:p>
          <a:p>
            <a:pPr lvl="0"/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Галеева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М.Р. - Методические рекомендации по развитию гибкости спортсмена: Учебное пособие. - Киев, 1980.-156 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93009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8" descr="http://www.sgafkst.ru/images/gallery/vserossiyskiy_fizkulturno-sportivnyy_kompleks_gto/cfakepathimg_54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5"/>
          <a:stretch>
            <a:fillRect/>
          </a:stretch>
        </p:blipFill>
        <p:spPr bwMode="auto">
          <a:xfrm>
            <a:off x="8194513" y="4395788"/>
            <a:ext cx="2928937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10" descr="http://www.sgafkst.ru/images/gallery/vserossiyskiy_fizkulturno-sportivnyy_kompleks_gto/cfakepathimg_55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3" t="10915"/>
          <a:stretch>
            <a:fillRect/>
          </a:stretch>
        </p:blipFill>
        <p:spPr bwMode="auto">
          <a:xfrm>
            <a:off x="1249877" y="52387"/>
            <a:ext cx="53340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 descr="Утвержден план мероприятий по внедрению комплекса ГТО Юридические новости, юриспруденция, адвокатура и другие полезные новости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7" b="2380"/>
          <a:stretch>
            <a:fillRect/>
          </a:stretch>
        </p:blipFill>
        <p:spPr bwMode="auto">
          <a:xfrm>
            <a:off x="1215241" y="4343401"/>
            <a:ext cx="3073400" cy="227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4" descr="http://www.siapress.ru/images/news/main/352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r="4166"/>
          <a:stretch>
            <a:fillRect/>
          </a:stretch>
        </p:blipFill>
        <p:spPr bwMode="auto">
          <a:xfrm>
            <a:off x="4648201" y="4343401"/>
            <a:ext cx="316547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http://www.sgafkst.ru/images/gallery/vi_fest_4-5-okt/cfakepathimg_628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76" t="30243" r="41167" b="7860"/>
          <a:stretch>
            <a:fillRect/>
          </a:stretch>
        </p:blipFill>
        <p:spPr bwMode="auto">
          <a:xfrm>
            <a:off x="7626927" y="140493"/>
            <a:ext cx="312420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5"/>
          <p:cNvSpPr>
            <a:spLocks noChangeArrowheads="1" noChangeShapeType="1" noTextEdit="1"/>
          </p:cNvSpPr>
          <p:nvPr/>
        </p:nvSpPr>
        <p:spPr bwMode="gray">
          <a:xfrm>
            <a:off x="2438401" y="3048000"/>
            <a:ext cx="7110413" cy="11191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b="1" kern="10" dirty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Bookman Old Style" panose="02050604050505020204" pitchFamily="18" charset="0"/>
              </a:rPr>
              <a:t>БЛАГОДАРЮ ЗА ВНИМАНИЕ !</a:t>
            </a:r>
          </a:p>
        </p:txBody>
      </p:sp>
    </p:spTree>
    <p:extLst>
      <p:ext uri="{BB962C8B-B14F-4D97-AF65-F5344CB8AC3E}">
        <p14:creationId xmlns:p14="http://schemas.microsoft.com/office/powerpoint/2010/main" val="130629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3127"/>
            <a:ext cx="10515600" cy="439387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работы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0629" y="641268"/>
            <a:ext cx="5889171" cy="5535695"/>
          </a:xfrm>
        </p:spPr>
        <p:txBody>
          <a:bodyPr>
            <a:normAutofit fontScale="40000" lnSpcReduction="20000"/>
          </a:bodyPr>
          <a:lstStyle/>
          <a:p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Создать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положительную мотивацию у школьников для занятий спортом, совершенствовать физические качества, приобщать к физкультуре и спорту через привлечение к сдаче норм ВФСК «ГТО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Создать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положительную мотивацию у детей инвалидов и детей с ограниченными возможностями здоровья для приобщения к физической культуре через привлечение к сдаче норм ВФСК «ГТО» для лиц с ограниченными возможностями здоровья и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инвалидам. Изучить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исследовать значение гибкости для человека, а также методы развития гибкости для положительной сдачи теста испытаний ГТО (наклон вперед из положения стоя на гимнастической скамье).</a:t>
            </a:r>
          </a:p>
          <a:p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проекта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Привлечение 100 % учащихся, отнесённых к основной группе здоровья к сдаче нормативов ВФСК «ГТО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2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Повышения мотивации школьников к занятиям физической культурой и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спортом. 3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100% информированность учащихся о содержании ВФСК «ГТО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4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Выполнение разработанных специальных упражнений на гибкость, которые улучшат сдачу тестов испытаний «наклон вперед из положения стоя на гимнастической скамье».</a:t>
            </a:r>
          </a:p>
          <a:p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Дальнейшее развитие </a:t>
            </a:r>
            <a:r>
              <a:rPr lang="ru-RU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систематически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физкультурно-оздоровительную работу с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учащимися; расширять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здорового образа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жизни; применять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использовать полученные знания и умения в жизни. </a:t>
            </a:r>
          </a:p>
          <a:p>
            <a:endParaRPr lang="ru-RU" sz="1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641268"/>
            <a:ext cx="5679374" cy="5535695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работы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1. Дать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характеристику понятию гибкость; рассмотреть особенности развития гибкости у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детей. 2. Развитию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 школьников к занятиям физической культурой 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спортом. 3. Обеспечение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необходимой достоверной информацией о содержании ВФСК «ГТО» и его истории в нашей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стране. 4. Охват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наибольшего количества обучающихся при внедрении ВФСК «ГТО» в МБОУ лицей.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исследования: учащиеся 11 классов МБОУ лицей.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исследования: физкультурный комплекс ВФСК «ГТО». Выполнение теста испытания комплекса ВФСК «ГТО» (наклон вперед из положения стоя на гимнастической скамье) учащимися.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922" y="5427023"/>
            <a:ext cx="5557652" cy="117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141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98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latin typeface="+mn-lt"/>
              </a:rPr>
              <a:t/>
            </a:r>
            <a:br>
              <a:rPr lang="ru-RU" sz="2400" b="1" dirty="0">
                <a:latin typeface="+mn-lt"/>
              </a:rPr>
            </a:br>
            <a:endParaRPr lang="ru-RU" sz="24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3761" y="1032124"/>
            <a:ext cx="5616039" cy="5144840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со «Стратегией развития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спорта в Российской Федерации на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 года» к 2020 году количество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систематически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занимающихся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 культурой и спортом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достигнуть </a:t>
            </a:r>
            <a:r>
              <a:rPr lang="ru-RU" alt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(среди обучающихся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 </a:t>
            </a:r>
            <a:r>
              <a:rPr lang="ru-RU" alt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20000"/>
              </a:lnSpc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Для решения этой задачи требуется создание современной и эффективной государственной системы физического воспитания населения. Её системообразующим элементом призван стать Всероссийский физкультурно-спортивный комплекс «Готов к труду и обороне» (ВФСК ГТО).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163782"/>
            <a:ext cx="5181600" cy="5013181"/>
          </a:xfrm>
        </p:spPr>
        <p:txBody>
          <a:bodyPr>
            <a:noAutofit/>
          </a:bodyPr>
          <a:lstStyle/>
          <a:p>
            <a:pPr marL="273050" indent="-273050" algn="just">
              <a:lnSpc>
                <a:spcPct val="100000"/>
              </a:lnSpc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Всероссийский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физкультурно-спортивный комплекс «Готов к труду и обороне» - программно-нормативная основа физического воспитания различных групп населения Российской Федерации.</a:t>
            </a:r>
          </a:p>
          <a:p>
            <a:pPr marL="273050" indent="-273050" algn="just">
              <a:lnSpc>
                <a:spcPct val="100000"/>
              </a:lnSpc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 концептуальные подходы и требования к разработке программ (стандартов), направленные на повышение уровня физической подготовленности обучающихся, трудящихся, лиц старшего и пожилого возраста, устанавливает перечень знаний, умений, навыков каждого человека по ведению здорового образа жизни, физическим упражнениям, занятиям спортом.</a:t>
            </a:r>
          </a:p>
          <a:p>
            <a:pPr marL="273050" indent="-273050" algn="just">
              <a:lnSpc>
                <a:spcPct val="100000"/>
              </a:lnSpc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Программная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Комплекса определяет содержание базового физкультурного образования, содержание средств оценки физической подготовленности человека и физического здоровья нации.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://school45sport.ucoz.ru/nizkij_start-fot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r="15785"/>
          <a:stretch>
            <a:fillRect/>
          </a:stretch>
        </p:blipFill>
        <p:spPr bwMode="auto">
          <a:xfrm>
            <a:off x="403761" y="4472927"/>
            <a:ext cx="2458192" cy="2385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http://img.happy-giraffe.ru/thumbs/650x650/12678/8e7c8f6af65302105d951694d278b304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10274" t="18750" r="16340" b="624"/>
          <a:stretch>
            <a:fillRect/>
          </a:stretch>
        </p:blipFill>
        <p:spPr bwMode="auto">
          <a:xfrm>
            <a:off x="3347358" y="4732206"/>
            <a:ext cx="2813462" cy="2125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 descr="G:\ВФСК-ГТО\logo-l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923" y="-191984"/>
            <a:ext cx="8645236" cy="135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5452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3952876" y="1285876"/>
            <a:ext cx="6500813" cy="52863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8" t="16875" r="66602" b="11377"/>
          <a:stretch>
            <a:fillRect/>
          </a:stretch>
        </p:blipFill>
        <p:spPr bwMode="auto">
          <a:xfrm>
            <a:off x="1524001" y="0"/>
            <a:ext cx="18907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http://img.happy-giraffe.ru/thumbs/650x650/12678/8e7c8f6af65302105d951694d278b304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0274" t="18750" r="16340" b="624"/>
          <a:stretch>
            <a:fillRect/>
          </a:stretch>
        </p:blipFill>
        <p:spPr bwMode="auto">
          <a:xfrm>
            <a:off x="1524001" y="5214950"/>
            <a:ext cx="1910523" cy="1643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http://school45sport.ucoz.ru/nizkij_start-foto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r="15785"/>
          <a:stretch>
            <a:fillRect/>
          </a:stretch>
        </p:blipFill>
        <p:spPr bwMode="auto">
          <a:xfrm>
            <a:off x="1524002" y="1643050"/>
            <a:ext cx="1928793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114800" y="381001"/>
            <a:ext cx="5786438" cy="5111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/>
              <a:t>Реализация комплекса ГТО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3309919" y="1000109"/>
          <a:ext cx="7127895" cy="532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2536" name="TextBox 9"/>
          <p:cNvSpPr txBox="1">
            <a:spLocks noChangeArrowheads="1"/>
          </p:cNvSpPr>
          <p:nvPr/>
        </p:nvSpPr>
        <p:spPr bwMode="auto">
          <a:xfrm>
            <a:off x="4667250" y="5000626"/>
            <a:ext cx="2000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FF0000"/>
                </a:solidFill>
              </a:rPr>
              <a:t>Финансовое</a:t>
            </a:r>
            <a:r>
              <a:rPr lang="ru-RU" altLang="ru-RU" sz="1800" b="1">
                <a:solidFill>
                  <a:schemeClr val="bg1"/>
                </a:solidFill>
              </a:rPr>
              <a:t> </a:t>
            </a:r>
            <a:r>
              <a:rPr lang="ru-RU" altLang="ru-RU" sz="1800" b="1">
                <a:solidFill>
                  <a:srgbClr val="FF0000"/>
                </a:solidFill>
              </a:rPr>
              <a:t>обеспечение</a:t>
            </a:r>
          </a:p>
        </p:txBody>
      </p:sp>
    </p:spTree>
    <p:extLst>
      <p:ext uri="{BB962C8B-B14F-4D97-AF65-F5344CB8AC3E}">
        <p14:creationId xmlns:p14="http://schemas.microsoft.com/office/powerpoint/2010/main" val="78937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5003"/>
            <a:ext cx="10515600" cy="1595685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199" y="1104405"/>
            <a:ext cx="10858995" cy="507255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№1 «Что вы сможете нам сообщить о ГТО».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01072862"/>
              </p:ext>
            </p:extLst>
          </p:nvPr>
        </p:nvGraphicFramePr>
        <p:xfrm>
          <a:off x="838199" y="1690688"/>
          <a:ext cx="10515602" cy="49357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1182"/>
                <a:gridCol w="5858390"/>
                <a:gridCol w="1201182"/>
                <a:gridCol w="1127424"/>
                <a:gridCol w="1127424"/>
              </a:tblGrid>
              <a:tr h="1091022"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№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Вопрос анкеты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11 классы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28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да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нет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не знаю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</a:tr>
              <a:tr h="74801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Имеете ли вы понятие, что такое ВФСК «ГТО»?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22 %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78 %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-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</a:tr>
              <a:tr h="7828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Хотели бы вы сдавать нормативы ВФСК «ГТО»?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32 %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18 %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50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</a:tr>
              <a:tr h="74801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3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Увлекаетесь ли вы каким-нибудь видом спорта?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62%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38%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-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</a:tr>
              <a:tr h="7828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4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Хотели ли вы стать сильными, быстрыми, ловкими и здоровыми?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100%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-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-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0705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1864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№2 «Что вы сможете нам сообщить о ГТО».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59086674"/>
              </p:ext>
            </p:extLst>
          </p:nvPr>
        </p:nvGraphicFramePr>
        <p:xfrm>
          <a:off x="838200" y="783772"/>
          <a:ext cx="10657115" cy="5393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7346"/>
                <a:gridCol w="5937231"/>
                <a:gridCol w="1217346"/>
                <a:gridCol w="1142596"/>
                <a:gridCol w="1142596"/>
              </a:tblGrid>
              <a:tr h="1393477"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</a:rPr>
                        <a:t>№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</a:rPr>
                        <a:t>Вопрос анкеты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11 классы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99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да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нет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не знаю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</a:tr>
              <a:tr h="49996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1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</a:rPr>
                        <a:t>Имеете ли вы понятие, что такое ВФСК «ГТО»?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89 %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11%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-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</a:tr>
              <a:tr h="9999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2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</a:rPr>
                        <a:t>Хотели бы вы сдавать нормативы ВФСК «ГТО»?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</a:rPr>
                        <a:t>80 %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20 %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</a:tr>
              <a:tr h="49996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3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Увлекаетесь ли вы каким-нибудь видом спорта?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</a:rPr>
                        <a:t>70 %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</a:rPr>
                        <a:t>30%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-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</a:tr>
              <a:tr h="9999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4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Хотели ли вы стать сильными, быстрыми, ловкими и здоровыми?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effectLst/>
                        </a:rPr>
                        <a:t>100%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</a:rPr>
                        <a:t>-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</a:rPr>
                        <a:t>-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24544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№3 «Что вы сможете нам сообщить о ГТО для лиц с ослабленным здоровьем и инвалидов».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45138815"/>
              </p:ext>
            </p:extLst>
          </p:nvPr>
        </p:nvGraphicFramePr>
        <p:xfrm>
          <a:off x="838200" y="1235035"/>
          <a:ext cx="10515601" cy="51420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1181"/>
                <a:gridCol w="5858391"/>
                <a:gridCol w="1201181"/>
                <a:gridCol w="1127424"/>
                <a:gridCol w="1127424"/>
              </a:tblGrid>
              <a:tr h="611826"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№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Вопрос анкеты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 gridSpan="3">
                  <a:txBody>
                    <a:bodyPr/>
                    <a:lstStyle/>
                    <a:p>
                      <a:r>
                        <a:rPr lang="ru-RU" sz="240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11 класс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67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да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нет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не знаю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</a:tr>
              <a:tr h="50335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Знаете ли вы что такое ВФСК «ГТО»?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20 %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80%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</a:tr>
              <a:tr h="50335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Хотите ли вы сдать нормы ВФСК «ГТО»?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14 %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86 %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</a:tr>
              <a:tr h="100670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Знаете ли вы, что существуют нормативы сдачи тестов испытаний ГТО для инвалидов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100%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</a:tr>
              <a:tr h="50335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Занимаетесь ли вы спортом?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48 %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52%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</a:tr>
              <a:tr h="100670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5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Хотите ли вы быть сильным, быстрым, ловким и здоровым?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100%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07" marR="5980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901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"/>
            <a:ext cx="12191999" cy="380009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Информативная информация для сдачи нормативов ГТО для лиц с ослабленным здоровьем и инвалидов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" y="380010"/>
            <a:ext cx="5415148" cy="579695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Правилами к допуску участников к сдаче нормативов ГТО являются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регистрируемся на всероссийском интернет-портале комплекса ГТО по адресу в сети www.gto.ru.;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-имеем в наличии уникальный идентификационный номер (УИН);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-правильно заполнить персональные данные участников, которые указаны для регистрации на всероссийском интернет-портале комплекса ГТО;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-иметь заявку для прохождения тестирования;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-документ, удостоверяющий соответствие участника с изображением на фотографии, которая была загружена при регистрации;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-предъявить документ, который бы удостоверял личность (для участников, которые не достигли возраста четырнадцать лет - свидетельство о рождении или сканированная копия);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медицинское заключение о допуске к выполнению нормативов испытаний (тестов) комплекса ГТО, которое выдаётся в соответствии с Порядком допуска;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-предъявить справки медико-социальной экспертизы;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-предоставить согласие законного представителя несовершеннолетнего участника для прохождения сдачи нормативов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15149" y="380010"/>
            <a:ext cx="6602679" cy="647799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не допускаются к прохождению сдачи испытаний ГТО в некоторых ситуациях:</a:t>
            </a:r>
          </a:p>
          <a:p>
            <a:pPr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-не зарегистрированы на всероссийском интернет-портале комплекса ГТО по www.gto.ru;</a:t>
            </a:r>
          </a:p>
          <a:p>
            <a:pPr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-если отсутствуют УИН;</a:t>
            </a:r>
          </a:p>
          <a:p>
            <a:pPr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 ошибками	заполненные	сведения	участника, когда он		регистрируются на всероссийском интернет-портале комплекса ГТО по адресу в сети www.gto.ru;</a:t>
            </a:r>
          </a:p>
          <a:p>
            <a:pPr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-при отсутствии заявки для прохождения сдачи нормативов;</a:t>
            </a:r>
          </a:p>
          <a:p>
            <a:pPr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-личность участника отличается с изображением на фотографии, которая загружена участником регистрируясь на сайте;</a:t>
            </a:r>
          </a:p>
          <a:p>
            <a:pPr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-если отсутствуют документы, которые удостоверяют личность участника;</a:t>
            </a:r>
          </a:p>
          <a:p>
            <a:pPr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-при отсутствии медицинского заключения о допуске к выполнениям норматива испытания (теста) в комплексе ГТО с соответствием Порядка допуска;</a:t>
            </a:r>
          </a:p>
          <a:p>
            <a:pPr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-при отсутствии или недействительности медицинской справки;</a:t>
            </a:r>
          </a:p>
          <a:p>
            <a:pPr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-при отсутствии	согласия	одного из законных	представителей несовершеннолетнего участника при прохождении тестирования;</a:t>
            </a:r>
          </a:p>
          <a:p>
            <a:pPr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-при ухудшении в физическом состоянии участника с начала тестирования;</a:t>
            </a:r>
          </a:p>
          <a:p>
            <a:pPr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-при отсутствии спортивной формы, которая необходима для сдачи нормативов;</a:t>
            </a:r>
          </a:p>
          <a:p>
            <a:pPr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-при недисциплинированном, некорректном поведении или грубости при взаимоотношениях участников (а также судей), выполняющих нормативы при испытаниях (теста) в комплексе ГТО.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0403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6096000" y="2590801"/>
            <a:ext cx="2071688" cy="2009775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36000" rIns="0" bIns="36000" anchor="ctr"/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ПРОПА-ГАНДА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79685" y="1186458"/>
            <a:ext cx="1512887" cy="110966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361950" indent="-361950"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 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75709" y="3000375"/>
            <a:ext cx="2877416" cy="1117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361950" indent="-361950" algn="just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Массовые акции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53839" y="4929189"/>
            <a:ext cx="3791487" cy="1214437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361950" indent="-361950" algn="just">
              <a:defRPr/>
            </a:pPr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Конкурсы, фестивали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310564" y="3048000"/>
            <a:ext cx="2816615" cy="11430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361950" indent="-361950"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сети</a:t>
            </a:r>
          </a:p>
        </p:txBody>
      </p:sp>
      <p:sp>
        <p:nvSpPr>
          <p:cNvPr id="16" name="Скругленный прямоугольник 6"/>
          <p:cNvSpPr/>
          <p:nvPr/>
        </p:nvSpPr>
        <p:spPr>
          <a:xfrm>
            <a:off x="7310439" y="4929188"/>
            <a:ext cx="3507982" cy="1198562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361950" indent="-361950"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Наглядная агитация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24001" y="381000"/>
            <a:ext cx="7358063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Пропаганда комплекса ГТО</a:t>
            </a:r>
          </a:p>
        </p:txBody>
      </p:sp>
      <p:pic>
        <p:nvPicPr>
          <p:cNvPr id="11" name="Picture 2" descr="http://school45sport.ucoz.ru/nizkij_start-fot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r="15785"/>
          <a:stretch>
            <a:fillRect/>
          </a:stretch>
        </p:blipFill>
        <p:spPr bwMode="auto">
          <a:xfrm>
            <a:off x="2702679" y="1220391"/>
            <a:ext cx="1928793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7" descr="http://img.happy-giraffe.ru/thumbs/650x650/12678/8e7c8f6af65302105d951694d278b304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10274" t="18750" r="16340" b="624"/>
          <a:stretch>
            <a:fillRect/>
          </a:stretch>
        </p:blipFill>
        <p:spPr bwMode="auto">
          <a:xfrm>
            <a:off x="958410" y="4357676"/>
            <a:ext cx="1910523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6" descr="G:\ВФСК-ГТО\logo-l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1" y="137517"/>
            <a:ext cx="2961100" cy="891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259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1562</Words>
  <Application>Microsoft Office PowerPoint</Application>
  <PresentationFormat>Широкоэкранный</PresentationFormat>
  <Paragraphs>375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Bookman Old Style</vt:lpstr>
      <vt:lpstr>Calibri</vt:lpstr>
      <vt:lpstr>Calibri Light</vt:lpstr>
      <vt:lpstr>Times New Roman</vt:lpstr>
      <vt:lpstr>Тема Office</vt:lpstr>
      <vt:lpstr>Презентация PowerPoint</vt:lpstr>
      <vt:lpstr>Цель и задачи работы</vt:lpstr>
      <vt:lpstr> </vt:lpstr>
      <vt:lpstr>Презентация PowerPoint</vt:lpstr>
      <vt:lpstr>Анкетирование </vt:lpstr>
      <vt:lpstr>Таблица №2 «Что вы сможете нам сообщить о ГТО». </vt:lpstr>
      <vt:lpstr>Таблица №3 «Что вы сможете нам сообщить о ГТО для лиц с ослабленным здоровьем и инвалидов». </vt:lpstr>
      <vt:lpstr>Информативная информация для сдачи нормативов ГТО для лиц с ослабленным здоровьем и инвалидов</vt:lpstr>
      <vt:lpstr>Презентация PowerPoint</vt:lpstr>
      <vt:lpstr>Презентация PowerPoint</vt:lpstr>
      <vt:lpstr>ОБЯЗАТЕЛЬНЫЕ ИСПЫТАНИЯ</vt:lpstr>
      <vt:lpstr>Проблема в развитии гибкости становится актуальной, так как гибкость единственное физическое качество, ухудшающее с течением лет. А гибкость проявляет одну составляющую часть здоровья человека. </vt:lpstr>
      <vt:lpstr>Упражнения для развития гибкости. </vt:lpstr>
      <vt:lpstr>Таблица №4. Результаты сдачи нормативов испытаний ГТО «наклон вперед из положения стоя на гимнастической скамье» в 11 А классе МБОУ лицей до занятий для развития гибкости и после месяца занятий. </vt:lpstr>
      <vt:lpstr>выводы</vt:lpstr>
      <vt:lpstr>Используемая литература: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Учительская_04</dc:creator>
  <cp:lastModifiedBy>Учительская_01</cp:lastModifiedBy>
  <cp:revision>71</cp:revision>
  <dcterms:created xsi:type="dcterms:W3CDTF">2021-04-23T10:16:41Z</dcterms:created>
  <dcterms:modified xsi:type="dcterms:W3CDTF">2022-02-03T08:37:59Z</dcterms:modified>
</cp:coreProperties>
</file>