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57" r:id="rId4"/>
    <p:sldId id="258" r:id="rId5"/>
    <p:sldId id="259" r:id="rId6"/>
    <p:sldId id="279" r:id="rId7"/>
    <p:sldId id="280" r:id="rId8"/>
    <p:sldId id="276" r:id="rId9"/>
    <p:sldId id="274" r:id="rId10"/>
    <p:sldId id="277" r:id="rId11"/>
    <p:sldId id="278" r:id="rId12"/>
    <p:sldId id="260" r:id="rId13"/>
    <p:sldId id="272" r:id="rId14"/>
    <p:sldId id="273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14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79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ED46D-CBBD-49DF-B0AB-317AAA25A4C8}" type="datetimeFigureOut">
              <a:rPr lang="ru-RU" smtClean="0"/>
              <a:t>21.03.2025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5596A-47B8-4983-9305-7C23AD0BFC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03238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ED46D-CBBD-49DF-B0AB-317AAA25A4C8}" type="datetimeFigureOut">
              <a:rPr lang="ru-RU" smtClean="0"/>
              <a:t>21.03.2025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5596A-47B8-4983-9305-7C23AD0BFC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5667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ED46D-CBBD-49DF-B0AB-317AAA25A4C8}" type="datetimeFigureOut">
              <a:rPr lang="ru-RU" smtClean="0"/>
              <a:t>21.03.2025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5596A-47B8-4983-9305-7C23AD0BFC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72001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ED46D-CBBD-49DF-B0AB-317AAA25A4C8}" type="datetimeFigureOut">
              <a:rPr lang="ru-RU" smtClean="0"/>
              <a:t>21.03.2025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5596A-47B8-4983-9305-7C23AD0BFC9A}" type="slidenum">
              <a:rPr lang="ru-RU" smtClean="0"/>
              <a:t>‹#›</a:t>
            </a:fld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005983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ED46D-CBBD-49DF-B0AB-317AAA25A4C8}" type="datetimeFigureOut">
              <a:rPr lang="ru-RU" smtClean="0"/>
              <a:t>21.03.2025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5596A-47B8-4983-9305-7C23AD0BFC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56772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ED46D-CBBD-49DF-B0AB-317AAA25A4C8}" type="datetimeFigureOut">
              <a:rPr lang="ru-RU" smtClean="0"/>
              <a:t>21.03.2025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5596A-47B8-4983-9305-7C23AD0BFC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11778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ED46D-CBBD-49DF-B0AB-317AAA25A4C8}" type="datetimeFigureOut">
              <a:rPr lang="ru-RU" smtClean="0"/>
              <a:t>21.03.2025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5596A-47B8-4983-9305-7C23AD0BFC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40625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ED46D-CBBD-49DF-B0AB-317AAA25A4C8}" type="datetimeFigureOut">
              <a:rPr lang="ru-RU" smtClean="0"/>
              <a:t>21.03.2025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5596A-47B8-4983-9305-7C23AD0BFC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52020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ED46D-CBBD-49DF-B0AB-317AAA25A4C8}" type="datetimeFigureOut">
              <a:rPr lang="ru-RU" smtClean="0"/>
              <a:t>21.03.2025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5596A-47B8-4983-9305-7C23AD0BFC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77297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ED46D-CBBD-49DF-B0AB-317AAA25A4C8}" type="datetimeFigureOut">
              <a:rPr lang="ru-RU" smtClean="0"/>
              <a:t>21.03.2025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5596A-47B8-4983-9305-7C23AD0BFC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3494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ED46D-CBBD-49DF-B0AB-317AAA25A4C8}" type="datetimeFigureOut">
              <a:rPr lang="ru-RU" smtClean="0"/>
              <a:t>21.03.2025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5596A-47B8-4983-9305-7C23AD0BFC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16324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ED46D-CBBD-49DF-B0AB-317AAA25A4C8}" type="datetimeFigureOut">
              <a:rPr lang="ru-RU" smtClean="0"/>
              <a:t>21.03.2025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5596A-47B8-4983-9305-7C23AD0BFC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7988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ED46D-CBBD-49DF-B0AB-317AAA25A4C8}" type="datetimeFigureOut">
              <a:rPr lang="ru-RU" smtClean="0"/>
              <a:t>21.03.2025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5596A-47B8-4983-9305-7C23AD0BFC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48237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ED46D-CBBD-49DF-B0AB-317AAA25A4C8}" type="datetimeFigureOut">
              <a:rPr lang="ru-RU" smtClean="0"/>
              <a:t>21.03.2025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5596A-47B8-4983-9305-7C23AD0BFC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34825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ED46D-CBBD-49DF-B0AB-317AAA25A4C8}" type="datetimeFigureOut">
              <a:rPr lang="ru-RU" smtClean="0"/>
              <a:t>21.03.2025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5596A-47B8-4983-9305-7C23AD0BFC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89631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ED46D-CBBD-49DF-B0AB-317AAA25A4C8}" type="datetimeFigureOut">
              <a:rPr lang="ru-RU" smtClean="0"/>
              <a:t>21.03.2025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5596A-47B8-4983-9305-7C23AD0BFC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09029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ED46D-CBBD-49DF-B0AB-317AAA25A4C8}" type="datetimeFigureOut">
              <a:rPr lang="ru-RU" smtClean="0"/>
              <a:t>21.03.2025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5596A-47B8-4983-9305-7C23AD0BFC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02717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77BED46D-CBBD-49DF-B0AB-317AAA25A4C8}" type="datetimeFigureOut">
              <a:rPr lang="ru-RU" smtClean="0"/>
              <a:t>21.03.2025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43F5596A-47B8-4983-9305-7C23AD0BFC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51474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999326DE-2D01-7466-51C6-211BFEB62E44}"/>
              </a:ext>
            </a:extLst>
          </p:cNvPr>
          <p:cNvSpPr txBox="1">
            <a:spLocks/>
          </p:cNvSpPr>
          <p:nvPr/>
        </p:nvSpPr>
        <p:spPr>
          <a:xfrm>
            <a:off x="1323358" y="1917430"/>
            <a:ext cx="9545284" cy="2709104"/>
          </a:xfrm>
          <a:prstGeom prst="rect">
            <a:avLst/>
          </a:prstGeom>
        </p:spPr>
        <p:txBody>
          <a:bodyPr vert="horz" wrap="none" lIns="91440" tIns="45720" rIns="91440" bIns="45720" rtlCol="0" anchor="t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9600" b="0" kern="120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6600" dirty="0"/>
              <a:t>ИСПОЛЬЗОВАНИЕ</a:t>
            </a:r>
          </a:p>
          <a:p>
            <a:pPr algn="ctr"/>
            <a:r>
              <a:rPr lang="ru-RU" sz="6600" dirty="0"/>
              <a:t>ЛОГИЧЕСКИХ ФУНКЦИЙ</a:t>
            </a:r>
          </a:p>
          <a:p>
            <a:pPr algn="ctr"/>
            <a:r>
              <a:rPr lang="ru-RU" sz="6600" spc="0" dirty="0"/>
              <a:t>В </a:t>
            </a:r>
            <a:r>
              <a:rPr lang="en-US" sz="6600" spc="0" dirty="0"/>
              <a:t>MS EXCEL</a:t>
            </a:r>
            <a:endParaRPr lang="ru-RU" sz="6600" spc="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49824BB-B0AF-759E-AFA0-CB6EC12789D6}"/>
              </a:ext>
            </a:extLst>
          </p:cNvPr>
          <p:cNvSpPr txBox="1"/>
          <p:nvPr/>
        </p:nvSpPr>
        <p:spPr>
          <a:xfrm>
            <a:off x="5033855" y="5680455"/>
            <a:ext cx="70750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МАСТЕР-КЛАСС, ПЕДАГОГ САВЧЕНКО Н.А.</a:t>
            </a:r>
          </a:p>
          <a:p>
            <a:r>
              <a:rPr lang="ru-RU" sz="2400" dirty="0"/>
              <a:t>АНО ДО «ДЕТСКИЙ ТЕХНОПАРК «КВАНТОРИУМ»</a:t>
            </a:r>
          </a:p>
        </p:txBody>
      </p:sp>
    </p:spTree>
    <p:extLst>
      <p:ext uri="{BB962C8B-B14F-4D97-AF65-F5344CB8AC3E}">
        <p14:creationId xmlns:p14="http://schemas.microsoft.com/office/powerpoint/2010/main" val="28777975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BF7BBB-E1C4-3FBE-7932-C404F5C340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755DF47-BECA-D625-83BB-20826234FB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7182" y="438727"/>
            <a:ext cx="4888345" cy="1325563"/>
          </a:xfrm>
        </p:spPr>
        <p:txBody>
          <a:bodyPr>
            <a:normAutofit/>
          </a:bodyPr>
          <a:lstStyle/>
          <a:p>
            <a:pPr algn="ctr"/>
            <a:r>
              <a:rPr lang="ru-RU" sz="40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ЛОГИЧЕСКАЯ ФУНКЦИЯ «ИЛИ»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7411465-B6E9-51E1-5810-841E3118AC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61906" y="1904857"/>
            <a:ext cx="4888345" cy="3886344"/>
          </a:xfrm>
        </p:spPr>
        <p:txBody>
          <a:bodyPr>
            <a:noAutofit/>
          </a:bodyPr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400" kern="100" dirty="0">
                <a:solidFill>
                  <a:schemeClr val="tx1"/>
                </a:solidFill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Функция «ИЛИ»  в Excel используется для одновременной проверки нескольких условий. 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400" kern="100" dirty="0">
                <a:solidFill>
                  <a:schemeClr val="tx1"/>
                </a:solidFill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Она возвращает значение ИСТИНА, если хотя бы один из аргументов имеет значение ИСТИНА, и значение ЛОЖЬ, если все аргументы имеют значение ЛОЖЬ.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BE5CCF8-98F1-16A6-1959-143C4458F6A6}"/>
              </a:ext>
            </a:extLst>
          </p:cNvPr>
          <p:cNvSpPr txBox="1"/>
          <p:nvPr/>
        </p:nvSpPr>
        <p:spPr>
          <a:xfrm>
            <a:off x="858979" y="5931768"/>
            <a:ext cx="106125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0" dirty="0">
                <a:solidFill>
                  <a:schemeClr val="accent5">
                    <a:lumMod val="20000"/>
                    <a:lumOff val="80000"/>
                  </a:schemeClr>
                </a:solidFill>
                <a:effectLst/>
                <a:latin typeface="Corbel" panose="020B0503020204020204" pitchFamily="34" charset="0"/>
              </a:rPr>
              <a:t>Синтаксис функции</a:t>
            </a:r>
            <a:r>
              <a:rPr lang="ru-RU" sz="2400" b="0" i="0" dirty="0">
                <a:solidFill>
                  <a:schemeClr val="accent5">
                    <a:lumMod val="20000"/>
                    <a:lumOff val="80000"/>
                  </a:schemeClr>
                </a:solidFill>
                <a:effectLst/>
                <a:latin typeface="Corbel" panose="020B0503020204020204" pitchFamily="34" charset="0"/>
              </a:rPr>
              <a:t>: =ИЛИ(логическое_значение1; логическое_значение2;…)</a:t>
            </a:r>
            <a:endParaRPr lang="ru-RU" sz="2400" dirty="0">
              <a:solidFill>
                <a:schemeClr val="accent5">
                  <a:lumMod val="20000"/>
                  <a:lumOff val="80000"/>
                </a:schemeClr>
              </a:solidFill>
              <a:latin typeface="Corbel" panose="020B0503020204020204" pitchFamily="34" charset="0"/>
            </a:endParaRP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052A03CC-FB03-1012-FA0E-9D64465592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749" y="653760"/>
            <a:ext cx="6317779" cy="5137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41437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C199EF-5631-A725-F6F9-E649254E63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BA3FB2E-8B1A-7C97-014C-9AD2485C37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3519" y="228527"/>
            <a:ext cx="4398817" cy="1325563"/>
          </a:xfrm>
        </p:spPr>
        <p:txBody>
          <a:bodyPr>
            <a:noAutofit/>
          </a:bodyPr>
          <a:lstStyle/>
          <a:p>
            <a:pPr algn="ctr"/>
            <a:r>
              <a:rPr lang="ru-RU" sz="38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ЛОГИЧЕСКАЯ ФУНКЦИЯ «ЕСЛИ»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5958946-6EF5-3A73-8564-23102D1283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41626" y="1586345"/>
            <a:ext cx="5562604" cy="4380346"/>
          </a:xfrm>
        </p:spPr>
        <p:txBody>
          <a:bodyPr>
            <a:noAutofit/>
          </a:bodyPr>
          <a:lstStyle/>
          <a:p>
            <a:pPr marL="0" indent="0">
              <a:lnSpc>
                <a:spcPct val="80000"/>
              </a:lnSpc>
              <a:spcAft>
                <a:spcPts val="800"/>
              </a:spcAft>
              <a:buNone/>
            </a:pPr>
            <a:r>
              <a:rPr lang="ru-RU" sz="2000" kern="100" dirty="0">
                <a:solidFill>
                  <a:schemeClr val="tx1"/>
                </a:solidFill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Функция «ЕСЛИ» в Excel проверяет, соответствуют ли данные в таблице заданному критерию. Она выдаёт два результата: один — </a:t>
            </a:r>
            <a:br>
              <a:rPr lang="ru-RU" sz="2000" kern="100" dirty="0">
                <a:solidFill>
                  <a:schemeClr val="tx1"/>
                </a:solidFill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kern="100" dirty="0">
                <a:solidFill>
                  <a:schemeClr val="tx1"/>
                </a:solidFill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 случае соответствия, а другой — в случае несоответствия критерию. </a:t>
            </a:r>
          </a:p>
          <a:p>
            <a:pPr marL="0" indent="0">
              <a:lnSpc>
                <a:spcPct val="80000"/>
              </a:lnSpc>
              <a:spcAft>
                <a:spcPts val="800"/>
              </a:spcAft>
              <a:buNone/>
            </a:pPr>
            <a:r>
              <a:rPr lang="ru-RU" sz="2000" kern="100" dirty="0">
                <a:solidFill>
                  <a:schemeClr val="tx1"/>
                </a:solidFill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Функция состоит из трёх параметров: </a:t>
            </a:r>
          </a:p>
          <a:p>
            <a:pPr marL="0" indent="0">
              <a:lnSpc>
                <a:spcPct val="80000"/>
              </a:lnSpc>
              <a:spcAft>
                <a:spcPts val="800"/>
              </a:spcAft>
              <a:buNone/>
            </a:pPr>
            <a:r>
              <a:rPr lang="ru-RU" sz="2000" kern="100" dirty="0">
                <a:solidFill>
                  <a:schemeClr val="tx1"/>
                </a:solidFill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1) Логическое выражение. Условие, которое нужно проверить. </a:t>
            </a:r>
          </a:p>
          <a:p>
            <a:pPr marL="0" indent="0">
              <a:lnSpc>
                <a:spcPct val="80000"/>
              </a:lnSpc>
              <a:spcAft>
                <a:spcPts val="800"/>
              </a:spcAft>
              <a:buNone/>
            </a:pPr>
            <a:r>
              <a:rPr lang="ru-RU" sz="2000" kern="100" dirty="0">
                <a:solidFill>
                  <a:schemeClr val="tx1"/>
                </a:solidFill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2) Значение при совпадении. Что будет выдавать функция «ЕСЛИ» в том случае, если найдёт совпадение. </a:t>
            </a:r>
          </a:p>
          <a:p>
            <a:pPr marL="0" indent="0">
              <a:lnSpc>
                <a:spcPct val="80000"/>
              </a:lnSpc>
              <a:spcAft>
                <a:spcPts val="800"/>
              </a:spcAft>
              <a:buNone/>
            </a:pPr>
            <a:r>
              <a:rPr lang="ru-RU" sz="2000" kern="100" dirty="0">
                <a:solidFill>
                  <a:schemeClr val="tx1"/>
                </a:solidFill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3) Значение при несовпадении. Что будет выдавать функция, если не найдёт совпадений.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683EC26-748F-22CC-CDF0-53C1C7C07825}"/>
              </a:ext>
            </a:extLst>
          </p:cNvPr>
          <p:cNvSpPr txBox="1"/>
          <p:nvPr/>
        </p:nvSpPr>
        <p:spPr>
          <a:xfrm>
            <a:off x="448545" y="6229363"/>
            <a:ext cx="115304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0" dirty="0">
                <a:solidFill>
                  <a:schemeClr val="accent5">
                    <a:lumMod val="20000"/>
                    <a:lumOff val="80000"/>
                  </a:schemeClr>
                </a:solidFill>
                <a:effectLst/>
                <a:latin typeface="Corbel" panose="020B0503020204020204" pitchFamily="34" charset="0"/>
              </a:rPr>
              <a:t>Синтаксис функции</a:t>
            </a:r>
            <a:r>
              <a:rPr lang="ru-RU" sz="2000" b="0" i="0" dirty="0">
                <a:solidFill>
                  <a:schemeClr val="accent5">
                    <a:lumMod val="20000"/>
                    <a:lumOff val="80000"/>
                  </a:schemeClr>
                </a:solidFill>
                <a:effectLst/>
                <a:latin typeface="Corbel" panose="020B0503020204020204" pitchFamily="34" charset="0"/>
              </a:rPr>
              <a:t>: </a:t>
            </a:r>
            <a:r>
              <a:rPr lang="ru-RU" b="0" i="0" dirty="0">
                <a:solidFill>
                  <a:schemeClr val="accent5">
                    <a:lumMod val="20000"/>
                    <a:lumOff val="80000"/>
                  </a:schemeClr>
                </a:solidFill>
                <a:effectLst/>
                <a:latin typeface="Corbel" panose="020B0503020204020204" pitchFamily="34" charset="0"/>
              </a:rPr>
              <a:t>=ЕСЛИ(логическое выражение; значение при совпадении; значение при несовпадении)</a:t>
            </a:r>
            <a:endParaRPr lang="ru-RU" dirty="0">
              <a:solidFill>
                <a:schemeClr val="accent5">
                  <a:lumMod val="20000"/>
                  <a:lumOff val="80000"/>
                </a:schemeClr>
              </a:solidFill>
              <a:latin typeface="Corbel" panose="020B0503020204020204" pitchFamily="34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3B72C49-7F09-C6A9-A742-776A650323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771" y="1016000"/>
            <a:ext cx="5901950" cy="4850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41537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E23714-106F-D2B4-1655-B7D457E4E3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F0D4A00-EFA6-2393-B942-51F48A2A72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42129" y="212654"/>
            <a:ext cx="7707742" cy="840292"/>
          </a:xfrm>
        </p:spPr>
        <p:txBody>
          <a:bodyPr>
            <a:normAutofit/>
          </a:bodyPr>
          <a:lstStyle/>
          <a:p>
            <a:pPr algn="ctr"/>
            <a:r>
              <a:rPr lang="ru-RU" sz="4000" dirty="0"/>
              <a:t>ПРАКТИЧЕСКАЯ РАБОТА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B029A0BB-1A78-802B-8202-D35B8D2588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2550" y="1193223"/>
            <a:ext cx="7526899" cy="5226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40253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22DEDD3F-2534-49E3-990A-F5E761E6FD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32726" y="425680"/>
            <a:ext cx="5504873" cy="644932"/>
          </a:xfrm>
        </p:spPr>
        <p:txBody>
          <a:bodyPr>
            <a:noAutofit/>
          </a:bodyPr>
          <a:lstStyle/>
          <a:p>
            <a:pPr algn="ctr"/>
            <a:r>
              <a:rPr lang="ru-RU" sz="4000" spc="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АНКЕТА ОБРАТНОЙ СВЯЗИ</a:t>
            </a:r>
            <a:endParaRPr lang="ru-RU" sz="4000" spc="0" dirty="0"/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AF16C0E0-C028-AFA9-545A-371CF2D741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7877" y="1495135"/>
            <a:ext cx="4596245" cy="4596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64239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4DB061-3A71-657A-0B6B-4FC0739A23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31270432-7FB7-B94C-CFD3-BA03CC12A887}"/>
              </a:ext>
            </a:extLst>
          </p:cNvPr>
          <p:cNvSpPr txBox="1">
            <a:spLocks/>
          </p:cNvSpPr>
          <p:nvPr/>
        </p:nvSpPr>
        <p:spPr>
          <a:xfrm>
            <a:off x="1323358" y="1917430"/>
            <a:ext cx="9545284" cy="2709104"/>
          </a:xfrm>
          <a:prstGeom prst="rect">
            <a:avLst/>
          </a:prstGeom>
        </p:spPr>
        <p:txBody>
          <a:bodyPr vert="horz" wrap="none" lIns="91440" tIns="45720" rIns="91440" bIns="45720" rtlCol="0" anchor="t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9600" b="0" kern="120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0" i="0" u="none" strike="noStrike" kern="1200" cap="none" spc="-300" normalizeH="0" baseline="0" noProof="0" dirty="0">
                <a:ln>
                  <a:noFill/>
                </a:ln>
                <a:gradFill flip="none" rotWithShape="1">
                  <a:gsLst>
                    <a:gs pos="32000">
                      <a:prstClr val="white">
                        <a:lumMod val="89000"/>
                      </a:prstClr>
                    </a:gs>
                    <a:gs pos="0">
                      <a:prstClr val="black">
                        <a:lumMod val="41000"/>
                        <a:lumOff val="59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uLnTx/>
                <a:uFillTx/>
                <a:latin typeface="Corbel" panose="020B0503020204020204"/>
                <a:ea typeface="+mj-ea"/>
                <a:cs typeface="+mj-cs"/>
              </a:rPr>
              <a:t>ИСПОЛЬЗОВАНИЕ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0" i="0" u="none" strike="noStrike" kern="1200" cap="none" spc="-300" normalizeH="0" baseline="0" noProof="0" dirty="0">
                <a:ln>
                  <a:noFill/>
                </a:ln>
                <a:gradFill flip="none" rotWithShape="1">
                  <a:gsLst>
                    <a:gs pos="32000">
                      <a:prstClr val="white">
                        <a:lumMod val="89000"/>
                      </a:prstClr>
                    </a:gs>
                    <a:gs pos="0">
                      <a:prstClr val="black">
                        <a:lumMod val="41000"/>
                        <a:lumOff val="59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uLnTx/>
                <a:uFillTx/>
                <a:latin typeface="Corbel" panose="020B0503020204020204"/>
                <a:ea typeface="+mj-ea"/>
                <a:cs typeface="+mj-cs"/>
              </a:rPr>
              <a:t>ЛОГИЧЕСКИХ ФУНКЦИЙ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0" i="0" u="none" strike="noStrike" kern="1200" cap="none" spc="0" normalizeH="0" baseline="0" noProof="0" dirty="0">
                <a:ln>
                  <a:noFill/>
                </a:ln>
                <a:gradFill flip="none" rotWithShape="1">
                  <a:gsLst>
                    <a:gs pos="32000">
                      <a:prstClr val="white">
                        <a:lumMod val="89000"/>
                      </a:prstClr>
                    </a:gs>
                    <a:gs pos="0">
                      <a:prstClr val="black">
                        <a:lumMod val="41000"/>
                        <a:lumOff val="59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uLnTx/>
                <a:uFillTx/>
                <a:latin typeface="Corbel" panose="020B0503020204020204"/>
                <a:ea typeface="+mj-ea"/>
                <a:cs typeface="+mj-cs"/>
              </a:rPr>
              <a:t>В </a:t>
            </a:r>
            <a:r>
              <a:rPr kumimoji="0" lang="en-US" sz="6600" b="0" i="0" u="none" strike="noStrike" kern="1200" cap="none" spc="0" normalizeH="0" baseline="0" noProof="0" dirty="0">
                <a:ln>
                  <a:noFill/>
                </a:ln>
                <a:gradFill flip="none" rotWithShape="1">
                  <a:gsLst>
                    <a:gs pos="32000">
                      <a:prstClr val="white">
                        <a:lumMod val="89000"/>
                      </a:prstClr>
                    </a:gs>
                    <a:gs pos="0">
                      <a:prstClr val="black">
                        <a:lumMod val="41000"/>
                        <a:lumOff val="59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uLnTx/>
                <a:uFillTx/>
                <a:latin typeface="Corbel" panose="020B0503020204020204"/>
                <a:ea typeface="+mj-ea"/>
                <a:cs typeface="+mj-cs"/>
              </a:rPr>
              <a:t>MS EXCEL</a:t>
            </a:r>
            <a:endParaRPr kumimoji="0" lang="ru-RU" sz="6600" b="0" i="0" u="none" strike="noStrike" kern="1200" cap="none" spc="0" normalizeH="0" baseline="0" noProof="0" dirty="0">
              <a:ln>
                <a:noFill/>
              </a:ln>
              <a:gradFill flip="none" rotWithShape="1">
                <a:gsLst>
                  <a:gs pos="32000">
                    <a:prstClr val="white">
                      <a:lumMod val="89000"/>
                    </a:prstClr>
                  </a:gs>
                  <a:gs pos="0">
                    <a:prstClr val="black">
                      <a:lumMod val="41000"/>
                      <a:lumOff val="59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8100000" scaled="1"/>
                <a:tileRect/>
              </a:gradFill>
              <a:effectLst>
                <a:outerShdw blurRad="469900" dist="342900" dir="5400000" sy="-20000" rotWithShape="0">
                  <a:prstClr val="black">
                    <a:alpha val="66000"/>
                  </a:prstClr>
                </a:outerShdw>
              </a:effectLst>
              <a:uLnTx/>
              <a:uFillTx/>
              <a:latin typeface="Corbel" panose="020B0503020204020204"/>
              <a:ea typeface="+mj-ea"/>
              <a:cs typeface="+mj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DEF6C93-7A49-EF3B-4353-6A9BC00D4C32}"/>
              </a:ext>
            </a:extLst>
          </p:cNvPr>
          <p:cNvSpPr txBox="1"/>
          <p:nvPr/>
        </p:nvSpPr>
        <p:spPr>
          <a:xfrm>
            <a:off x="5033855" y="5680455"/>
            <a:ext cx="70750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t>МАСТЕР-КЛАСС, ПЕДАГОГ САВЧЕНКО Н.А.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t>АНО ДО «ДЕТСКИЙ ТЕХНОПАРК «КВАНТОРИУМ»</a:t>
            </a:r>
          </a:p>
        </p:txBody>
      </p:sp>
    </p:spTree>
    <p:extLst>
      <p:ext uri="{BB962C8B-B14F-4D97-AF65-F5344CB8AC3E}">
        <p14:creationId xmlns:p14="http://schemas.microsoft.com/office/powerpoint/2010/main" val="31397239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FFB42C-CC95-525B-DE60-63B0FA943A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5D37FE64-62CC-3762-BC93-CEA9920B2F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8435" y="1633308"/>
            <a:ext cx="9915093" cy="4535050"/>
          </a:xfrm>
          <a:prstGeom prst="rect">
            <a:avLst/>
          </a:prstGeom>
        </p:spPr>
      </p:pic>
      <p:sp>
        <p:nvSpPr>
          <p:cNvPr id="9" name="Стрелка: вниз 8">
            <a:extLst>
              <a:ext uri="{FF2B5EF4-FFF2-40B4-BE49-F238E27FC236}">
                <a16:creationId xmlns:a16="http://schemas.microsoft.com/office/drawing/2014/main" id="{B7E1A917-AE45-2836-37A8-1DD6E6E674C0}"/>
              </a:ext>
            </a:extLst>
          </p:cNvPr>
          <p:cNvSpPr/>
          <p:nvPr/>
        </p:nvSpPr>
        <p:spPr>
          <a:xfrm>
            <a:off x="5494121" y="1463738"/>
            <a:ext cx="504897" cy="580417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27B0606-D435-9B38-DEE4-E273D3BF7D53}"/>
              </a:ext>
            </a:extLst>
          </p:cNvPr>
          <p:cNvSpPr txBox="1"/>
          <p:nvPr/>
        </p:nvSpPr>
        <p:spPr>
          <a:xfrm>
            <a:off x="1228435" y="486694"/>
            <a:ext cx="100977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/>
              <a:t>МАТЕМАТИЧЕСКИЕ ФУНКЦИИ В </a:t>
            </a:r>
            <a:r>
              <a:rPr lang="en-US" sz="4000" dirty="0"/>
              <a:t>MS EXCEL</a:t>
            </a:r>
            <a:endParaRPr lang="ru-RU" sz="4000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1685547-B92D-026C-7EC0-992685A299F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42342"/>
          <a:stretch/>
        </p:blipFill>
        <p:spPr>
          <a:xfrm>
            <a:off x="4931374" y="2724727"/>
            <a:ext cx="1829356" cy="3314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8313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A8055A-987C-3389-F4BA-CF3605A00C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7BEB40F-A172-9C54-A34A-5787B41830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8435" y="1633308"/>
            <a:ext cx="9915093" cy="453505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CEE2336-924F-AC07-24CF-C3E2045BBB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4145" y="2669904"/>
            <a:ext cx="1536268" cy="2554788"/>
          </a:xfrm>
          <a:prstGeom prst="rect">
            <a:avLst/>
          </a:prstGeom>
        </p:spPr>
      </p:pic>
      <p:sp>
        <p:nvSpPr>
          <p:cNvPr id="9" name="Стрелка: вниз 8">
            <a:extLst>
              <a:ext uri="{FF2B5EF4-FFF2-40B4-BE49-F238E27FC236}">
                <a16:creationId xmlns:a16="http://schemas.microsoft.com/office/drawing/2014/main" id="{BE2D1273-2446-84A1-BF64-764AF730DB01}"/>
              </a:ext>
            </a:extLst>
          </p:cNvPr>
          <p:cNvSpPr/>
          <p:nvPr/>
        </p:nvSpPr>
        <p:spPr>
          <a:xfrm>
            <a:off x="3406702" y="1436029"/>
            <a:ext cx="504897" cy="580417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C6E5563-487B-9CDB-C732-12318AA12FE6}"/>
              </a:ext>
            </a:extLst>
          </p:cNvPr>
          <p:cNvSpPr txBox="1"/>
          <p:nvPr/>
        </p:nvSpPr>
        <p:spPr>
          <a:xfrm>
            <a:off x="1872617" y="401414"/>
            <a:ext cx="86267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/>
              <a:t>ЛОГИЧЕСКИЕ ФУНКЦИИ В </a:t>
            </a:r>
            <a:r>
              <a:rPr lang="en-US" sz="4000" dirty="0"/>
              <a:t>MS EXCEL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4740166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90241D9-760A-6B63-5A36-8C7EB974E6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0563" y="28156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4000" dirty="0"/>
              <a:t>ЗАЧЕМ НУЖНЫ ЛОГИЧЕСКИЕ </a:t>
            </a:r>
            <a:br>
              <a:rPr lang="ru-RU" sz="4000" dirty="0"/>
            </a:br>
            <a:r>
              <a:rPr lang="ru-RU" sz="4000" dirty="0"/>
              <a:t>ФУНКЦИИ В </a:t>
            </a:r>
            <a:r>
              <a:rPr lang="en-US" sz="4000" spc="0" dirty="0"/>
              <a:t>EXCEL</a:t>
            </a:r>
            <a:r>
              <a:rPr lang="ru-RU" sz="4000" dirty="0"/>
              <a:t>?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49FA0A4-2654-E761-0780-B2BEA2401B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0910" y="1487054"/>
            <a:ext cx="6474691" cy="5237018"/>
          </a:xfrm>
        </p:spPr>
        <p:txBody>
          <a:bodyPr>
            <a:noAutofit/>
          </a:bodyPr>
          <a:lstStyle/>
          <a:p>
            <a:endParaRPr lang="ru-RU" sz="1700" dirty="0"/>
          </a:p>
          <a:p>
            <a:r>
              <a:rPr lang="ru-RU" sz="1700" b="1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Обработка информации</a:t>
            </a:r>
          </a:p>
          <a:p>
            <a:pPr marL="0" indent="0">
              <a:buNone/>
            </a:pPr>
            <a:r>
              <a:rPr lang="ru-RU" sz="1700" dirty="0"/>
              <a:t>Логические функции — это основа для обработки и преобразования данных. </a:t>
            </a:r>
          </a:p>
          <a:p>
            <a:r>
              <a:rPr lang="ru-RU" sz="1700" b="1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Автоматизация процессов</a:t>
            </a:r>
          </a:p>
          <a:p>
            <a:pPr marL="0" indent="0">
              <a:buNone/>
            </a:pPr>
            <a:r>
              <a:rPr lang="ru-RU" sz="1700" dirty="0"/>
              <a:t>Логика позволяет автоматизировать повторяющиеся действия, экономя время и ресурсы. </a:t>
            </a:r>
          </a:p>
          <a:p>
            <a:r>
              <a:rPr lang="ru-RU" sz="1700" b="1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Интеллектуальный анализ </a:t>
            </a:r>
          </a:p>
          <a:p>
            <a:pPr marL="0" indent="0">
              <a:buNone/>
            </a:pPr>
            <a:r>
              <a:rPr lang="ru-RU" sz="1700" dirty="0"/>
              <a:t>Логические функции позволяют анализировать данные, выявлять закономерности и принимать обоснованные решения. </a:t>
            </a:r>
          </a:p>
          <a:p>
            <a:r>
              <a:rPr lang="ru-RU" sz="1700" b="1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Управление данными </a:t>
            </a:r>
          </a:p>
          <a:p>
            <a:pPr marL="0" indent="0">
              <a:buNone/>
            </a:pPr>
            <a:r>
              <a:rPr lang="ru-RU" sz="1700" dirty="0"/>
              <a:t>Они позволяют фильтровать, сортировать и обрабатывать данные в зависимости от заданных условий. </a:t>
            </a:r>
          </a:p>
          <a:p>
            <a:r>
              <a:rPr lang="ru-RU" sz="1700" b="1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Гибкость таблиц</a:t>
            </a:r>
          </a:p>
          <a:p>
            <a:pPr marL="0" indent="0">
              <a:buNone/>
            </a:pPr>
            <a:r>
              <a:rPr lang="ru-RU" sz="1700" dirty="0"/>
              <a:t>Логические функции делают таблицы более гибкими и адаптивными к изменяющимся ситуациям.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8383671-B8C2-7398-D8FA-8D9E75E752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0158" y="1795029"/>
            <a:ext cx="4784794" cy="2084243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71471752-383B-C484-0161-B1BA6269EF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9291" y="4177523"/>
            <a:ext cx="3406527" cy="2398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01281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864C04-E643-0D76-BBD5-445ADD2C99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0D75667-12B5-E024-FB5D-E432EC0BFC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0563" y="28156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4000" dirty="0"/>
              <a:t>ЗАЧЕМ НУЖНЫ ЛОГИЧЕСКИЕ </a:t>
            </a:r>
            <a:br>
              <a:rPr lang="ru-RU" sz="4000" dirty="0"/>
            </a:br>
            <a:r>
              <a:rPr lang="ru-RU" sz="4000" dirty="0"/>
              <a:t>ФУНКЦИИ В </a:t>
            </a:r>
            <a:r>
              <a:rPr lang="en-US" sz="4000" spc="0" dirty="0"/>
              <a:t>EXCEL</a:t>
            </a:r>
            <a:r>
              <a:rPr lang="ru-RU" sz="4000" dirty="0"/>
              <a:t>?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CD05FD0-EAAC-6829-8CF8-ABC763AF36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97961" y="1802680"/>
            <a:ext cx="4249738" cy="4729115"/>
          </a:xfrm>
        </p:spPr>
        <p:txBody>
          <a:bodyPr>
            <a:noAutofit/>
          </a:bodyPr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Логические функции в Excel проверяют, выполняются ли заданные условия в выбранном диапазоне таблицы. 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Пользователь указывает критерии, которые нужно проверить, — функции проверяют эти критерии и выдают результат: </a:t>
            </a:r>
            <a:br>
              <a:rPr lang="ru-RU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kern="100" dirty="0">
                <a:solidFill>
                  <a:schemeClr val="accent5">
                    <a:lumMod val="20000"/>
                    <a:lumOff val="8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ИСТИНА</a:t>
            </a:r>
            <a:r>
              <a:rPr lang="ru-RU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или </a:t>
            </a:r>
            <a:r>
              <a:rPr lang="ru-RU" sz="2400" kern="100" dirty="0">
                <a:solidFill>
                  <a:schemeClr val="accent5">
                    <a:lumMod val="20000"/>
                    <a:lumOff val="8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ЛОЖЬ</a:t>
            </a:r>
            <a:r>
              <a:rPr lang="ru-RU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D42477F-10CE-1B88-4020-D3F40DECB4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7500" y="1802680"/>
            <a:ext cx="6887470" cy="4578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98826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21F1E83-2C14-4F3E-B5F0-D2B59F66C6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831" y="687004"/>
            <a:ext cx="11308672" cy="239590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CD8FEAA-E172-47AC-8D90-A922E8E4BC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8831" y="3775090"/>
            <a:ext cx="11401425" cy="2486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2812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C479E02-8C93-4DA3-8814-CA9BF098AA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1346" y="331664"/>
            <a:ext cx="6226805" cy="2866946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D17F29EF-EF15-455C-B798-A430F5D931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13537" y="3396042"/>
            <a:ext cx="6571141" cy="3201084"/>
          </a:xfrm>
          <a:prstGeom prst="rect">
            <a:avLst/>
          </a:prstGeom>
        </p:spPr>
      </p:pic>
      <p:sp>
        <p:nvSpPr>
          <p:cNvPr id="7" name="Стрелка: вправо 6">
            <a:extLst>
              <a:ext uri="{FF2B5EF4-FFF2-40B4-BE49-F238E27FC236}">
                <a16:creationId xmlns:a16="http://schemas.microsoft.com/office/drawing/2014/main" id="{87B37A59-0CA6-44BA-80AC-CE7F7D7B6C8F}"/>
              </a:ext>
            </a:extLst>
          </p:cNvPr>
          <p:cNvSpPr/>
          <p:nvPr/>
        </p:nvSpPr>
        <p:spPr>
          <a:xfrm>
            <a:off x="1793289" y="4350058"/>
            <a:ext cx="1660125" cy="105644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: вправо 7">
            <a:extLst>
              <a:ext uri="{FF2B5EF4-FFF2-40B4-BE49-F238E27FC236}">
                <a16:creationId xmlns:a16="http://schemas.microsoft.com/office/drawing/2014/main" id="{2F2DB9C9-30C0-4724-B368-4CDFF0E5115B}"/>
              </a:ext>
            </a:extLst>
          </p:cNvPr>
          <p:cNvSpPr/>
          <p:nvPr/>
        </p:nvSpPr>
        <p:spPr>
          <a:xfrm rot="10800000">
            <a:off x="8566949" y="1162973"/>
            <a:ext cx="1562472" cy="94991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3967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D7795F-BBA5-D8CB-19FD-EC66D38C56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5053BF1-D3A7-1F61-8248-5A70075B3F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60807" y="378692"/>
            <a:ext cx="4188831" cy="1898434"/>
          </a:xfrm>
        </p:spPr>
        <p:txBody>
          <a:bodyPr>
            <a:normAutofit/>
          </a:bodyPr>
          <a:lstStyle/>
          <a:p>
            <a:pPr algn="ctr"/>
            <a:r>
              <a:rPr lang="ru-RU" sz="4000" dirty="0"/>
              <a:t>ОСНОВНЫЕ</a:t>
            </a:r>
            <a:br>
              <a:rPr lang="ru-RU" sz="4000" dirty="0"/>
            </a:br>
            <a:r>
              <a:rPr lang="ru-RU" sz="4000" dirty="0"/>
              <a:t>ЛОГИЧЕСКИЕ ФУНКЦИИ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699997F-8456-A673-A8F8-F84F1A8EB3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78822" y="2503055"/>
            <a:ext cx="3352800" cy="3066472"/>
          </a:xfrm>
        </p:spPr>
        <p:txBody>
          <a:bodyPr>
            <a:noAutofit/>
          </a:bodyPr>
          <a:lstStyle/>
          <a:p>
            <a:pPr marL="0" indent="0">
              <a:lnSpc>
                <a:spcPct val="80000"/>
              </a:lnSpc>
              <a:spcAft>
                <a:spcPts val="800"/>
              </a:spcAft>
              <a:buNone/>
            </a:pPr>
            <a:r>
              <a:rPr lang="ru-RU" sz="32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-И</a:t>
            </a:r>
          </a:p>
          <a:p>
            <a:pPr marL="0" indent="0">
              <a:lnSpc>
                <a:spcPct val="80000"/>
              </a:lnSpc>
              <a:spcAft>
                <a:spcPts val="800"/>
              </a:spcAft>
              <a:buNone/>
            </a:pPr>
            <a:r>
              <a:rPr lang="ru-RU" sz="32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ru-RU" sz="32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ИЛИ</a:t>
            </a:r>
            <a:endParaRPr lang="ru-RU" sz="3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80000"/>
              </a:lnSpc>
              <a:spcAft>
                <a:spcPts val="800"/>
              </a:spcAft>
              <a:buNone/>
            </a:pPr>
            <a:r>
              <a:rPr lang="ru-RU" sz="32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-ЕСЛИ</a:t>
            </a:r>
          </a:p>
          <a:p>
            <a:pPr marL="0" indent="0">
              <a:lnSpc>
                <a:spcPct val="80000"/>
              </a:lnSpc>
              <a:spcAft>
                <a:spcPts val="800"/>
              </a:spcAft>
              <a:buNone/>
            </a:pPr>
            <a:r>
              <a:rPr lang="ru-RU" sz="32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-ЕСЛИМН</a:t>
            </a:r>
          </a:p>
          <a:p>
            <a:pPr marL="0" indent="0">
              <a:lnSpc>
                <a:spcPct val="80000"/>
              </a:lnSpc>
              <a:spcAft>
                <a:spcPts val="800"/>
              </a:spcAft>
              <a:buNone/>
            </a:pPr>
            <a:r>
              <a:rPr lang="ru-RU" sz="32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-ЕСЛИОШИБКА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4A5170D-932A-0435-0C89-23A9F4C25E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9767" y="672127"/>
            <a:ext cx="6377579" cy="4495109"/>
          </a:xfrm>
          <a:prstGeom prst="rect">
            <a:avLst/>
          </a:prstGeom>
        </p:spPr>
      </p:pic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81C12F7E-3715-00BB-FE52-FD0967102790}"/>
              </a:ext>
            </a:extLst>
          </p:cNvPr>
          <p:cNvSpPr txBox="1">
            <a:spLocks/>
          </p:cNvSpPr>
          <p:nvPr/>
        </p:nvSpPr>
        <p:spPr>
          <a:xfrm>
            <a:off x="1556458" y="5711264"/>
            <a:ext cx="9217896" cy="9492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0" kern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dirty="0"/>
              <a:t>ЛОГИЧЕСКИЕ ОПЕРАТОРЫ: </a:t>
            </a:r>
            <a:r>
              <a:rPr lang="en-US" sz="4000" dirty="0"/>
              <a:t>&gt;, &lt;, =,  &gt;=, &lt;=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0067038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153837-566A-1783-D46D-1CB410FDAA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FF7BC11-1226-84A4-80C0-BBDE91BED1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16800" y="669636"/>
            <a:ext cx="4171373" cy="1325563"/>
          </a:xfrm>
        </p:spPr>
        <p:txBody>
          <a:bodyPr>
            <a:normAutofit/>
          </a:bodyPr>
          <a:lstStyle/>
          <a:p>
            <a:pPr algn="ctr"/>
            <a:r>
              <a:rPr lang="ru-RU" sz="40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ЛОГИЧЕСКАЯ ФУНКЦИЯ «И»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F1F48EA-7E91-9329-F49D-8155B195AD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94414" y="2299999"/>
            <a:ext cx="4546603" cy="3260436"/>
          </a:xfrm>
        </p:spPr>
        <p:txBody>
          <a:bodyPr>
            <a:normAutofit/>
          </a:bodyPr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400" kern="100" dirty="0">
                <a:solidFill>
                  <a:schemeClr val="tx1"/>
                </a:solidFill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Функция «И» в Excel проверяет два или более условия, чтобы увидеть, все ли они верны. </a:t>
            </a:r>
          </a:p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400" kern="100" dirty="0">
                <a:solidFill>
                  <a:schemeClr val="tx1"/>
                </a:solidFill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Она возвращает значение «ИСТИНА», если все условия верны, и «ЛОЖЬ» — если хотя бы одно условие неверно.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EDC7B0B-D8D8-271A-2C57-A999AB676F21}"/>
              </a:ext>
            </a:extLst>
          </p:cNvPr>
          <p:cNvSpPr txBox="1"/>
          <p:nvPr/>
        </p:nvSpPr>
        <p:spPr>
          <a:xfrm>
            <a:off x="1200726" y="6105374"/>
            <a:ext cx="101877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0" dirty="0">
                <a:solidFill>
                  <a:schemeClr val="accent5">
                    <a:lumMod val="20000"/>
                    <a:lumOff val="80000"/>
                  </a:schemeClr>
                </a:solidFill>
                <a:effectLst/>
                <a:latin typeface="Corbel" panose="020B0503020204020204" pitchFamily="34" charset="0"/>
              </a:rPr>
              <a:t>Синтаксис функции</a:t>
            </a:r>
            <a:r>
              <a:rPr lang="ru-RU" sz="2400" b="0" i="0" dirty="0">
                <a:solidFill>
                  <a:schemeClr val="accent5">
                    <a:lumMod val="20000"/>
                    <a:lumOff val="80000"/>
                  </a:schemeClr>
                </a:solidFill>
                <a:effectLst/>
                <a:latin typeface="Corbel" panose="020B0503020204020204" pitchFamily="34" charset="0"/>
              </a:rPr>
              <a:t>: =И(логическое_значение1; логическое_значение2;…)</a:t>
            </a:r>
            <a:endParaRPr lang="ru-RU" sz="2400" dirty="0">
              <a:solidFill>
                <a:schemeClr val="accent5">
                  <a:lumMod val="20000"/>
                  <a:lumOff val="80000"/>
                </a:schemeClr>
              </a:solidFill>
              <a:latin typeface="Corbel" panose="020B0503020204020204" pitchFamily="34" charset="0"/>
            </a:endParaRPr>
          </a:p>
        </p:txBody>
      </p:sp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7F332AC5-9B91-B397-E978-AC67139787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6936" y="669636"/>
            <a:ext cx="6544196" cy="5130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8575075"/>
      </p:ext>
    </p:extLst>
  </p:cSld>
  <p:clrMapOvr>
    <a:masterClrMapping/>
  </p:clrMapOvr>
</p:sld>
</file>

<file path=ppt/theme/theme1.xml><?xml version="1.0" encoding="utf-8"?>
<a:theme xmlns:a="http://schemas.openxmlformats.org/drawingml/2006/main" name="Глубина">
  <a:themeElements>
    <a:clrScheme name="Глубина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Глубина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убина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Глубина</Template>
  <TotalTime>694</TotalTime>
  <Words>437</Words>
  <Application>Microsoft Office PowerPoint</Application>
  <PresentationFormat>Широкоэкранный</PresentationFormat>
  <Paragraphs>51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Calibri</vt:lpstr>
      <vt:lpstr>Corbel</vt:lpstr>
      <vt:lpstr>Глубина</vt:lpstr>
      <vt:lpstr>Презентация PowerPoint</vt:lpstr>
      <vt:lpstr>Презентация PowerPoint</vt:lpstr>
      <vt:lpstr>Презентация PowerPoint</vt:lpstr>
      <vt:lpstr>ЗАЧЕМ НУЖНЫ ЛОГИЧЕСКИЕ  ФУНКЦИИ В EXCEL?</vt:lpstr>
      <vt:lpstr>ЗАЧЕМ НУЖНЫ ЛОГИЧЕСКИЕ  ФУНКЦИИ В EXCEL?</vt:lpstr>
      <vt:lpstr>Презентация PowerPoint</vt:lpstr>
      <vt:lpstr>Презентация PowerPoint</vt:lpstr>
      <vt:lpstr>ОСНОВНЫЕ ЛОГИЧЕСКИЕ ФУНКЦИИ</vt:lpstr>
      <vt:lpstr>ЛОГИЧЕСКАЯ ФУНКЦИЯ «И»</vt:lpstr>
      <vt:lpstr>ЛОГИЧЕСКАЯ ФУНКЦИЯ «ИЛИ»</vt:lpstr>
      <vt:lpstr>ЛОГИЧЕСКАЯ ФУНКЦИЯ «ЕСЛИ»</vt:lpstr>
      <vt:lpstr>ПРАКТИЧЕСКАЯ РАБОТА</vt:lpstr>
      <vt:lpstr>АНКЕТА ОБРАТНОЙ СВЯЗИ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 Савченко</dc:creator>
  <cp:lastModifiedBy>Наталья Савченко</cp:lastModifiedBy>
  <cp:revision>11</cp:revision>
  <dcterms:created xsi:type="dcterms:W3CDTF">2025-03-17T23:37:39Z</dcterms:created>
  <dcterms:modified xsi:type="dcterms:W3CDTF">2025-03-21T07:24:02Z</dcterms:modified>
</cp:coreProperties>
</file>