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2" r:id="rId17"/>
    <p:sldId id="273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ПРОФОРИЕНТАЦИОННЫЙ КОНКУРС «ЗНАТОКИ ПРОФЕССИЙ»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Как на Руси называли философа?</a:t>
            </a:r>
          </a:p>
          <a:p>
            <a:pPr marL="0" lv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Кого на Руси звали </a:t>
            </a:r>
            <a:r>
              <a:rPr lang="ru-RU" dirty="0" err="1" smtClean="0"/>
              <a:t>представщиками</a:t>
            </a:r>
            <a:r>
              <a:rPr lang="ru-RU" dirty="0" smtClean="0"/>
              <a:t>?</a:t>
            </a:r>
          </a:p>
          <a:p>
            <a:pPr mar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Чем занимался на Руси стряпчий: юриспруденцией, военным делом или кулинарией?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indent="0" algn="just">
              <a:buNone/>
            </a:pPr>
            <a:r>
              <a:rPr lang="ru-RU" dirty="0" smtClean="0"/>
              <a:t>Как называли работницу, занимавшуюся ручной стиркой?</a:t>
            </a:r>
          </a:p>
          <a:p>
            <a:pPr marL="0" lv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indent="0" algn="just">
              <a:buNone/>
            </a:pPr>
            <a:r>
              <a:rPr lang="ru-RU" dirty="0" smtClean="0"/>
              <a:t>Кого в России XIX века называли присяжный поверенный: адвоката или прокурора?</a:t>
            </a:r>
          </a:p>
          <a:p>
            <a:pPr mar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indent="0" algn="just">
              <a:buNone/>
            </a:pPr>
            <a:r>
              <a:rPr lang="ru-RU" dirty="0" smtClean="0"/>
              <a:t>Как в позапрошлом веке называли железнодорожников?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 «УГАДАЙ ПРОФЕССИЮ»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algn="just">
              <a:buBlip>
                <a:blip r:embed="rId3"/>
              </a:buBlip>
            </a:pPr>
            <a:r>
              <a:rPr lang="ru-RU" dirty="0" smtClean="0"/>
              <a:t>Этот профессионал скрывается в толковом словаре под словом «поясница».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Так в Древних Афинах называли раба, сопровождавшего мальчика в школу.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Представители этой профессии всё время задают молодым людям вопросы, на которые сами знают ответы.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Работе этих специалистов всегда мешают перемены.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К человеку этой профессии японцы обращаются «</a:t>
            </a:r>
            <a:r>
              <a:rPr lang="ru-RU" dirty="0" err="1" smtClean="0"/>
              <a:t>сэнсей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 «УГАДАЙ ПРОФЕССИЮ»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371600"/>
            <a:ext cx="8458200" cy="5257800"/>
          </a:xfrm>
        </p:spPr>
        <p:txBody>
          <a:bodyPr>
            <a:normAutofit fontScale="85000" lnSpcReduction="10000"/>
          </a:bodyPr>
          <a:lstStyle/>
          <a:p>
            <a:pPr algn="just">
              <a:buBlip>
                <a:blip r:embed="rId3"/>
              </a:buBlip>
            </a:pPr>
            <a:r>
              <a:rPr lang="ru-RU" dirty="0" smtClean="0"/>
              <a:t>Человеку этой профессии на Большой </a:t>
            </a:r>
            <a:r>
              <a:rPr lang="ru-RU" dirty="0" err="1" smtClean="0"/>
              <a:t>Пироговской</a:t>
            </a:r>
            <a:r>
              <a:rPr lang="ru-RU" dirty="0" smtClean="0"/>
              <a:t> улице в Москве стоит памятник, на постаменте которого написано «Другу детей». Кто по профессии этот человек?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 Человек этой профессии придумал школьную парту?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 Каждый год в третье воскресенье июня  празднуется профессиональный праздник людей этой профессии.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Французы говорят: «Архитектор прикрывает свои ошибки фасадом, повар – соусом…» По мнению французов, человек этой профессии прикрывает свои ошибки землёй.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 Главная заповедь человека этой профессии, сформулированная Гиппократом: «не навреди».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 «УГАДАЙ ПРОФЕССИЮ»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fontScale="92500" lnSpcReduction="20000"/>
          </a:bodyPr>
          <a:lstStyle/>
          <a:p>
            <a:pPr algn="just">
              <a:buBlip>
                <a:blip r:embed="rId3"/>
              </a:buBlip>
            </a:pPr>
            <a:r>
              <a:rPr lang="ru-RU" dirty="0" smtClean="0"/>
              <a:t>В Древнем Риме эти люди были разносчиками сплетен. Некоторые из них умудрялись сколотить на клиентах немалые состояния. 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Представители этой профессии в средние века успешно заменяли врачей.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В качестве первых инструментов у людей этой профессии были створки ракушек и обломки кварца.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Перед людьми этой профессии люди снимают шапки.</a:t>
            </a:r>
          </a:p>
          <a:p>
            <a:pPr algn="just">
              <a:buBlip>
                <a:blip r:embed="rId3"/>
              </a:buBlip>
            </a:pPr>
            <a:r>
              <a:rPr lang="ru-RU" dirty="0" smtClean="0"/>
              <a:t>В переводе с немецкого название этой профессии переводится как мастер, делающий парики.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381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Конкурс «Вставь пропущенную профессию в пословицу»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CC"/>
                </a:solidFill>
              </a:rPr>
              <a:t>Ямщик</a:t>
            </a:r>
            <a:r>
              <a:rPr lang="ru-RU" b="1" dirty="0" smtClean="0"/>
              <a:t> не </a:t>
            </a:r>
            <a:r>
              <a:rPr lang="ru-RU" b="1" dirty="0" err="1" smtClean="0"/>
              <a:t>огурщик</a:t>
            </a:r>
            <a:r>
              <a:rPr lang="ru-RU" b="1" dirty="0" smtClean="0"/>
              <a:t> — всякого возит, только рядись.</a:t>
            </a:r>
            <a:endParaRPr lang="ru-RU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/>
              <a:t>Без </a:t>
            </a:r>
            <a:r>
              <a:rPr lang="ru-RU" b="1" dirty="0" smtClean="0"/>
              <a:t>клещей 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00CC"/>
                </a:solidFill>
              </a:rPr>
              <a:t>кузнец</a:t>
            </a:r>
            <a:r>
              <a:rPr lang="ru-RU" b="1" dirty="0" smtClean="0"/>
              <a:t>  </a:t>
            </a:r>
            <a:r>
              <a:rPr lang="ru-RU" b="1" dirty="0" smtClean="0"/>
              <a:t>что без рук.</a:t>
            </a:r>
            <a:endParaRPr lang="ru-RU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/>
              <a:t>Без </a:t>
            </a:r>
            <a:r>
              <a:rPr lang="ru-RU" b="1" dirty="0" smtClean="0"/>
              <a:t>топора не </a:t>
            </a:r>
            <a:r>
              <a:rPr lang="ru-RU" b="1" dirty="0" smtClean="0">
                <a:solidFill>
                  <a:srgbClr val="0000CC"/>
                </a:solidFill>
              </a:rPr>
              <a:t>плотник</a:t>
            </a:r>
            <a:r>
              <a:rPr lang="ru-RU" b="1" dirty="0" smtClean="0"/>
              <a:t>, </a:t>
            </a:r>
            <a:r>
              <a:rPr lang="ru-RU" b="1" dirty="0" smtClean="0"/>
              <a:t>без иглы не </a:t>
            </a:r>
            <a:r>
              <a:rPr lang="ru-RU" b="1" dirty="0" smtClean="0">
                <a:solidFill>
                  <a:srgbClr val="0000CC"/>
                </a:solidFill>
              </a:rPr>
              <a:t>портной</a:t>
            </a:r>
            <a:r>
              <a:rPr lang="ru-RU" b="1" dirty="0" smtClean="0"/>
              <a:t>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/>
              <a:t>Нынче </a:t>
            </a:r>
            <a:r>
              <a:rPr lang="ru-RU" b="1" dirty="0" smtClean="0"/>
              <a:t>в поле </a:t>
            </a:r>
            <a:r>
              <a:rPr lang="ru-RU" b="1" dirty="0" smtClean="0">
                <a:solidFill>
                  <a:srgbClr val="0000CC"/>
                </a:solidFill>
              </a:rPr>
              <a:t>тракторист</a:t>
            </a:r>
            <a:r>
              <a:rPr lang="ru-RU" b="1" dirty="0" smtClean="0"/>
              <a:t>, завтра </a:t>
            </a:r>
            <a:r>
              <a:rPr lang="ru-RU" b="1" dirty="0" smtClean="0"/>
              <a:t>в армии </a:t>
            </a:r>
            <a:r>
              <a:rPr lang="ru-RU" b="1" dirty="0" smtClean="0">
                <a:solidFill>
                  <a:srgbClr val="0000CC"/>
                </a:solidFill>
              </a:rPr>
              <a:t>танкист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/>
              <a:t>И </a:t>
            </a:r>
            <a:r>
              <a:rPr lang="ru-RU" b="1" dirty="0" smtClean="0">
                <a:solidFill>
                  <a:srgbClr val="0000CC"/>
                </a:solidFill>
              </a:rPr>
              <a:t>швец</a:t>
            </a:r>
            <a:r>
              <a:rPr lang="ru-RU" b="1" dirty="0" smtClean="0"/>
              <a:t>, </a:t>
            </a:r>
            <a:r>
              <a:rPr lang="ru-RU" b="1" dirty="0" smtClean="0"/>
              <a:t>и </a:t>
            </a:r>
            <a:r>
              <a:rPr lang="ru-RU" b="1" dirty="0" smtClean="0">
                <a:solidFill>
                  <a:srgbClr val="0000CC"/>
                </a:solidFill>
              </a:rPr>
              <a:t>жнец</a:t>
            </a:r>
            <a:r>
              <a:rPr lang="ru-RU" b="1" dirty="0" smtClean="0"/>
              <a:t>, </a:t>
            </a:r>
            <a:r>
              <a:rPr lang="ru-RU" b="1" dirty="0" smtClean="0"/>
              <a:t>и на дуде игрец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4400" y="1143000"/>
            <a:ext cx="1295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9000" y="2743200"/>
            <a:ext cx="1447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24200" y="2209800"/>
            <a:ext cx="1295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4267200"/>
            <a:ext cx="1447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52800" y="3810000"/>
            <a:ext cx="1905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32004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67000" y="4876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19200" y="4876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381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Конкурс «Вставь пропущенную профессию в пословицу»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458200" cy="5410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tx1"/>
                </a:solidFill>
              </a:rPr>
              <a:t>Всякий</a:t>
            </a:r>
            <a:r>
              <a:rPr lang="ru-RU" sz="3600" b="1" dirty="0" smtClean="0">
                <a:solidFill>
                  <a:srgbClr val="0000CC"/>
                </a:solidFill>
              </a:rPr>
              <a:t> портной </a:t>
            </a:r>
            <a:r>
              <a:rPr lang="ru-RU" sz="3600" b="1" dirty="0" smtClean="0">
                <a:solidFill>
                  <a:schemeClr val="tx1"/>
                </a:solidFill>
              </a:rPr>
              <a:t>на свой покрой</a:t>
            </a:r>
            <a:r>
              <a:rPr lang="ru-RU" sz="3600" b="1" dirty="0" smtClean="0"/>
              <a:t>.</a:t>
            </a:r>
            <a:endParaRPr lang="ru-RU" sz="3600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0000CC"/>
                </a:solidFill>
              </a:rPr>
              <a:t>Портной</a:t>
            </a:r>
            <a:r>
              <a:rPr lang="ru-RU" sz="3600" b="1" dirty="0" smtClean="0"/>
              <a:t> без порток, </a:t>
            </a:r>
            <a:r>
              <a:rPr lang="ru-RU" sz="3600" b="1" dirty="0" smtClean="0">
                <a:solidFill>
                  <a:srgbClr val="0000CC"/>
                </a:solidFill>
              </a:rPr>
              <a:t>сапожник</a:t>
            </a:r>
            <a:r>
              <a:rPr lang="ru-RU" sz="3600" b="1" dirty="0" smtClean="0"/>
              <a:t> без сапог.</a:t>
            </a:r>
            <a:endParaRPr lang="ru-RU" sz="3600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Длинная нитка – ленивая </a:t>
            </a:r>
            <a:r>
              <a:rPr lang="ru-RU" sz="3600" b="1" dirty="0" smtClean="0">
                <a:solidFill>
                  <a:srgbClr val="0000CC"/>
                </a:solidFill>
              </a:rPr>
              <a:t>швея</a:t>
            </a:r>
            <a:r>
              <a:rPr lang="ru-RU" sz="3600" b="1" dirty="0" smtClean="0"/>
              <a:t>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Какова пряха, такова на ней и рубаха.</a:t>
            </a:r>
            <a:endParaRPr lang="ru-RU" sz="3600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У </a:t>
            </a:r>
            <a:r>
              <a:rPr lang="ru-RU" sz="3600" b="1" dirty="0" smtClean="0">
                <a:solidFill>
                  <a:srgbClr val="0000CC"/>
                </a:solidFill>
              </a:rPr>
              <a:t>мельника</a:t>
            </a:r>
            <a:r>
              <a:rPr lang="ru-RU" sz="3600" b="1" dirty="0" smtClean="0"/>
              <a:t> – хлеб, у </a:t>
            </a:r>
            <a:r>
              <a:rPr lang="ru-RU" sz="3600" b="1" dirty="0" smtClean="0">
                <a:solidFill>
                  <a:srgbClr val="0000CC"/>
                </a:solidFill>
              </a:rPr>
              <a:t>охотника</a:t>
            </a:r>
            <a:r>
              <a:rPr lang="ru-RU" sz="3600" b="1" dirty="0" smtClean="0"/>
              <a:t> – мясо.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1143000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29200" y="1752600"/>
            <a:ext cx="1981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752600"/>
            <a:ext cx="1752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29200" y="4343400"/>
            <a:ext cx="1828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6576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3000" y="4343400"/>
            <a:ext cx="1981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19800" y="2971800"/>
            <a:ext cx="1295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381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Конкурс «Вставь пропущенную профессию в пословицу»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458200" cy="5410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tx1"/>
                </a:solidFill>
              </a:rPr>
              <a:t>Сперва сам поучись, потом в </a:t>
            </a:r>
            <a:r>
              <a:rPr lang="ru-RU" sz="3600" b="1" dirty="0" smtClean="0">
                <a:solidFill>
                  <a:srgbClr val="0000CC"/>
                </a:solidFill>
              </a:rPr>
              <a:t>учителя </a:t>
            </a:r>
            <a:r>
              <a:rPr lang="ru-RU" sz="3600" b="1" dirty="0" smtClean="0">
                <a:solidFill>
                  <a:schemeClr val="tx1"/>
                </a:solidFill>
              </a:rPr>
              <a:t>становись.</a:t>
            </a:r>
            <a:endParaRPr lang="ru-RU" sz="3600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tx1"/>
                </a:solidFill>
              </a:rPr>
              <a:t>Время – лучший </a:t>
            </a:r>
            <a:r>
              <a:rPr lang="ru-RU" sz="3600" b="1" dirty="0" smtClean="0">
                <a:solidFill>
                  <a:srgbClr val="0000CC"/>
                </a:solidFill>
              </a:rPr>
              <a:t>лекарь.</a:t>
            </a:r>
            <a:endParaRPr lang="ru-RU" sz="3600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Опыт – лучший </a:t>
            </a:r>
            <a:r>
              <a:rPr lang="ru-RU" sz="3600" b="1" dirty="0" smtClean="0">
                <a:solidFill>
                  <a:srgbClr val="0000CC"/>
                </a:solidFill>
              </a:rPr>
              <a:t>наставник.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Каков </a:t>
            </a:r>
            <a:r>
              <a:rPr lang="ru-RU" sz="3600" b="1" dirty="0" smtClean="0">
                <a:solidFill>
                  <a:srgbClr val="0000CC"/>
                </a:solidFill>
              </a:rPr>
              <a:t>строитель</a:t>
            </a:r>
            <a:r>
              <a:rPr lang="ru-RU" sz="3600" b="1" dirty="0" smtClean="0"/>
              <a:t>, такова и обитель.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/>
              <a:t>Плох тот </a:t>
            </a:r>
            <a:r>
              <a:rPr lang="ru-RU" sz="3600" b="1" dirty="0" smtClean="0">
                <a:solidFill>
                  <a:srgbClr val="0000CC"/>
                </a:solidFill>
              </a:rPr>
              <a:t>солдат</a:t>
            </a:r>
            <a:r>
              <a:rPr lang="ru-RU" sz="3600" b="1" dirty="0" smtClean="0"/>
              <a:t>, который не мечтает стать </a:t>
            </a:r>
            <a:r>
              <a:rPr lang="ru-RU" sz="3600" b="1" dirty="0" smtClean="0">
                <a:solidFill>
                  <a:srgbClr val="0000CC"/>
                </a:solidFill>
              </a:rPr>
              <a:t>генералом</a:t>
            </a:r>
            <a:r>
              <a:rPr lang="ru-RU" sz="3600" b="1" dirty="0" smtClean="0"/>
              <a:t>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14800" y="2286000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29400" y="1143000"/>
            <a:ext cx="1828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62400" y="2971800"/>
            <a:ext cx="2133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33600" y="3657600"/>
            <a:ext cx="1981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4876800"/>
            <a:ext cx="2209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90800" y="4267200"/>
            <a:ext cx="1371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429000" y="838200"/>
            <a:ext cx="5257800" cy="609600"/>
          </a:xfrm>
          <a:prstGeom prst="rect">
            <a:avLst/>
          </a:prstGeom>
          <a:ln>
            <a:noFill/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800" b="1" i="1" kern="10" spc="0" dirty="0" smtClean="0">
                <a:ln w="9525">
                  <a:solidFill>
                    <a:srgbClr val="943634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7725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мысль в подарок</a:t>
            </a:r>
            <a:endParaRPr lang="ru-RU" sz="2800" b="1" i="1" kern="10" spc="0" dirty="0">
              <a:ln w="9525">
                <a:solidFill>
                  <a:srgbClr val="943634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FF0000">
                      <a:gamma/>
                      <a:shade val="7725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457200" y="1981200"/>
            <a:ext cx="8229600" cy="1949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5875">
                  <a:solidFill>
                    <a:srgbClr val="002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FF">
                        <a:gamma/>
                        <a:shade val="95294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Чтобы быть собой,</a:t>
            </a:r>
          </a:p>
          <a:p>
            <a:pPr algn="ctr" rtl="0"/>
            <a:r>
              <a:rPr lang="ru-RU" sz="3600" b="1" kern="10" spc="0" dirty="0" smtClean="0">
                <a:ln w="15875">
                  <a:solidFill>
                    <a:srgbClr val="002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FF">
                        <a:gamma/>
                        <a:shade val="95294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нужно быть кем-то.</a:t>
            </a:r>
          </a:p>
          <a:p>
            <a:pPr algn="ctr" rtl="0"/>
            <a:r>
              <a:rPr lang="ru-RU" sz="3600" b="1" kern="10" spc="0" dirty="0" smtClean="0">
                <a:ln w="15875">
                  <a:solidFill>
                    <a:srgbClr val="002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FF">
                        <a:gamma/>
                        <a:shade val="95294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                С.Е. </a:t>
            </a:r>
            <a:r>
              <a:rPr lang="ru-RU" sz="3600" b="1" kern="10" spc="0" dirty="0" err="1" smtClean="0">
                <a:ln w="15875">
                  <a:solidFill>
                    <a:srgbClr val="002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FF">
                        <a:gamma/>
                        <a:shade val="95294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Лец</a:t>
            </a:r>
            <a:endParaRPr lang="ru-RU" sz="3600" b="1" kern="10" spc="0" dirty="0">
              <a:ln w="15875">
                <a:solidFill>
                  <a:srgbClr val="00206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100000">
                    <a:srgbClr val="0000FF">
                      <a:gamma/>
                      <a:shade val="95294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Рисунок 5" descr="C:\Users\111\Pictures\профориентация\823cf4b2777b1549fd7ece0a7d80d44b.jpg"/>
          <p:cNvPicPr/>
          <p:nvPr/>
        </p:nvPicPr>
        <p:blipFill>
          <a:blip r:embed="rId3"/>
          <a:srcRect l="5714" t="1579" r="10000" b="57367"/>
          <a:stretch>
            <a:fillRect/>
          </a:stretch>
        </p:blipFill>
        <p:spPr bwMode="auto">
          <a:xfrm>
            <a:off x="3810000" y="4267200"/>
            <a:ext cx="5181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111\Pictures\профориентация\823cf4b2777b1549fd7ece0a7d80d44b.jpg"/>
          <p:cNvPicPr/>
          <p:nvPr/>
        </p:nvPicPr>
        <p:blipFill>
          <a:blip r:embed="rId3"/>
          <a:srcRect t="50330" r="32509" b="5124"/>
          <a:stretch>
            <a:fillRect/>
          </a:stretch>
        </p:blipFill>
        <p:spPr bwMode="auto">
          <a:xfrm>
            <a:off x="0" y="4343400"/>
            <a:ext cx="3810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05000"/>
            <a:ext cx="6553200" cy="739775"/>
          </a:xfrm>
        </p:spPr>
        <p:txBody>
          <a:bodyPr/>
          <a:lstStyle/>
          <a:p>
            <a:pPr algn="ctr"/>
            <a:r>
              <a:rPr lang="ru-RU" sz="2400" cap="none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3600" cap="none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«ДАВАЙТЕ ПОЗНАКОМИМСЯ»</a:t>
            </a:r>
            <a:endParaRPr lang="ru-RU" sz="3600" cap="none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3962400"/>
            <a:ext cx="8382000" cy="1206500"/>
          </a:xfrm>
        </p:spPr>
        <p:txBody>
          <a:bodyPr>
            <a:noAutofit/>
          </a:bodyPr>
          <a:lstStyle/>
          <a:p>
            <a:pPr algn="ctr"/>
            <a:r>
              <a:rPr lang="ru-RU" sz="10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</a:rPr>
              <a:t>ЗНА – ТО -КИ</a:t>
            </a:r>
            <a:endParaRPr lang="ru-RU" sz="103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5" name="Стрелка влево 4"/>
          <p:cNvSpPr/>
          <p:nvPr/>
        </p:nvSpPr>
        <p:spPr>
          <a:xfrm rot="19775984">
            <a:off x="3092169" y="3200185"/>
            <a:ext cx="1587783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12963605">
            <a:off x="5208809" y="3140111"/>
            <a:ext cx="14478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16200000">
            <a:off x="4469108" y="2998492"/>
            <a:ext cx="967785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Строительная викторина для будущих строителе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609600"/>
            <a:ext cx="2286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Разминка «Кто это?»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4102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Раклист</a:t>
            </a:r>
            <a:r>
              <a:rPr lang="ru-RU" dirty="0" smtClean="0"/>
              <a:t> – это специалист по ловле раков, или специалист, наносящий рисунок на ткань?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Метеоролог</a:t>
            </a:r>
            <a:r>
              <a:rPr lang="ru-RU" dirty="0" smtClean="0"/>
              <a:t> – это астроном, наблюдающий за метеорами, или специалист, занимающийся изменениями состояния земной атмосферы и процессов, происходящих в ней.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Синтезатор</a:t>
            </a:r>
            <a:r>
              <a:rPr lang="ru-RU" dirty="0" smtClean="0"/>
              <a:t> – это химик, получающий путём синтеза новые химические вещества. Так ли это?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Печатник </a:t>
            </a:r>
            <a:r>
              <a:rPr lang="ru-RU" dirty="0" smtClean="0"/>
              <a:t>– это специалист по изготовлению печатей или работник полиграфической промышленности?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Комик </a:t>
            </a:r>
            <a:r>
              <a:rPr lang="ru-RU" dirty="0" smtClean="0"/>
              <a:t>– это человек, проживающий в республике Коми, или актёр, исполняющий комедийные роли?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Револьверщик</a:t>
            </a:r>
            <a:r>
              <a:rPr lang="ru-RU" dirty="0" smtClean="0"/>
              <a:t> – это оружейный мастер, токарь или стрелок из револьвера?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Разминка «Кто это?»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err="1" smtClean="0">
                <a:solidFill>
                  <a:srgbClr val="FF0000"/>
                </a:solidFill>
              </a:rPr>
              <a:t>Бриолог</a:t>
            </a:r>
            <a:r>
              <a:rPr lang="ru-RU" dirty="0" smtClean="0"/>
              <a:t> – это ботаник или брадобрей?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Стенографист</a:t>
            </a:r>
            <a:r>
              <a:rPr lang="ru-RU" dirty="0" smtClean="0"/>
              <a:t> – это художник, расписывающий стены зданий и помещений, или специалист по скоростной записи текстов особыми значками?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Фенолог</a:t>
            </a:r>
            <a:r>
              <a:rPr lang="ru-RU" dirty="0" smtClean="0"/>
              <a:t> – это специалист по фенам или человек, изучающий жизнь растений и животных в связи со сменой времён года?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Кинолог</a:t>
            </a:r>
            <a:r>
              <a:rPr lang="ru-RU" dirty="0" smtClean="0"/>
              <a:t> – это специалист в области кино или учёный, изучающий собак?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Метролог</a:t>
            </a:r>
            <a:r>
              <a:rPr lang="ru-RU" dirty="0" smtClean="0"/>
              <a:t> – это работник метрополитена или специалист по точным средствам измерения?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Гравёр</a:t>
            </a:r>
            <a:r>
              <a:rPr lang="ru-RU" dirty="0" smtClean="0"/>
              <a:t> – это рабочий в карьере, добывающий гравий, или художник, создающий гравюры?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Разминка «Кто это?»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3340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Токарь </a:t>
            </a:r>
            <a:r>
              <a:rPr lang="ru-RU" dirty="0" smtClean="0"/>
              <a:t>– это специалист по электрическому току или рабочий по механической обработке твёрдых металлов?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Оператор</a:t>
            </a:r>
            <a:r>
              <a:rPr lang="ru-RU" dirty="0" smtClean="0"/>
              <a:t> – это человек, пишущий оперы, или специалист, управляющий работой какого-либо сложного устройства, оборудования?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Прокатчик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специалист по обработке металлов или специалист по перевозке людей?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Провизор</a:t>
            </a:r>
            <a:r>
              <a:rPr lang="ru-RU" dirty="0" smtClean="0"/>
              <a:t> – это человек, занимающийся заготовкой провизии, или аптечный работник?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Аудитор</a:t>
            </a:r>
            <a:r>
              <a:rPr lang="ru-RU" dirty="0" smtClean="0"/>
              <a:t> – это обладатель иномарки «</a:t>
            </a:r>
            <a:r>
              <a:rPr lang="ru-RU" dirty="0" err="1" smtClean="0"/>
              <a:t>Ауди</a:t>
            </a:r>
            <a:r>
              <a:rPr lang="ru-RU" dirty="0" smtClean="0"/>
              <a:t>» или специалист, проверяющий финансовую деятельность компании?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/>
              <a:t>Как называют рабочего – специалиста по изготовлению инструментов для производства: </a:t>
            </a:r>
            <a:r>
              <a:rPr lang="ru-RU" b="1" dirty="0" smtClean="0">
                <a:solidFill>
                  <a:srgbClr val="FF0000"/>
                </a:solidFill>
              </a:rPr>
              <a:t>инструменталист или инструментальщик?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9436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lvl="0" indent="0" algn="just">
              <a:buNone/>
            </a:pPr>
            <a:r>
              <a:rPr lang="ru-RU" sz="3800" dirty="0" smtClean="0"/>
              <a:t>В княжеские времена Киев был настоящим Городом Мастеров. Одной из наиболее почитаемых была профессия тех, кого называли «чародеями, работающими у горна». О какой профессии идет речь?</a:t>
            </a:r>
          </a:p>
          <a:p>
            <a:pPr marL="0" lvl="0" indent="0" algn="just">
              <a:buNone/>
            </a:pPr>
            <a:endParaRPr lang="ru-RU" sz="15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indent="0" algn="just">
              <a:buNone/>
            </a:pPr>
            <a:r>
              <a:rPr lang="ru-RU" sz="3800" dirty="0" smtClean="0"/>
              <a:t>Плотники на Руси были непревзойдёнными строителями. Без единого гвоздя им было под силу и церковь срубить, и мост навести. Но примерно с 10-го века стали возводиться и каменные сооружения. Из камня и кирпича ставили не только стены, но и дома. Название новой профессии произошло от стройматериала, из которого делался кирпич, – глины. В то время слово «глина» звучало как «</a:t>
            </a:r>
            <a:r>
              <a:rPr lang="ru-RU" sz="3800" dirty="0" err="1" smtClean="0"/>
              <a:t>зъдъ</a:t>
            </a:r>
            <a:r>
              <a:rPr lang="ru-RU" sz="3800" dirty="0" smtClean="0"/>
              <a:t>», или «</a:t>
            </a:r>
            <a:r>
              <a:rPr lang="ru-RU" sz="3800" dirty="0" err="1" smtClean="0"/>
              <a:t>зод</a:t>
            </a:r>
            <a:r>
              <a:rPr lang="ru-RU" sz="3800" dirty="0" smtClean="0"/>
              <a:t>». Как же стала называться новая профессия и сооружения, возведённые такими мастерами? </a:t>
            </a:r>
          </a:p>
          <a:p>
            <a:pPr marL="0" indent="0" algn="just">
              <a:buNone/>
            </a:pPr>
            <a:endParaRPr lang="ru-RU" sz="15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indent="0" algn="just">
              <a:buNone/>
            </a:pPr>
            <a:r>
              <a:rPr lang="ru-RU" sz="3800" dirty="0" smtClean="0"/>
              <a:t>Как называли торговца подержанными вещами: маклак или вахлак?</a:t>
            </a:r>
            <a:r>
              <a:rPr lang="ru-RU" sz="3800" b="1" dirty="0" smtClean="0"/>
              <a:t> </a:t>
            </a:r>
            <a:endParaRPr lang="ru-RU" sz="3800" b="1" u="sng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Представителя какой профессии на Руси называли «золотых дел мастер»? </a:t>
            </a:r>
          </a:p>
          <a:p>
            <a:pPr marL="0" lv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indent="0" algn="just">
              <a:buNone/>
            </a:pPr>
            <a:r>
              <a:rPr lang="ru-RU" dirty="0" smtClean="0"/>
              <a:t>Представителям какой старинной профессии угрожали такие две напасти как глухота и удары молнии? </a:t>
            </a:r>
          </a:p>
          <a:p>
            <a:pPr mar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indent="0" algn="just">
              <a:buNone/>
            </a:pPr>
            <a:r>
              <a:rPr lang="ru-RU" dirty="0" smtClean="0"/>
              <a:t>За какое из царских развлечений прежде отвечал егермейстер? </a:t>
            </a:r>
            <a:endParaRPr lang="ru-RU" b="1" u="sng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943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indent="0" algn="just">
              <a:buNone/>
            </a:pPr>
            <a:r>
              <a:rPr lang="ru-RU" dirty="0" smtClean="0"/>
              <a:t>По дороге от Посольского двора к Кремлю в свое время можно было зайти на так называемый вшивый рынок, где продавались разные старый вещи, там же сидели и представители некой профессии. Что же это за профессия, если немецкий путешественник Адом </a:t>
            </a:r>
            <a:r>
              <a:rPr lang="ru-RU" dirty="0" err="1" smtClean="0"/>
              <a:t>Олеарий</a:t>
            </a:r>
            <a:r>
              <a:rPr lang="ru-RU" dirty="0" smtClean="0"/>
              <a:t> вспоминал, что ходил по площади, как по мягкой обивке?</a:t>
            </a:r>
          </a:p>
          <a:p>
            <a:pPr marL="0" lv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Догадайтесь, кого наши предки называли пестуном?</a:t>
            </a:r>
          </a:p>
          <a:p>
            <a:pPr mar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lvl="0" indent="0" algn="just">
              <a:buNone/>
            </a:pPr>
            <a:r>
              <a:rPr lang="ru-RU" dirty="0" smtClean="0"/>
              <a:t>Переведите на современный язык слово «</a:t>
            </a:r>
            <a:r>
              <a:rPr lang="ru-RU" dirty="0" err="1" smtClean="0"/>
              <a:t>обережный</a:t>
            </a:r>
            <a:r>
              <a:rPr lang="ru-RU" dirty="0" smtClean="0"/>
              <a:t>», которое служило названием одной из профессий наших предков.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91400" cy="411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Конкурс «Профессии наших предков»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943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1-й команде:</a:t>
            </a:r>
          </a:p>
          <a:p>
            <a:pPr marL="0" indent="0" algn="just">
              <a:buNone/>
            </a:pPr>
            <a:r>
              <a:rPr lang="ru-RU" dirty="0" smtClean="0"/>
              <a:t>Как называется мастер, который занимается изготовлением бочек? </a:t>
            </a:r>
          </a:p>
          <a:p>
            <a:pPr marL="0" lv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2-й команде:</a:t>
            </a:r>
          </a:p>
          <a:p>
            <a:pPr marL="0" indent="0" algn="just">
              <a:buNone/>
            </a:pPr>
            <a:r>
              <a:rPr lang="ru-RU" dirty="0" smtClean="0"/>
              <a:t>Какое слово в старину было пренебрежительным названием писателя и журналиста (употреблялось оно в значении «писака»)?</a:t>
            </a:r>
          </a:p>
          <a:p>
            <a:pPr marL="0" indent="0" algn="just">
              <a:buNone/>
            </a:pPr>
            <a:endParaRPr lang="ru-RU" sz="800" dirty="0" smtClean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rgbClr val="0000CC"/>
                </a:solidFill>
              </a:rPr>
              <a:t>Вопрос 3-й команде:</a:t>
            </a:r>
          </a:p>
          <a:p>
            <a:pPr marL="0" indent="0" algn="just">
              <a:buNone/>
            </a:pPr>
            <a:r>
              <a:rPr lang="ru-RU" dirty="0" smtClean="0"/>
              <a:t>Раньше этим словом называли хозяина постоялого двора, а сегодня им называют работника, который поддерживает чистоту и порядок во дворе и на улице. Что это за слово?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1160</Words>
  <PresentationFormat>Экран (4:3)</PresentationFormat>
  <Paragraphs>128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ПРОФОРИЕНТАЦИОННЫЙ КОНКУРС «ЗНАТОКИ ПРОФЕССИЙ»</vt:lpstr>
      <vt:lpstr> «ДАВАЙТЕ ПОЗНАКОМИМСЯ»</vt:lpstr>
      <vt:lpstr>Разминка «Кто это?»</vt:lpstr>
      <vt:lpstr>Разминка «Кто это?»</vt:lpstr>
      <vt:lpstr>Разминка «Кто это?»</vt:lpstr>
      <vt:lpstr>Конкурс «Профессии наших предков»</vt:lpstr>
      <vt:lpstr>Конкурс «Профессии наших предков»</vt:lpstr>
      <vt:lpstr>Конкурс «Профессии наших предков»</vt:lpstr>
      <vt:lpstr>Конкурс «Профессии наших предков»</vt:lpstr>
      <vt:lpstr>Конкурс «Профессии наших предков»</vt:lpstr>
      <vt:lpstr>Конкурс «Профессии наших предков»</vt:lpstr>
      <vt:lpstr>Конкурс «УГАДАЙ ПРОФЕССИЮ»</vt:lpstr>
      <vt:lpstr>Конкурс «УГАДАЙ ПРОФЕССИЮ»</vt:lpstr>
      <vt:lpstr>Конкурс «УГАДАЙ ПРОФЕССИЮ»</vt:lpstr>
      <vt:lpstr>Конкурс «Вставь пропущенную профессию в пословицу»</vt:lpstr>
      <vt:lpstr>Конкурс «Вставь пропущенную профессию в пословицу»</vt:lpstr>
      <vt:lpstr>Конкурс «Вставь пропущенную профессию в пословицу»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ПРОФОРИЕНТАЦИОННЫЙ КОНКУРС «ЗНАТОКИ ПРОФЕССИЙ»</dc:title>
  <dc:creator>111</dc:creator>
  <cp:lastModifiedBy>111</cp:lastModifiedBy>
  <cp:revision>55</cp:revision>
  <dcterms:created xsi:type="dcterms:W3CDTF">2015-11-23T08:06:46Z</dcterms:created>
  <dcterms:modified xsi:type="dcterms:W3CDTF">2015-11-25T18:41:43Z</dcterms:modified>
</cp:coreProperties>
</file>