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60" r:id="rId2"/>
    <p:sldId id="257" r:id="rId3"/>
    <p:sldId id="258" r:id="rId4"/>
    <p:sldId id="270" r:id="rId5"/>
    <p:sldId id="271" r:id="rId6"/>
    <p:sldId id="269" r:id="rId7"/>
    <p:sldId id="274" r:id="rId8"/>
    <p:sldId id="272" r:id="rId9"/>
    <p:sldId id="265" r:id="rId10"/>
  </p:sldIdLst>
  <p:sldSz cx="18288000" cy="10287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78954" autoAdjust="0"/>
  </p:normalViewPr>
  <p:slideViewPr>
    <p:cSldViewPr>
      <p:cViewPr varScale="1">
        <p:scale>
          <a:sx n="46" d="100"/>
          <a:sy n="46" d="100"/>
        </p:scale>
        <p:origin x="1186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09DA1-6B38-46F3-8E8F-E275B9800EB8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64EAC-EC55-4769-9734-331D82C7E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242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EAC-EC55-4769-9734-331D82C7EBF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308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Зверобатика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Это элементарные перемещения, </a:t>
            </a:r>
            <a:r>
              <a:rPr lang="ru-RU" sz="1200" dirty="0">
                <a:solidFill>
                  <a:srgbClr val="7030A0"/>
                </a:solidFill>
              </a:rPr>
              <a:t>которые </a:t>
            </a:r>
            <a:r>
              <a:rPr lang="ru-RU" sz="1200" dirty="0" err="1">
                <a:solidFill>
                  <a:srgbClr val="7030A0"/>
                </a:solidFill>
              </a:rPr>
              <a:t>подражаются</a:t>
            </a:r>
            <a:r>
              <a:rPr lang="ru-RU" sz="1200" dirty="0">
                <a:solidFill>
                  <a:srgbClr val="7030A0"/>
                </a:solidFill>
              </a:rPr>
              <a:t> движениям зверюшек и насекомых</a:t>
            </a:r>
            <a:r>
              <a:rPr lang="ru-RU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могут включаться в любую спортивную игру или занятие. </a:t>
            </a:r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Дети используют при этом непривычные способы передвижения, имитируя животных и насекомых, поэтому она интересна и понятна им. </a:t>
            </a:r>
          </a:p>
          <a:p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Эффективность игровой технологии «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Зверобатика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заключается в том, что она способствует не только развитию </a:t>
            </a:r>
            <a:r>
              <a: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физических качеств ребенка, таких как сила, гибкость, скорость, выносливость, координация, но и развивает его творческое начало и фантазию.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FB7ED-EE17-4EAE-B3B8-DE4D0484440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002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Элементы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зверобатики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можно использовать на утренней гимнастике, в сюжетно-ролевых играх в группе, при проведении спортивных игр на свежем воздухе. </a:t>
            </a:r>
            <a:r>
              <a:rPr lang="ru-RU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Зверобатикой</a:t>
            </a: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могут заниматься все дети, она не вредна и не требует от ребенка больших усилий и конкретных  выработанных движений.    Такие упражнения привлекают малоподвижных детей, которые тоже с удовольствием входят в образы разных  зверюшек. </a:t>
            </a:r>
            <a:endParaRPr lang="ru-RU" baseline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FB7ED-EE17-4EAE-B3B8-DE4D0484440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507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Зверюшки могут носить различные предметы: палки, мячи, элементы мягкого конструктора. Детям очень нравится играть, а  правила для игры можно придумать на ходу, важно создать интересные условия для игры. </a:t>
            </a:r>
            <a:endParaRPr lang="ru-RU" baseline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FB7ED-EE17-4EAE-B3B8-DE4D0484440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272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2.svg"/><Relationship Id="rId9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svg"/><Relationship Id="rId7" Type="http://schemas.openxmlformats.org/officeDocument/2006/relationships/image" Target="../media/image9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sv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5.sv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sv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9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320710" y="0"/>
            <a:ext cx="20399600" cy="10287000"/>
            <a:chOff x="0" y="0"/>
            <a:chExt cx="27199466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483466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557826" y="1756464"/>
            <a:ext cx="17500133" cy="8561855"/>
            <a:chOff x="0" y="0"/>
            <a:chExt cx="4505024" cy="197439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505025" cy="1974399"/>
            </a:xfrm>
            <a:custGeom>
              <a:avLst/>
              <a:gdLst/>
              <a:ahLst/>
              <a:cxnLst/>
              <a:rect l="l" t="t" r="r" b="b"/>
              <a:pathLst>
                <a:path w="4505025" h="1974399">
                  <a:moveTo>
                    <a:pt x="23083" y="0"/>
                  </a:moveTo>
                  <a:lnTo>
                    <a:pt x="4481942" y="0"/>
                  </a:lnTo>
                  <a:cubicBezTo>
                    <a:pt x="4488064" y="0"/>
                    <a:pt x="4493935" y="2432"/>
                    <a:pt x="4498264" y="6761"/>
                  </a:cubicBezTo>
                  <a:cubicBezTo>
                    <a:pt x="4502593" y="11090"/>
                    <a:pt x="4505025" y="16961"/>
                    <a:pt x="4505025" y="23083"/>
                  </a:cubicBezTo>
                  <a:lnTo>
                    <a:pt x="4505025" y="1951316"/>
                  </a:lnTo>
                  <a:cubicBezTo>
                    <a:pt x="4505025" y="1957437"/>
                    <a:pt x="4502593" y="1963309"/>
                    <a:pt x="4498264" y="1967638"/>
                  </a:cubicBezTo>
                  <a:cubicBezTo>
                    <a:pt x="4493935" y="1971967"/>
                    <a:pt x="4488064" y="1974399"/>
                    <a:pt x="4481942" y="1974399"/>
                  </a:cubicBezTo>
                  <a:lnTo>
                    <a:pt x="23083" y="1974399"/>
                  </a:lnTo>
                  <a:cubicBezTo>
                    <a:pt x="16961" y="1974399"/>
                    <a:pt x="11090" y="1971967"/>
                    <a:pt x="6761" y="1967638"/>
                  </a:cubicBezTo>
                  <a:cubicBezTo>
                    <a:pt x="2432" y="1963309"/>
                    <a:pt x="0" y="1957437"/>
                    <a:pt x="0" y="1951316"/>
                  </a:cubicBezTo>
                  <a:lnTo>
                    <a:pt x="0" y="23083"/>
                  </a:lnTo>
                  <a:cubicBezTo>
                    <a:pt x="0" y="16961"/>
                    <a:pt x="2432" y="11090"/>
                    <a:pt x="6761" y="6761"/>
                  </a:cubicBezTo>
                  <a:cubicBezTo>
                    <a:pt x="11090" y="2432"/>
                    <a:pt x="16961" y="0"/>
                    <a:pt x="23083" y="0"/>
                  </a:cubicBezTo>
                  <a:close/>
                </a:path>
              </a:pathLst>
            </a:custGeom>
            <a:solidFill>
              <a:srgbClr val="AA917E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4505024" cy="20029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884822" y="31319"/>
            <a:ext cx="17173137" cy="107721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32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Муниципальное автономное дошкольное образовательное учреждение </a:t>
            </a:r>
          </a:p>
          <a:p>
            <a:pPr algn="ctr">
              <a:defRPr/>
            </a:pPr>
            <a:r>
              <a:rPr lang="ru-RU" altLang="ru-RU" sz="32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центр развития ребёнка - детский сад № 166  города Тюмени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179029" y="3510107"/>
            <a:ext cx="18568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 д о р о в ь е с б е р е г а ю щ и е   т е х н о л о г и </a:t>
            </a:r>
            <a:r>
              <a:rPr lang="ru-RU" sz="4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endParaRPr lang="ru-RU" sz="4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16283" y="2728841"/>
            <a:ext cx="792315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</a:p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</a:p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647846" y="3162300"/>
            <a:ext cx="792315" cy="797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Ь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</a:t>
            </a:r>
          </a:p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97712" y="3221284"/>
            <a:ext cx="792315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</a:p>
          <a:p>
            <a:endParaRPr lang="ru-R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</a:p>
          <a:p>
            <a: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</a:p>
          <a:p>
            <a: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</a:p>
          <a:p>
            <a: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</a:p>
          <a:p>
            <a: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Ь</a:t>
            </a:r>
          </a:p>
          <a:p>
            <a: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</a:p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</a:t>
            </a:r>
          </a:p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81975" y="1604116"/>
            <a:ext cx="792315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</a:p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</a:p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D31106-9EA6-0B09-2400-23CA28A4384A}"/>
              </a:ext>
            </a:extLst>
          </p:cNvPr>
          <p:cNvSpPr txBox="1"/>
          <p:nvPr/>
        </p:nvSpPr>
        <p:spPr>
          <a:xfrm>
            <a:off x="5589068" y="7558823"/>
            <a:ext cx="33641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 </a:t>
            </a: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 Н А </a:t>
            </a: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 ИК </a:t>
            </a:r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6D76A7-A212-5407-F0EC-58B7DBBA4D6C}"/>
              </a:ext>
            </a:extLst>
          </p:cNvPr>
          <p:cNvSpPr txBox="1"/>
          <p:nvPr/>
        </p:nvSpPr>
        <p:spPr>
          <a:xfrm>
            <a:off x="15362098" y="4699395"/>
            <a:ext cx="2594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       У З 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0796F6-2175-F5D7-4EFF-D99785B509B2}"/>
              </a:ext>
            </a:extLst>
          </p:cNvPr>
          <p:cNvSpPr txBox="1"/>
          <p:nvPr/>
        </p:nvSpPr>
        <p:spPr>
          <a:xfrm>
            <a:off x="1216508" y="3761596"/>
            <a:ext cx="792315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</a:p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b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b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</a:p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9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393410" y="0"/>
            <a:ext cx="20399600" cy="10287000"/>
            <a:chOff x="0" y="0"/>
            <a:chExt cx="27199466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483466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9370498" y="456628"/>
            <a:ext cx="9222301" cy="9639868"/>
            <a:chOff x="0" y="0"/>
            <a:chExt cx="2077709" cy="216746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77709" cy="2167467"/>
            </a:xfrm>
            <a:custGeom>
              <a:avLst/>
              <a:gdLst/>
              <a:ahLst/>
              <a:cxnLst/>
              <a:rect l="l" t="t" r="r" b="b"/>
              <a:pathLst>
                <a:path w="2077709" h="2167467">
                  <a:moveTo>
                    <a:pt x="50050" y="0"/>
                  </a:moveTo>
                  <a:lnTo>
                    <a:pt x="2027658" y="0"/>
                  </a:lnTo>
                  <a:cubicBezTo>
                    <a:pt x="2055301" y="0"/>
                    <a:pt x="2077709" y="22408"/>
                    <a:pt x="2077709" y="50050"/>
                  </a:cubicBezTo>
                  <a:lnTo>
                    <a:pt x="2077709" y="2117416"/>
                  </a:lnTo>
                  <a:cubicBezTo>
                    <a:pt x="2077709" y="2145058"/>
                    <a:pt x="2055301" y="2167467"/>
                    <a:pt x="2027658" y="2167467"/>
                  </a:cubicBezTo>
                  <a:lnTo>
                    <a:pt x="50050" y="2167467"/>
                  </a:lnTo>
                  <a:cubicBezTo>
                    <a:pt x="36776" y="2167467"/>
                    <a:pt x="24046" y="2162194"/>
                    <a:pt x="14659" y="2152807"/>
                  </a:cubicBezTo>
                  <a:cubicBezTo>
                    <a:pt x="5273" y="2143421"/>
                    <a:pt x="0" y="2130690"/>
                    <a:pt x="0" y="2117416"/>
                  </a:cubicBezTo>
                  <a:lnTo>
                    <a:pt x="0" y="50050"/>
                  </a:lnTo>
                  <a:cubicBezTo>
                    <a:pt x="0" y="22408"/>
                    <a:pt x="22408" y="0"/>
                    <a:pt x="50050" y="0"/>
                  </a:cubicBezTo>
                  <a:close/>
                </a:path>
              </a:pathLst>
            </a:custGeom>
            <a:solidFill>
              <a:srgbClr val="AA917E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2077709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" y="456628"/>
            <a:ext cx="9008334" cy="9639872"/>
            <a:chOff x="0" y="0"/>
            <a:chExt cx="2077709" cy="219618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77709" cy="2196187"/>
            </a:xfrm>
            <a:custGeom>
              <a:avLst/>
              <a:gdLst/>
              <a:ahLst/>
              <a:cxnLst/>
              <a:rect l="l" t="t" r="r" b="b"/>
              <a:pathLst>
                <a:path w="2077709" h="2196187">
                  <a:moveTo>
                    <a:pt x="50050" y="0"/>
                  </a:moveTo>
                  <a:lnTo>
                    <a:pt x="2027658" y="0"/>
                  </a:lnTo>
                  <a:cubicBezTo>
                    <a:pt x="2055301" y="0"/>
                    <a:pt x="2077709" y="22408"/>
                    <a:pt x="2077709" y="50050"/>
                  </a:cubicBezTo>
                  <a:lnTo>
                    <a:pt x="2077709" y="2146137"/>
                  </a:lnTo>
                  <a:cubicBezTo>
                    <a:pt x="2077709" y="2173779"/>
                    <a:pt x="2055301" y="2196187"/>
                    <a:pt x="2027658" y="2196187"/>
                  </a:cubicBezTo>
                  <a:lnTo>
                    <a:pt x="50050" y="2196187"/>
                  </a:lnTo>
                  <a:cubicBezTo>
                    <a:pt x="36776" y="2196187"/>
                    <a:pt x="24046" y="2190914"/>
                    <a:pt x="14659" y="2181528"/>
                  </a:cubicBezTo>
                  <a:cubicBezTo>
                    <a:pt x="5273" y="2172142"/>
                    <a:pt x="0" y="2159411"/>
                    <a:pt x="0" y="2146137"/>
                  </a:cubicBezTo>
                  <a:lnTo>
                    <a:pt x="0" y="50050"/>
                  </a:lnTo>
                  <a:cubicBezTo>
                    <a:pt x="0" y="22408"/>
                    <a:pt x="22408" y="0"/>
                    <a:pt x="50050" y="0"/>
                  </a:cubicBezTo>
                  <a:close/>
                </a:path>
              </a:pathLst>
            </a:custGeom>
            <a:solidFill>
              <a:srgbClr val="AA917E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2077709" cy="22247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 rot="-291588">
            <a:off x="1720493" y="960309"/>
            <a:ext cx="6649804" cy="8518782"/>
          </a:xfrm>
          <a:custGeom>
            <a:avLst/>
            <a:gdLst/>
            <a:ahLst/>
            <a:cxnLst/>
            <a:rect l="l" t="t" r="r" b="b"/>
            <a:pathLst>
              <a:path w="5588530" h="6017260">
                <a:moveTo>
                  <a:pt x="0" y="0"/>
                </a:moveTo>
                <a:lnTo>
                  <a:pt x="5588530" y="0"/>
                </a:lnTo>
                <a:lnTo>
                  <a:pt x="5588530" y="6017260"/>
                </a:lnTo>
                <a:lnTo>
                  <a:pt x="0" y="60172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9611458" y="693944"/>
            <a:ext cx="8676541" cy="9063822"/>
            <a:chOff x="0" y="-28575"/>
            <a:chExt cx="1671234" cy="193276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671234" cy="1904192"/>
            </a:xfrm>
            <a:custGeom>
              <a:avLst/>
              <a:gdLst/>
              <a:ahLst/>
              <a:cxnLst/>
              <a:rect l="l" t="t" r="r" b="b"/>
              <a:pathLst>
                <a:path w="1671234" h="1904192">
                  <a:moveTo>
                    <a:pt x="62224" y="0"/>
                  </a:moveTo>
                  <a:lnTo>
                    <a:pt x="1609011" y="0"/>
                  </a:lnTo>
                  <a:cubicBezTo>
                    <a:pt x="1643376" y="0"/>
                    <a:pt x="1671234" y="27858"/>
                    <a:pt x="1671234" y="62224"/>
                  </a:cubicBezTo>
                  <a:lnTo>
                    <a:pt x="1671234" y="1841969"/>
                  </a:lnTo>
                  <a:cubicBezTo>
                    <a:pt x="1671234" y="1876334"/>
                    <a:pt x="1643376" y="1904192"/>
                    <a:pt x="1609011" y="1904192"/>
                  </a:cubicBezTo>
                  <a:lnTo>
                    <a:pt x="62224" y="1904192"/>
                  </a:lnTo>
                  <a:cubicBezTo>
                    <a:pt x="27858" y="1904192"/>
                    <a:pt x="0" y="1876334"/>
                    <a:pt x="0" y="1841969"/>
                  </a:cubicBezTo>
                  <a:lnTo>
                    <a:pt x="0" y="62224"/>
                  </a:lnTo>
                  <a:cubicBezTo>
                    <a:pt x="0" y="27858"/>
                    <a:pt x="27858" y="0"/>
                    <a:pt x="62224" y="0"/>
                  </a:cubicBezTo>
                  <a:close/>
                </a:path>
              </a:pathLst>
            </a:custGeom>
            <a:solidFill>
              <a:srgbClr val="F7EFE2"/>
            </a:solidFill>
            <a:ln w="38100" cap="rnd">
              <a:solidFill>
                <a:srgbClr val="825445"/>
              </a:solidFill>
              <a:prstDash val="dash"/>
              <a:round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1671234" cy="19327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8604446" y="1627622"/>
            <a:ext cx="1079108" cy="7365787"/>
          </a:xfrm>
          <a:custGeom>
            <a:avLst/>
            <a:gdLst/>
            <a:ahLst/>
            <a:cxnLst/>
            <a:rect l="l" t="t" r="r" b="b"/>
            <a:pathLst>
              <a:path w="1079108" h="7365787">
                <a:moveTo>
                  <a:pt x="0" y="0"/>
                </a:moveTo>
                <a:lnTo>
                  <a:pt x="1079108" y="0"/>
                </a:lnTo>
                <a:lnTo>
                  <a:pt x="1079108" y="7365787"/>
                </a:lnTo>
                <a:lnTo>
                  <a:pt x="0" y="736578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b="-56269"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488925" y="456628"/>
            <a:ext cx="1889686" cy="1843440"/>
          </a:xfrm>
          <a:custGeom>
            <a:avLst/>
            <a:gdLst/>
            <a:ahLst/>
            <a:cxnLst/>
            <a:rect l="l" t="t" r="r" b="b"/>
            <a:pathLst>
              <a:path w="1889686" h="1843440">
                <a:moveTo>
                  <a:pt x="0" y="0"/>
                </a:moveTo>
                <a:lnTo>
                  <a:pt x="1889686" y="0"/>
                </a:lnTo>
                <a:lnTo>
                  <a:pt x="1889686" y="1843440"/>
                </a:lnTo>
                <a:lnTo>
                  <a:pt x="0" y="18434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0" name="Овал 19"/>
          <p:cNvSpPr/>
          <p:nvPr/>
        </p:nvSpPr>
        <p:spPr>
          <a:xfrm>
            <a:off x="9683554" y="827948"/>
            <a:ext cx="8471223" cy="850655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авильный пятиугольник 20"/>
          <p:cNvSpPr/>
          <p:nvPr/>
        </p:nvSpPr>
        <p:spPr>
          <a:xfrm>
            <a:off x="12801600" y="3799237"/>
            <a:ext cx="2143426" cy="1877663"/>
          </a:xfrm>
          <a:prstGeom prst="pent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3071648" y="4301747"/>
            <a:ext cx="18733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Какая цель здоровьесберегающих технологий? </a:t>
            </a:r>
          </a:p>
        </p:txBody>
      </p:sp>
      <p:cxnSp>
        <p:nvCxnSpPr>
          <p:cNvPr id="24" name="Прямая соединительная линия 23"/>
          <p:cNvCxnSpPr>
            <a:stCxn id="21" idx="2"/>
          </p:cNvCxnSpPr>
          <p:nvPr/>
        </p:nvCxnSpPr>
        <p:spPr>
          <a:xfrm flipH="1">
            <a:off x="11346304" y="5676895"/>
            <a:ext cx="1864655" cy="272334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 flipV="1">
            <a:off x="9891008" y="3913877"/>
            <a:ext cx="2910592" cy="639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endCxn id="20" idx="0"/>
          </p:cNvCxnSpPr>
          <p:nvPr/>
        </p:nvCxnSpPr>
        <p:spPr>
          <a:xfrm flipV="1">
            <a:off x="13873315" y="827948"/>
            <a:ext cx="45851" cy="297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14987135" y="2962691"/>
            <a:ext cx="2521790" cy="15907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stCxn id="21" idx="4"/>
          </p:cNvCxnSpPr>
          <p:nvPr/>
        </p:nvCxnSpPr>
        <p:spPr>
          <a:xfrm>
            <a:off x="14535667" y="5676895"/>
            <a:ext cx="1764226" cy="2885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Овал 33"/>
          <p:cNvSpPr/>
          <p:nvPr/>
        </p:nvSpPr>
        <p:spPr>
          <a:xfrm>
            <a:off x="12048522" y="3088757"/>
            <a:ext cx="3581400" cy="350520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11201400" y="2476500"/>
            <a:ext cx="5257800" cy="50291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 rot="21144400">
            <a:off x="13195480" y="6666580"/>
            <a:ext cx="2602700" cy="369332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r>
              <a:rPr lang="ru-RU" dirty="0"/>
              <a:t>Вредный совет</a:t>
            </a:r>
          </a:p>
        </p:txBody>
      </p:sp>
      <p:sp>
        <p:nvSpPr>
          <p:cNvPr id="40" name="TextBox 39"/>
          <p:cNvSpPr txBox="1"/>
          <p:nvPr/>
        </p:nvSpPr>
        <p:spPr>
          <a:xfrm rot="16828587">
            <a:off x="14666182" y="4777061"/>
            <a:ext cx="2602700" cy="369332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r>
              <a:rPr lang="ru-RU" dirty="0"/>
              <a:t>Вредный совет</a:t>
            </a:r>
          </a:p>
        </p:txBody>
      </p:sp>
      <p:sp>
        <p:nvSpPr>
          <p:cNvPr id="41" name="TextBox 40"/>
          <p:cNvSpPr txBox="1"/>
          <p:nvPr/>
        </p:nvSpPr>
        <p:spPr>
          <a:xfrm rot="13043558">
            <a:off x="13456511" y="2864173"/>
            <a:ext cx="2602700" cy="369332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r>
              <a:rPr lang="ru-RU" dirty="0"/>
              <a:t>Вредный совет</a:t>
            </a:r>
          </a:p>
        </p:txBody>
      </p:sp>
      <p:sp>
        <p:nvSpPr>
          <p:cNvPr id="42" name="TextBox 41"/>
          <p:cNvSpPr txBox="1"/>
          <p:nvPr/>
        </p:nvSpPr>
        <p:spPr>
          <a:xfrm rot="9085728">
            <a:off x="11095148" y="3222216"/>
            <a:ext cx="2602700" cy="369332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r>
              <a:rPr lang="ru-RU" dirty="0"/>
              <a:t>Вредный совет</a:t>
            </a:r>
          </a:p>
        </p:txBody>
      </p:sp>
      <p:sp>
        <p:nvSpPr>
          <p:cNvPr id="43" name="TextBox 42"/>
          <p:cNvSpPr txBox="1"/>
          <p:nvPr/>
        </p:nvSpPr>
        <p:spPr>
          <a:xfrm rot="4509263">
            <a:off x="10729809" y="5713668"/>
            <a:ext cx="2602700" cy="369332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r>
              <a:rPr lang="ru-RU" dirty="0"/>
              <a:t>Вредный совет</a:t>
            </a:r>
          </a:p>
        </p:txBody>
      </p:sp>
      <p:sp>
        <p:nvSpPr>
          <p:cNvPr id="44" name="Овал 43"/>
          <p:cNvSpPr/>
          <p:nvPr/>
        </p:nvSpPr>
        <p:spPr>
          <a:xfrm>
            <a:off x="10363200" y="1627622"/>
            <a:ext cx="6760655" cy="66978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/>
          <p:cNvSpPr txBox="1"/>
          <p:nvPr/>
        </p:nvSpPr>
        <p:spPr>
          <a:xfrm rot="162475">
            <a:off x="10514329" y="7470734"/>
            <a:ext cx="61949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Запишите от 1 до 3 решений по  </a:t>
            </a:r>
          </a:p>
          <a:p>
            <a:pPr algn="ctr"/>
            <a:r>
              <a:rPr lang="ru-RU" dirty="0"/>
              <a:t>нейтрализации вредного совета.</a:t>
            </a:r>
            <a:endParaRPr lang="ru-RU" sz="1600" dirty="0"/>
          </a:p>
        </p:txBody>
      </p:sp>
      <p:sp>
        <p:nvSpPr>
          <p:cNvPr id="58" name="TextBox 57"/>
          <p:cNvSpPr txBox="1"/>
          <p:nvPr/>
        </p:nvSpPr>
        <p:spPr>
          <a:xfrm rot="162475">
            <a:off x="10616778" y="8661097"/>
            <a:ext cx="61949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Что получили от мастер-класса?</a:t>
            </a:r>
          </a:p>
        </p:txBody>
      </p:sp>
      <p:sp>
        <p:nvSpPr>
          <p:cNvPr id="59" name="TextBox 58"/>
          <p:cNvSpPr txBox="1"/>
          <p:nvPr/>
        </p:nvSpPr>
        <p:spPr>
          <a:xfrm rot="21331464">
            <a:off x="1790869" y="2801114"/>
            <a:ext cx="64106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Методическая </a:t>
            </a:r>
            <a:r>
              <a:rPr lang="ru-RU" sz="4000" dirty="0" err="1">
                <a:latin typeface="Arial" panose="020B0604020202020204" pitchFamily="34" charset="0"/>
                <a:cs typeface="Arial" panose="020B0604020202020204" pitchFamily="34" charset="0"/>
              </a:rPr>
              <a:t>геометрика</a:t>
            </a: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86D6D19-AE0C-9127-7BAC-36452FCA7093}"/>
              </a:ext>
            </a:extLst>
          </p:cNvPr>
          <p:cNvSpPr txBox="1"/>
          <p:nvPr/>
        </p:nvSpPr>
        <p:spPr>
          <a:xfrm rot="5400000">
            <a:off x="11652959" y="4454473"/>
            <a:ext cx="1725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Благодаря</a:t>
            </a:r>
            <a:r>
              <a:rPr lang="ru-RU" sz="16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чему</a:t>
            </a:r>
            <a:r>
              <a:rPr lang="ru-RU" sz="16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2BF3E2-895F-A366-0AB5-57B7A4609870}"/>
              </a:ext>
            </a:extLst>
          </p:cNvPr>
          <p:cNvSpPr txBox="1"/>
          <p:nvPr/>
        </p:nvSpPr>
        <p:spPr>
          <a:xfrm rot="566003">
            <a:off x="12417155" y="5853787"/>
            <a:ext cx="2451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здоровьесберегающие</a:t>
            </a:r>
            <a:endParaRPr lang="ru-RU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2F88985-17DE-86CF-926A-2E0012B7B5C5}"/>
              </a:ext>
            </a:extLst>
          </p:cNvPr>
          <p:cNvSpPr txBox="1"/>
          <p:nvPr/>
        </p:nvSpPr>
        <p:spPr>
          <a:xfrm rot="16748768">
            <a:off x="13791974" y="4776842"/>
            <a:ext cx="2429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технологии могут быть</a:t>
            </a:r>
            <a:endParaRPr lang="ru-RU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BDFFFA2-7AF8-F53E-04A6-8C1FD5D0F574}"/>
              </a:ext>
            </a:extLst>
          </p:cNvPr>
          <p:cNvSpPr txBox="1"/>
          <p:nvPr/>
        </p:nvSpPr>
        <p:spPr>
          <a:xfrm>
            <a:off x="13010697" y="3446425"/>
            <a:ext cx="1789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ффективными?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4" grpId="0" animBg="1"/>
      <p:bldP spid="38" grpId="0" animBg="1"/>
      <p:bldP spid="39" grpId="0"/>
      <p:bldP spid="40" grpId="0"/>
      <p:bldP spid="41" grpId="0"/>
      <p:bldP spid="42" grpId="0"/>
      <p:bldP spid="43" grpId="0"/>
      <p:bldP spid="44" grpId="0" animBg="1"/>
      <p:bldP spid="55" grpId="0"/>
      <p:bldP spid="58" grpId="0"/>
      <p:bldP spid="5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9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326635" y="36112"/>
            <a:ext cx="20399600" cy="10287000"/>
            <a:chOff x="0" y="0"/>
            <a:chExt cx="27199466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483466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155574" y="1625442"/>
            <a:ext cx="18132425" cy="8661558"/>
            <a:chOff x="0" y="0"/>
            <a:chExt cx="4080594" cy="207332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80594" cy="2073326"/>
            </a:xfrm>
            <a:custGeom>
              <a:avLst/>
              <a:gdLst/>
              <a:ahLst/>
              <a:cxnLst/>
              <a:rect l="l" t="t" r="r" b="b"/>
              <a:pathLst>
                <a:path w="4080594" h="2073326">
                  <a:moveTo>
                    <a:pt x="25484" y="0"/>
                  </a:moveTo>
                  <a:lnTo>
                    <a:pt x="4055110" y="0"/>
                  </a:lnTo>
                  <a:cubicBezTo>
                    <a:pt x="4061869" y="0"/>
                    <a:pt x="4068351" y="2685"/>
                    <a:pt x="4073130" y="7464"/>
                  </a:cubicBezTo>
                  <a:cubicBezTo>
                    <a:pt x="4077909" y="12243"/>
                    <a:pt x="4080594" y="18725"/>
                    <a:pt x="4080594" y="25484"/>
                  </a:cubicBezTo>
                  <a:lnTo>
                    <a:pt x="4080594" y="2047842"/>
                  </a:lnTo>
                  <a:cubicBezTo>
                    <a:pt x="4080594" y="2054601"/>
                    <a:pt x="4077909" y="2061083"/>
                    <a:pt x="4073130" y="2065862"/>
                  </a:cubicBezTo>
                  <a:cubicBezTo>
                    <a:pt x="4068351" y="2070641"/>
                    <a:pt x="4061869" y="2073326"/>
                    <a:pt x="4055110" y="2073326"/>
                  </a:cubicBezTo>
                  <a:lnTo>
                    <a:pt x="25484" y="2073326"/>
                  </a:lnTo>
                  <a:cubicBezTo>
                    <a:pt x="18725" y="2073326"/>
                    <a:pt x="12243" y="2070641"/>
                    <a:pt x="7464" y="2065862"/>
                  </a:cubicBezTo>
                  <a:cubicBezTo>
                    <a:pt x="2685" y="2061083"/>
                    <a:pt x="0" y="2054601"/>
                    <a:pt x="0" y="2047842"/>
                  </a:cubicBezTo>
                  <a:lnTo>
                    <a:pt x="0" y="25484"/>
                  </a:lnTo>
                  <a:cubicBezTo>
                    <a:pt x="0" y="18725"/>
                    <a:pt x="2685" y="12243"/>
                    <a:pt x="7464" y="7464"/>
                  </a:cubicBezTo>
                  <a:cubicBezTo>
                    <a:pt x="12243" y="2685"/>
                    <a:pt x="18725" y="0"/>
                    <a:pt x="25484" y="0"/>
                  </a:cubicBezTo>
                  <a:close/>
                </a:path>
              </a:pathLst>
            </a:custGeom>
            <a:solidFill>
              <a:srgbClr val="825445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4080594" cy="21019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55574" y="-318330"/>
            <a:ext cx="18132425" cy="1779642"/>
            <a:chOff x="0" y="0"/>
            <a:chExt cx="4080594" cy="46495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080594" cy="464959"/>
            </a:xfrm>
            <a:custGeom>
              <a:avLst/>
              <a:gdLst/>
              <a:ahLst/>
              <a:cxnLst/>
              <a:rect l="l" t="t" r="r" b="b"/>
              <a:pathLst>
                <a:path w="4080594" h="464959">
                  <a:moveTo>
                    <a:pt x="25484" y="0"/>
                  </a:moveTo>
                  <a:lnTo>
                    <a:pt x="4055110" y="0"/>
                  </a:lnTo>
                  <a:cubicBezTo>
                    <a:pt x="4061869" y="0"/>
                    <a:pt x="4068351" y="2685"/>
                    <a:pt x="4073130" y="7464"/>
                  </a:cubicBezTo>
                  <a:cubicBezTo>
                    <a:pt x="4077909" y="12243"/>
                    <a:pt x="4080594" y="18725"/>
                    <a:pt x="4080594" y="25484"/>
                  </a:cubicBezTo>
                  <a:lnTo>
                    <a:pt x="4080594" y="439475"/>
                  </a:lnTo>
                  <a:cubicBezTo>
                    <a:pt x="4080594" y="446233"/>
                    <a:pt x="4077909" y="452715"/>
                    <a:pt x="4073130" y="457495"/>
                  </a:cubicBezTo>
                  <a:cubicBezTo>
                    <a:pt x="4068351" y="462274"/>
                    <a:pt x="4061869" y="464959"/>
                    <a:pt x="4055110" y="464959"/>
                  </a:cubicBezTo>
                  <a:lnTo>
                    <a:pt x="25484" y="464959"/>
                  </a:lnTo>
                  <a:cubicBezTo>
                    <a:pt x="11410" y="464959"/>
                    <a:pt x="0" y="453549"/>
                    <a:pt x="0" y="439475"/>
                  </a:cubicBezTo>
                  <a:lnTo>
                    <a:pt x="0" y="25484"/>
                  </a:lnTo>
                  <a:cubicBezTo>
                    <a:pt x="0" y="18725"/>
                    <a:pt x="2685" y="12243"/>
                    <a:pt x="7464" y="7464"/>
                  </a:cubicBezTo>
                  <a:cubicBezTo>
                    <a:pt x="12243" y="2685"/>
                    <a:pt x="18725" y="0"/>
                    <a:pt x="25484" y="0"/>
                  </a:cubicBezTo>
                  <a:close/>
                </a:path>
              </a:pathLst>
            </a:custGeom>
            <a:solidFill>
              <a:srgbClr val="825445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080594" cy="4935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60375" y="2167188"/>
            <a:ext cx="17494852" cy="7853112"/>
            <a:chOff x="0" y="0"/>
            <a:chExt cx="3857210" cy="165221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857210" cy="1652215"/>
            </a:xfrm>
            <a:custGeom>
              <a:avLst/>
              <a:gdLst/>
              <a:ahLst/>
              <a:cxnLst/>
              <a:rect l="l" t="t" r="r" b="b"/>
              <a:pathLst>
                <a:path w="3857210" h="1652215">
                  <a:moveTo>
                    <a:pt x="26960" y="0"/>
                  </a:moveTo>
                  <a:lnTo>
                    <a:pt x="3830250" y="0"/>
                  </a:lnTo>
                  <a:cubicBezTo>
                    <a:pt x="3845140" y="0"/>
                    <a:pt x="3857210" y="12070"/>
                    <a:pt x="3857210" y="26960"/>
                  </a:cubicBezTo>
                  <a:lnTo>
                    <a:pt x="3857210" y="1625255"/>
                  </a:lnTo>
                  <a:cubicBezTo>
                    <a:pt x="3857210" y="1640145"/>
                    <a:pt x="3845140" y="1652215"/>
                    <a:pt x="3830250" y="1652215"/>
                  </a:cubicBezTo>
                  <a:lnTo>
                    <a:pt x="26960" y="1652215"/>
                  </a:lnTo>
                  <a:cubicBezTo>
                    <a:pt x="12070" y="1652215"/>
                    <a:pt x="0" y="1640145"/>
                    <a:pt x="0" y="1625255"/>
                  </a:cubicBezTo>
                  <a:lnTo>
                    <a:pt x="0" y="26960"/>
                  </a:lnTo>
                  <a:cubicBezTo>
                    <a:pt x="0" y="12070"/>
                    <a:pt x="12070" y="0"/>
                    <a:pt x="26960" y="0"/>
                  </a:cubicBezTo>
                  <a:close/>
                </a:path>
              </a:pathLst>
            </a:custGeom>
            <a:solidFill>
              <a:srgbClr val="F7EFE2"/>
            </a:solidFill>
            <a:ln w="38100" cap="rnd">
              <a:solidFill>
                <a:srgbClr val="AEA36F"/>
              </a:solidFill>
              <a:prstDash val="dash"/>
              <a:round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3857210" cy="16807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 rot="5400000">
            <a:off x="8689262" y="-4308184"/>
            <a:ext cx="1079108" cy="11510488"/>
          </a:xfrm>
          <a:custGeom>
            <a:avLst/>
            <a:gdLst/>
            <a:ahLst/>
            <a:cxnLst/>
            <a:rect l="l" t="t" r="r" b="b"/>
            <a:pathLst>
              <a:path w="1079108" h="11510488">
                <a:moveTo>
                  <a:pt x="0" y="0"/>
                </a:moveTo>
                <a:lnTo>
                  <a:pt x="1079108" y="0"/>
                </a:lnTo>
                <a:lnTo>
                  <a:pt x="1079108" y="11510488"/>
                </a:lnTo>
                <a:lnTo>
                  <a:pt x="0" y="115104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0" name="AutoShape 2" descr="https://sun9-28.userapi.com/impg/oN8m77YU4fuX6u2d-eo9nN9n2UEkQhm57nirFg/IF2o1ymG2mM.jpg?size=498x1080&amp;quality=95&amp;sign=b2285b91f240e5cec7c9ac838b2a8848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Freeform 14"/>
          <p:cNvSpPr/>
          <p:nvPr/>
        </p:nvSpPr>
        <p:spPr>
          <a:xfrm>
            <a:off x="16078200" y="6667501"/>
            <a:ext cx="1899656" cy="3513770"/>
          </a:xfrm>
          <a:custGeom>
            <a:avLst/>
            <a:gdLst/>
            <a:ahLst/>
            <a:cxnLst/>
            <a:rect l="l" t="t" r="r" b="b"/>
            <a:pathLst>
              <a:path w="2128948" h="4564463">
                <a:moveTo>
                  <a:pt x="0" y="0"/>
                </a:moveTo>
                <a:lnTo>
                  <a:pt x="2128948" y="0"/>
                </a:lnTo>
                <a:lnTo>
                  <a:pt x="2128948" y="4564463"/>
                </a:lnTo>
                <a:lnTo>
                  <a:pt x="0" y="456446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DFC85A9-5EFC-EF43-C283-CAD5685AF3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9713" y="2859237"/>
            <a:ext cx="9032503" cy="3343692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4DD6331-5018-100C-9930-2F4FB4B92DCB}"/>
              </a:ext>
            </a:extLst>
          </p:cNvPr>
          <p:cNvSpPr txBox="1"/>
          <p:nvPr/>
        </p:nvSpPr>
        <p:spPr>
          <a:xfrm>
            <a:off x="2070151" y="6666743"/>
            <a:ext cx="145807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Какая нетрадиционная здоровьесберегающая технология зашифрована в ребусе?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sun9-31.userapi.com/impg/PKQ56mt4s0gB_AYe8-dx15ggqttXde8Zty7Q2Q/XSsSYrZgd_c.jpg?size=604x604&amp;quality=96&amp;sign=af4dba0ebd1991dddd69f1656a3fd36d&amp;type=album">
            <a:extLst>
              <a:ext uri="{FF2B5EF4-FFF2-40B4-BE49-F238E27FC236}">
                <a16:creationId xmlns:a16="http://schemas.microsoft.com/office/drawing/2014/main" id="{AE29BEA4-5827-3E06-4BD6-1AE84F8A0A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76300"/>
            <a:ext cx="18554700" cy="11811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68735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E8F6D22-1576-2940-F989-DBF1FF31182C}"/>
              </a:ext>
            </a:extLst>
          </p:cNvPr>
          <p:cNvGrpSpPr/>
          <p:nvPr/>
        </p:nvGrpSpPr>
        <p:grpSpPr>
          <a:xfrm>
            <a:off x="-1393410" y="0"/>
            <a:ext cx="20399600" cy="10287000"/>
            <a:chOff x="0" y="0"/>
            <a:chExt cx="27199466" cy="137160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BBAB11AF-594D-189C-E91B-C6D308F01C0B}"/>
                </a:ext>
              </a:extLst>
            </p:cNvPr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4">
              <a:extLst>
                <a:ext uri="{FF2B5EF4-FFF2-40B4-BE49-F238E27FC236}">
                  <a16:creationId xmlns:a16="http://schemas.microsoft.com/office/drawing/2014/main" id="{0915BD0E-CAE4-3561-3E3E-CB3EC4ECFB75}"/>
                </a:ext>
              </a:extLst>
            </p:cNvPr>
            <p:cNvSpPr/>
            <p:nvPr/>
          </p:nvSpPr>
          <p:spPr>
            <a:xfrm>
              <a:off x="13483466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9999"/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Прямоугольник 4"/>
          <p:cNvSpPr/>
          <p:nvPr/>
        </p:nvSpPr>
        <p:spPr>
          <a:xfrm>
            <a:off x="6477000" y="4724401"/>
            <a:ext cx="11277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err="1">
                <a:solidFill>
                  <a:srgbClr val="7030A0"/>
                </a:solidFill>
              </a:rPr>
              <a:t>Зверобатика</a:t>
            </a:r>
            <a:r>
              <a:rPr lang="ru-RU" sz="6000" dirty="0">
                <a:solidFill>
                  <a:srgbClr val="7030A0"/>
                </a:solidFill>
              </a:rPr>
              <a:t> -это   элементарные перемещения, которые </a:t>
            </a:r>
            <a:r>
              <a:rPr lang="ru-RU" sz="6000" dirty="0" err="1">
                <a:solidFill>
                  <a:srgbClr val="7030A0"/>
                </a:solidFill>
              </a:rPr>
              <a:t>подражаются</a:t>
            </a:r>
            <a:r>
              <a:rPr lang="ru-RU" sz="6000" dirty="0">
                <a:solidFill>
                  <a:srgbClr val="7030A0"/>
                </a:solidFill>
              </a:rPr>
              <a:t> движениям зверюшек и насекомых. </a:t>
            </a:r>
          </a:p>
        </p:txBody>
      </p:sp>
      <p:pic>
        <p:nvPicPr>
          <p:cNvPr id="7" name="Рисунок 6" descr="https://fs.znanio.ru/methodology/images/25/fc/25fc281f23c2997a0e2f689818389c671ff90ed9.jpg"/>
          <p:cNvPicPr/>
          <p:nvPr/>
        </p:nvPicPr>
        <p:blipFill>
          <a:blip r:embed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20590" t="58678" r="19184" b="11364"/>
          <a:stretch>
            <a:fillRect/>
          </a:stretch>
        </p:blipFill>
        <p:spPr bwMode="auto">
          <a:xfrm>
            <a:off x="7851711" y="1148443"/>
            <a:ext cx="8077200" cy="3588545"/>
          </a:xfrm>
          <a:prstGeom prst="rect">
            <a:avLst/>
          </a:prstGeom>
          <a:noFill/>
        </p:spPr>
      </p:pic>
      <p:pic>
        <p:nvPicPr>
          <p:cNvPr id="8" name="Рисунок 7" descr="https://bookrost.ru/image/cache/catalog/vozrastnaya/shpargalki-po-zverobatike-bookrost-ru-600x800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3896" y="1791479"/>
            <a:ext cx="6018245" cy="7272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49275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9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47907" y="52674"/>
            <a:ext cx="20399600" cy="10287000"/>
            <a:chOff x="0" y="0"/>
            <a:chExt cx="27199466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483466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500618" y="1358878"/>
            <a:ext cx="17456396" cy="8550690"/>
            <a:chOff x="0" y="0"/>
            <a:chExt cx="4597569" cy="22520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597569" cy="2252034"/>
            </a:xfrm>
            <a:custGeom>
              <a:avLst/>
              <a:gdLst/>
              <a:ahLst/>
              <a:cxnLst/>
              <a:rect l="l" t="t" r="r" b="b"/>
              <a:pathLst>
                <a:path w="4597569" h="2252034">
                  <a:moveTo>
                    <a:pt x="22619" y="0"/>
                  </a:moveTo>
                  <a:lnTo>
                    <a:pt x="4574951" y="0"/>
                  </a:lnTo>
                  <a:cubicBezTo>
                    <a:pt x="4580950" y="0"/>
                    <a:pt x="4586703" y="2383"/>
                    <a:pt x="4590945" y="6625"/>
                  </a:cubicBezTo>
                  <a:cubicBezTo>
                    <a:pt x="4595186" y="10867"/>
                    <a:pt x="4597569" y="16620"/>
                    <a:pt x="4597569" y="22619"/>
                  </a:cubicBezTo>
                  <a:lnTo>
                    <a:pt x="4597569" y="2229415"/>
                  </a:lnTo>
                  <a:cubicBezTo>
                    <a:pt x="4597569" y="2235414"/>
                    <a:pt x="4595186" y="2241167"/>
                    <a:pt x="4590945" y="2245409"/>
                  </a:cubicBezTo>
                  <a:cubicBezTo>
                    <a:pt x="4586703" y="2249651"/>
                    <a:pt x="4580950" y="2252034"/>
                    <a:pt x="4574951" y="2252034"/>
                  </a:cubicBezTo>
                  <a:lnTo>
                    <a:pt x="22619" y="2252034"/>
                  </a:lnTo>
                  <a:cubicBezTo>
                    <a:pt x="16620" y="2252034"/>
                    <a:pt x="10867" y="2249651"/>
                    <a:pt x="6625" y="2245409"/>
                  </a:cubicBezTo>
                  <a:cubicBezTo>
                    <a:pt x="2383" y="2241167"/>
                    <a:pt x="0" y="2235414"/>
                    <a:pt x="0" y="2229415"/>
                  </a:cubicBezTo>
                  <a:lnTo>
                    <a:pt x="0" y="22619"/>
                  </a:lnTo>
                  <a:cubicBezTo>
                    <a:pt x="0" y="16620"/>
                    <a:pt x="2383" y="10867"/>
                    <a:pt x="6625" y="6625"/>
                  </a:cubicBezTo>
                  <a:cubicBezTo>
                    <a:pt x="10867" y="2383"/>
                    <a:pt x="16620" y="0"/>
                    <a:pt x="22619" y="0"/>
                  </a:cubicBezTo>
                  <a:close/>
                </a:path>
              </a:pathLst>
            </a:custGeom>
            <a:solidFill>
              <a:srgbClr val="825445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4597569" cy="22806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500618" y="-318330"/>
            <a:ext cx="17456396" cy="1347030"/>
            <a:chOff x="0" y="0"/>
            <a:chExt cx="4597569" cy="354773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597569" cy="354773"/>
            </a:xfrm>
            <a:custGeom>
              <a:avLst/>
              <a:gdLst/>
              <a:ahLst/>
              <a:cxnLst/>
              <a:rect l="l" t="t" r="r" b="b"/>
              <a:pathLst>
                <a:path w="4597569" h="354773">
                  <a:moveTo>
                    <a:pt x="22619" y="0"/>
                  </a:moveTo>
                  <a:lnTo>
                    <a:pt x="4574951" y="0"/>
                  </a:lnTo>
                  <a:cubicBezTo>
                    <a:pt x="4580950" y="0"/>
                    <a:pt x="4586703" y="2383"/>
                    <a:pt x="4590945" y="6625"/>
                  </a:cubicBezTo>
                  <a:cubicBezTo>
                    <a:pt x="4595186" y="10867"/>
                    <a:pt x="4597569" y="16620"/>
                    <a:pt x="4597569" y="22619"/>
                  </a:cubicBezTo>
                  <a:lnTo>
                    <a:pt x="4597569" y="332155"/>
                  </a:lnTo>
                  <a:cubicBezTo>
                    <a:pt x="4597569" y="338154"/>
                    <a:pt x="4595186" y="343907"/>
                    <a:pt x="4590945" y="348149"/>
                  </a:cubicBezTo>
                  <a:cubicBezTo>
                    <a:pt x="4586703" y="352390"/>
                    <a:pt x="4580950" y="354773"/>
                    <a:pt x="4574951" y="354773"/>
                  </a:cubicBezTo>
                  <a:lnTo>
                    <a:pt x="22619" y="354773"/>
                  </a:lnTo>
                  <a:cubicBezTo>
                    <a:pt x="16620" y="354773"/>
                    <a:pt x="10867" y="352390"/>
                    <a:pt x="6625" y="348149"/>
                  </a:cubicBezTo>
                  <a:cubicBezTo>
                    <a:pt x="2383" y="343907"/>
                    <a:pt x="0" y="338154"/>
                    <a:pt x="0" y="332155"/>
                  </a:cubicBezTo>
                  <a:lnTo>
                    <a:pt x="0" y="22619"/>
                  </a:lnTo>
                  <a:cubicBezTo>
                    <a:pt x="0" y="16620"/>
                    <a:pt x="2383" y="10867"/>
                    <a:pt x="6625" y="6625"/>
                  </a:cubicBezTo>
                  <a:cubicBezTo>
                    <a:pt x="10867" y="2383"/>
                    <a:pt x="16620" y="0"/>
                    <a:pt x="22619" y="0"/>
                  </a:cubicBezTo>
                  <a:close/>
                </a:path>
              </a:pathLst>
            </a:custGeom>
            <a:solidFill>
              <a:srgbClr val="825445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4597569" cy="3833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 rot="5400000">
            <a:off x="8604446" y="-4647449"/>
            <a:ext cx="1079108" cy="11510488"/>
          </a:xfrm>
          <a:custGeom>
            <a:avLst/>
            <a:gdLst/>
            <a:ahLst/>
            <a:cxnLst/>
            <a:rect l="l" t="t" r="r" b="b"/>
            <a:pathLst>
              <a:path w="1079108" h="11510488">
                <a:moveTo>
                  <a:pt x="0" y="0"/>
                </a:moveTo>
                <a:lnTo>
                  <a:pt x="1079108" y="0"/>
                </a:lnTo>
                <a:lnTo>
                  <a:pt x="1079108" y="11510488"/>
                </a:lnTo>
                <a:lnTo>
                  <a:pt x="0" y="115104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1026" name="Рисунок 6" descr="http://bmsi.ru/_uf/image/7%2817%29.gif">
            <a:extLst>
              <a:ext uri="{FF2B5EF4-FFF2-40B4-BE49-F238E27FC236}">
                <a16:creationId xmlns:a16="http://schemas.microsoft.com/office/drawing/2014/main" id="{2D10F29B-1DD8-DBCD-478B-DFBFBE021E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5688471"/>
            <a:ext cx="8034594" cy="350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Рисунок 7" descr="http://bmsi.ru/_uf/image/8%2816%29.gif">
            <a:extLst>
              <a:ext uri="{FF2B5EF4-FFF2-40B4-BE49-F238E27FC236}">
                <a16:creationId xmlns:a16="http://schemas.microsoft.com/office/drawing/2014/main" id="{1D537763-4DD2-7EEB-05D3-184C38EF4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3047" y="3522575"/>
            <a:ext cx="7963884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8" descr="http://bmsi.ru/_uf/image/9%2814%29.gif">
            <a:extLst>
              <a:ext uri="{FF2B5EF4-FFF2-40B4-BE49-F238E27FC236}">
                <a16:creationId xmlns:a16="http://schemas.microsoft.com/office/drawing/2014/main" id="{506BB297-A7D4-67DB-43F8-E3B89ADA74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299" y="7656050"/>
            <a:ext cx="8034594" cy="134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Рисунок 9" descr="http://bmsi.ru/_uf/image/10%2812%29.gif">
            <a:extLst>
              <a:ext uri="{FF2B5EF4-FFF2-40B4-BE49-F238E27FC236}">
                <a16:creationId xmlns:a16="http://schemas.microsoft.com/office/drawing/2014/main" id="{7AC998AF-D530-7747-6A41-320457C1C9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17" y="3529299"/>
            <a:ext cx="8072609" cy="4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EDB1FD7-2481-C285-D0B5-468E21BC42CE}"/>
              </a:ext>
            </a:extLst>
          </p:cNvPr>
          <p:cNvSpPr txBox="1"/>
          <p:nvPr/>
        </p:nvSpPr>
        <p:spPr>
          <a:xfrm>
            <a:off x="7233013" y="1828511"/>
            <a:ext cx="39916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>
                <a:solidFill>
                  <a:schemeClr val="bg1"/>
                </a:solidFill>
              </a:rPr>
              <a:t>Перекаты</a:t>
            </a:r>
          </a:p>
        </p:txBody>
      </p:sp>
    </p:spTree>
    <p:extLst>
      <p:ext uri="{BB962C8B-B14F-4D97-AF65-F5344CB8AC3E}">
        <p14:creationId xmlns:p14="http://schemas.microsoft.com/office/powerpoint/2010/main" val="1937607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fs.znanio.ru/methodology/images/36/52/36523a71b96298b3200f0efa22764ad74f6a90e0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-1" y="0"/>
            <a:ext cx="18288002" cy="10287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40373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fs.znanio.ru/methodology/images/25/fc/25fc281f23c2997a0e2f689818389c671ff90ed9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9665" y="33184"/>
            <a:ext cx="18288000" cy="102538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71851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77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393410" y="0"/>
            <a:ext cx="20399600" cy="10287000"/>
            <a:chOff x="0" y="0"/>
            <a:chExt cx="27199466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483466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9999"/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B9D7119-ADDA-D38C-88F0-9530043D8BA0}"/>
              </a:ext>
            </a:extLst>
          </p:cNvPr>
          <p:cNvSpPr txBox="1"/>
          <p:nvPr/>
        </p:nvSpPr>
        <p:spPr>
          <a:xfrm>
            <a:off x="206829" y="114300"/>
            <a:ext cx="17874342" cy="923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СОВЕТЫ ДЛЯ ПЕДАГОГОВ. ЗВЕРОБАТИКА НА ДРУЖБУ</a:t>
            </a:r>
          </a:p>
          <a:p>
            <a:pPr algn="just"/>
            <a:endParaRPr lang="ru-RU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Спортивные игры, благодаря которым дети учатся:</a:t>
            </a:r>
          </a:p>
          <a:p>
            <a:pPr algn="just"/>
            <a:endParaRPr lang="ru-RU" sz="27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>работать сообща, чувствовать возможности и темп работы партнёра: бережно обойти человека, проходить путешествие вместе и т. п.</a:t>
            </a:r>
          </a:p>
          <a:p>
            <a:pPr marL="457200" indent="-457200" algn="just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>✔ договариваться: «Я хочу пройти первым», «Это я буду сидеть на этой конструкции», «Это мой блок» и т.д.</a:t>
            </a:r>
          </a:p>
          <a:p>
            <a:pPr algn="just"/>
            <a:r>
              <a:rPr lang="ru-RU" sz="2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что обратить внимание педагогу?</a:t>
            </a:r>
          </a:p>
          <a:p>
            <a:pPr marL="457200" indent="-457200" algn="just"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> Внимательность ребенка к возможностям и темпу другого.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>Необходимость договориться о ролях (кто будет медведем, а кто — бревном).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> Стараться меньше корректировать детей по ходу выполнения. Так у них будет потребность запоминать самим.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>Можно обсуждать, какая последовательность была. Просить сказать (встать, поднять руку) тех, кто считает, что он что-то упустил. Важно благодарить детей за то, что они умеют замечать свои ошибки, тем самым формируя конструктивное отношение к ошибке.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>Можно считать, сколько раз предмет упал на землю. А после выполнения показывать на пальцах (Опять же конструктивное отношение к ошибке).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1002</TotalTime>
  <Words>495</Words>
  <Application>Microsoft Office PowerPoint</Application>
  <PresentationFormat>Произвольный</PresentationFormat>
  <Paragraphs>109</Paragraphs>
  <Slides>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Calibri</vt:lpstr>
      <vt:lpstr>Wingdings</vt:lpstr>
      <vt:lpstr>Arial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Article</dc:title>
  <dc:creator>Пользователь</dc:creator>
  <cp:lastModifiedBy>Физ инструктор</cp:lastModifiedBy>
  <cp:revision>33</cp:revision>
  <dcterms:created xsi:type="dcterms:W3CDTF">2006-08-16T00:00:00Z</dcterms:created>
  <dcterms:modified xsi:type="dcterms:W3CDTF">2024-10-14T12:21:22Z</dcterms:modified>
  <dc:identifier>DAF1RqHyOwg</dc:identifier>
</cp:coreProperties>
</file>