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8" r:id="rId3"/>
    <p:sldId id="276" r:id="rId4"/>
    <p:sldId id="257" r:id="rId5"/>
    <p:sldId id="258" r:id="rId6"/>
    <p:sldId id="280" r:id="rId7"/>
    <p:sldId id="281" r:id="rId8"/>
    <p:sldId id="277" r:id="rId9"/>
    <p:sldId id="259" r:id="rId10"/>
    <p:sldId id="260" r:id="rId11"/>
    <p:sldId id="261" r:id="rId12"/>
    <p:sldId id="262" r:id="rId13"/>
    <p:sldId id="265" r:id="rId14"/>
    <p:sldId id="266" r:id="rId15"/>
    <p:sldId id="263" r:id="rId16"/>
    <p:sldId id="264" r:id="rId17"/>
    <p:sldId id="267" r:id="rId18"/>
    <p:sldId id="268" r:id="rId19"/>
    <p:sldId id="269" r:id="rId20"/>
    <p:sldId id="270" r:id="rId21"/>
    <p:sldId id="282" r:id="rId22"/>
    <p:sldId id="283" r:id="rId23"/>
    <p:sldId id="286" r:id="rId24"/>
    <p:sldId id="287" r:id="rId25"/>
    <p:sldId id="291" r:id="rId26"/>
    <p:sldId id="290" r:id="rId27"/>
    <p:sldId id="288" r:id="rId28"/>
    <p:sldId id="272" r:id="rId29"/>
    <p:sldId id="293" r:id="rId30"/>
    <p:sldId id="292" r:id="rId31"/>
    <p:sldId id="273" r:id="rId32"/>
    <p:sldId id="275" r:id="rId33"/>
    <p:sldId id="289" r:id="rId34"/>
    <p:sldId id="274" r:id="rId35"/>
    <p:sldId id="271"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0" d="100"/>
          <a:sy n="50" d="100"/>
        </p:scale>
        <p:origin x="-1267" y="-77"/>
      </p:cViewPr>
      <p:guideLst>
        <p:guide orient="horz" pos="2160"/>
        <p:guide pos="2880"/>
      </p:guideLst>
    </p:cSldViewPr>
  </p:slideViewPr>
  <p:notesTextViewPr>
    <p:cViewPr>
      <p:scale>
        <a:sx n="1" d="1"/>
        <a:sy n="1" d="1"/>
      </p:scale>
      <p:origin x="0" y="0"/>
    </p:cViewPr>
  </p:notesTextViewPr>
  <p:sorterViewPr>
    <p:cViewPr>
      <p:scale>
        <a:sx n="100" d="100"/>
        <a:sy n="100" d="100"/>
      </p:scale>
      <p:origin x="0" y="757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24971257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15824745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3060871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12404828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34365798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21179297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2188593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25686793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2837307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23035883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A94296A-C0FD-4806-8B41-49CC38B6498D}" type="datetimeFigureOut">
              <a:rPr lang="ru-RU" smtClean="0"/>
              <a:pPr/>
              <a:t>15.05.2017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EE1F827-4F0B-4291-92BF-55424EF10280}" type="slidenum">
              <a:rPr lang="ru-RU" smtClean="0"/>
              <a:pPr/>
              <a:t>‹#›</a:t>
            </a:fld>
            <a:endParaRPr lang="ru-RU"/>
          </a:p>
        </p:txBody>
      </p:sp>
    </p:spTree>
    <p:extLst>
      <p:ext uri="{BB962C8B-B14F-4D97-AF65-F5344CB8AC3E}">
        <p14:creationId xmlns:p14="http://schemas.microsoft.com/office/powerpoint/2010/main" val="11924068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94296A-C0FD-4806-8B41-49CC38B6498D}" type="datetimeFigureOut">
              <a:rPr lang="ru-RU" smtClean="0"/>
              <a:pPr/>
              <a:t>15.05.2017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E1F827-4F0B-4291-92BF-55424EF10280}" type="slidenum">
              <a:rPr lang="ru-RU" smtClean="0"/>
              <a:pPr/>
              <a:t>‹#›</a:t>
            </a:fld>
            <a:endParaRPr lang="ru-RU"/>
          </a:p>
        </p:txBody>
      </p:sp>
    </p:spTree>
    <p:extLst>
      <p:ext uri="{BB962C8B-B14F-4D97-AF65-F5344CB8AC3E}">
        <p14:creationId xmlns:p14="http://schemas.microsoft.com/office/powerpoint/2010/main" val="28369855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7.jpeg"/><Relationship Id="rId1" Type="http://schemas.openxmlformats.org/officeDocument/2006/relationships/slideLayout" Target="../slideLayouts/slideLayout6.xml"/><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12.jpeg"/><Relationship Id="rId1" Type="http://schemas.openxmlformats.org/officeDocument/2006/relationships/slideLayout" Target="../slideLayouts/slideLayout6.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2.jpeg"/><Relationship Id="rId1" Type="http://schemas.openxmlformats.org/officeDocument/2006/relationships/slideLayout" Target="../slideLayouts/slideLayout6.xml"/><Relationship Id="rId5" Type="http://schemas.openxmlformats.org/officeDocument/2006/relationships/image" Target="../media/image39.jpeg"/><Relationship Id="rId4" Type="http://schemas.openxmlformats.org/officeDocument/2006/relationships/image" Target="../media/image38.jpeg"/></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45.jpeg"/></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6.png"/><Relationship Id="rId4" Type="http://schemas.openxmlformats.org/officeDocument/2006/relationships/image" Target="../media/image55.jpeg"/></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526"/>
            <a:ext cx="9144000" cy="6858000"/>
          </a:xfrm>
          <a:prstGeom prst="rect">
            <a:avLst/>
          </a:prstGeom>
        </p:spPr>
      </p:pic>
      <p:sp>
        <p:nvSpPr>
          <p:cNvPr id="2" name="Заголовок 1"/>
          <p:cNvSpPr>
            <a:spLocks noGrp="1"/>
          </p:cNvSpPr>
          <p:nvPr>
            <p:ph type="ctrTitle"/>
          </p:nvPr>
        </p:nvSpPr>
        <p:spPr>
          <a:xfrm>
            <a:off x="685800" y="1628800"/>
            <a:ext cx="7772400" cy="3096344"/>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Проект реализации технологии социального партнерства</a:t>
            </a:r>
            <a:br>
              <a:rPr lang="ru-RU"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с родителями старшей группы детского сада</a:t>
            </a:r>
            <a:br>
              <a:rPr lang="ru-RU"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на тему по гражданско-патриотическому воспитанию детей</a:t>
            </a:r>
            <a:br>
              <a:rPr lang="ru-RU" sz="1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«Сердцем прикоснись</a:t>
            </a:r>
            <a:br>
              <a:rPr lang="ru-RU"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br>
            <a:r>
              <a:rPr lang="ru-RU"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t>к подвигу»</a:t>
            </a:r>
            <a:br>
              <a:rPr lang="ru-RU"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anose="02020603050405020304" pitchFamily="18" charset="0"/>
                <a:cs typeface="Times New Roman" panose="02020603050405020304" pitchFamily="18" charset="0"/>
              </a:rPr>
            </a:br>
            <a:r>
              <a:rPr lang="ru-RU"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Нашим родным и близким, дедам и прадедам, тем, кто выстоял и тем,</a:t>
            </a:r>
            <a:br>
              <a:rPr lang="ru-RU"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кто не вернулся с полей сражений посвящается…</a:t>
            </a:r>
            <a:br>
              <a:rPr lang="ru-RU"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endParaRPr lang="ru-RU" sz="1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79512" y="188640"/>
            <a:ext cx="8784976" cy="1224136"/>
          </a:xfrm>
        </p:spPr>
        <p:txBody>
          <a:bodyPr>
            <a:noAutofit/>
          </a:bodyPr>
          <a:lstStyle/>
          <a:p>
            <a:r>
              <a:rPr lang="ru-RU"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Муниципальное дошкольное образовательное учреждение «Детский сад № 88 «Радуга г. Волжский Волгоградской области.</a:t>
            </a:r>
            <a:endParaRPr lang="ru-RU" sz="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p:txBody>
      </p:sp>
      <p:sp>
        <p:nvSpPr>
          <p:cNvPr id="7" name="TextBox 6"/>
          <p:cNvSpPr txBox="1"/>
          <p:nvPr/>
        </p:nvSpPr>
        <p:spPr>
          <a:xfrm>
            <a:off x="179512" y="4464694"/>
            <a:ext cx="8784976" cy="2092881"/>
          </a:xfrm>
          <a:prstGeom prst="rect">
            <a:avLst/>
          </a:prstGeom>
          <a:noFill/>
        </p:spPr>
        <p:txBody>
          <a:bodyPr wrap="square" rtlCol="0">
            <a:spAutoFit/>
          </a:bodyPr>
          <a:lstStyle/>
          <a:p>
            <a:pPr algn="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Подготовила </a:t>
            </a:r>
            <a:r>
              <a:rPr lang="ru-RU" sz="2800" b="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воспитатель </a:t>
            </a:r>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I</a:t>
            </a: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кв. категории</a:t>
            </a:r>
          </a:p>
          <a:p>
            <a:pPr algn="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Попова Н.С.</a:t>
            </a:r>
          </a:p>
          <a:p>
            <a:pPr algn="r"/>
            <a:endPar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r"/>
            <a:endPar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ru-RU" b="1" dirty="0">
                <a:ln w="10541" cmpd="sng">
                  <a:solidFill>
                    <a:schemeClr val="tx1"/>
                  </a:solidFill>
                  <a:prstDash val="solid"/>
                </a:ln>
              </a:rPr>
              <a:t>г</a:t>
            </a:r>
            <a:r>
              <a:rPr lang="ru-RU" b="1" dirty="0" smtClean="0">
                <a:ln w="10541" cmpd="sng">
                  <a:solidFill>
                    <a:schemeClr val="tx1"/>
                  </a:solidFill>
                  <a:prstDash val="solid"/>
                </a:ln>
              </a:rPr>
              <a:t>. Волжский 2016 год</a:t>
            </a:r>
            <a:endParaRPr lang="ru-RU" b="1" dirty="0">
              <a:ln w="10541" cmpd="sng">
                <a:solidFill>
                  <a:schemeClr val="tx1"/>
                </a:solidFill>
                <a:prstDash val="solid"/>
              </a:ln>
            </a:endParaRPr>
          </a:p>
        </p:txBody>
      </p:sp>
    </p:spTree>
    <p:extLst>
      <p:ext uri="{BB962C8B-B14F-4D97-AF65-F5344CB8AC3E}">
        <p14:creationId xmlns:p14="http://schemas.microsoft.com/office/powerpoint/2010/main" val="30534415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7101408"/>
          </a:xfrm>
          <a:prstGeom prst="rect">
            <a:avLst/>
          </a:prstGeom>
        </p:spPr>
      </p:pic>
      <p:sp>
        <p:nvSpPr>
          <p:cNvPr id="10" name="Заголовок 9"/>
          <p:cNvSpPr>
            <a:spLocks noGrp="1"/>
          </p:cNvSpPr>
          <p:nvPr>
            <p:ph type="title"/>
          </p:nvPr>
        </p:nvSpPr>
        <p:spPr/>
        <p:txBody>
          <a:bodyPr/>
          <a:lstStyle/>
          <a:p>
            <a:endParaRPr lang="ru-RU"/>
          </a:p>
        </p:txBody>
      </p:sp>
      <p:sp>
        <p:nvSpPr>
          <p:cNvPr id="8" name="Объект 7"/>
          <p:cNvSpPr>
            <a:spLocks noGrp="1"/>
          </p:cNvSpPr>
          <p:nvPr>
            <p:ph idx="1"/>
          </p:nvPr>
        </p:nvSpPr>
        <p:spPr/>
        <p:txBody>
          <a:bodyPr>
            <a:normAutofit fontScale="92500" lnSpcReduction="20000"/>
          </a:bodyPr>
          <a:lstStyle/>
          <a:p>
            <a:pPr marL="0" indent="0" algn="just">
              <a:buNone/>
            </a:pPr>
            <a:r>
              <a:rPr lang="ru-RU" sz="1600" dirty="0" smtClean="0">
                <a:solidFill>
                  <a:schemeClr val="bg1"/>
                </a:solidFill>
                <a:latin typeface="Times New Roman" panose="02020603050405020304" pitchFamily="18" charset="0"/>
                <a:cs typeface="Times New Roman" panose="02020603050405020304" pitchFamily="18" charset="0"/>
              </a:rPr>
              <a:t>	</a:t>
            </a:r>
            <a:r>
              <a:rPr lang="ru-RU" sz="1600" dirty="0" smtClean="0">
                <a:latin typeface="Times New Roman" panose="02020603050405020304" pitchFamily="18" charset="0"/>
                <a:cs typeface="Times New Roman" panose="02020603050405020304" pitchFamily="18" charset="0"/>
              </a:rPr>
              <a:t>Мой прадедушка </a:t>
            </a:r>
            <a:r>
              <a:rPr lang="ru-RU" sz="1600" dirty="0" err="1" smtClean="0">
                <a:latin typeface="Times New Roman" panose="02020603050405020304" pitchFamily="18" charset="0"/>
                <a:cs typeface="Times New Roman" panose="02020603050405020304" pitchFamily="18" charset="0"/>
              </a:rPr>
              <a:t>Затонский</a:t>
            </a:r>
            <a:r>
              <a:rPr lang="ru-RU" sz="1600" dirty="0" smtClean="0">
                <a:latin typeface="Times New Roman" panose="02020603050405020304" pitchFamily="18" charset="0"/>
                <a:cs typeface="Times New Roman" panose="02020603050405020304" pitchFamily="18" charset="0"/>
              </a:rPr>
              <a:t> Иван </a:t>
            </a:r>
            <a:r>
              <a:rPr lang="ru-RU" sz="1600" dirty="0">
                <a:latin typeface="Times New Roman" panose="02020603050405020304" pitchFamily="18" charset="0"/>
                <a:cs typeface="Times New Roman" panose="02020603050405020304" pitchFamily="18" charset="0"/>
              </a:rPr>
              <a:t>Антонович 1919 года рождения. Был призван в ряды красной Армии в январе 1942 года, когда ему было 23 года.  Когда я бывал  в гостях у прабабушки, она рассказывал мне о суровых буднях войны, которые прошел мой прадед. Теперь я знаю благодаря прабабушки, какой трудной дорогой они шли к великому дню- 9 мая 1945 года. Победу ковали артиллеристы, пехотинцы, танкисты, лётчики. Мой прадед был командиром Минно-подрывного взвода в звании сержанта. Участвовал в боях за Северный Кавказ. В составе приморской Армии участвовал в войне с Японией. В составе первого Украинского фронта, дошёл до Берлина. Мой прадедушка был храбрым, отважным воином. За это его наградили Медалью за отвагу, за оборону Кавказа, за победу над Японией, за победу над Германией. Орденом отечественной Войны 2-степени. Так как мой прадедушка был сапёром по окончании войны он занимался разминированием мостов, заводов, полей, железнодорожных путей. За отличные показатели в боевой и политической подготовке его наградили личной фотографией снятой перед развернутым Знаменем части. Домой он вернулся в 1948 году. К сожалению, ветеранов войны становится всё меньше рядом с нами. В феврале 2001 года не стало и моего  прадедушки</a:t>
            </a:r>
            <a:r>
              <a:rPr lang="ru-RU" sz="1600" dirty="0" smtClean="0">
                <a:latin typeface="Times New Roman" panose="02020603050405020304" pitchFamily="18" charset="0"/>
                <a:cs typeface="Times New Roman" panose="02020603050405020304" pitchFamily="18" charset="0"/>
              </a:rPr>
              <a:t>...</a:t>
            </a:r>
          </a:p>
          <a:p>
            <a:pPr marL="0" indent="0" algn="just">
              <a:buNone/>
            </a:pPr>
            <a:r>
              <a:rPr lang="ru-RU" sz="1600" dirty="0" smtClean="0">
                <a:latin typeface="Times New Roman" panose="02020603050405020304" pitchFamily="18" charset="0"/>
                <a:cs typeface="Times New Roman" panose="02020603050405020304" pitchFamily="18" charset="0"/>
              </a:rPr>
              <a:t>	Я </a:t>
            </a:r>
            <a:r>
              <a:rPr lang="ru-RU" sz="1600" dirty="0">
                <a:latin typeface="Times New Roman" panose="02020603050405020304" pitchFamily="18" charset="0"/>
                <a:cs typeface="Times New Roman" panose="02020603050405020304" pitchFamily="18" charset="0"/>
              </a:rPr>
              <a:t>благодарен ему и всем солдатам и офицерам за то, что живу под голубым небом, в свободной стране. И от нас сейчас зависит сохранить память о погибших. Она священна. Ведь люди сражались за независимость Родины, за наше счастье. Вечная память погибшим в той страшной войне и низкий поклон выжившим!</a:t>
            </a:r>
          </a:p>
          <a:p>
            <a:pPr marL="0" indent="0" algn="just">
              <a:buNone/>
            </a:pPr>
            <a:r>
              <a:rPr lang="ru-RU" sz="1600" dirty="0">
                <a:latin typeface="Times New Roman" panose="02020603050405020304" pitchFamily="18" charset="0"/>
                <a:cs typeface="Times New Roman" panose="02020603050405020304" pitchFamily="18" charset="0"/>
              </a:rPr>
              <a:t> </a:t>
            </a:r>
          </a:p>
          <a:p>
            <a:endParaRPr lang="ru-RU" sz="1200" dirty="0">
              <a:latin typeface="Times New Roman" panose="02020603050405020304" pitchFamily="18" charset="0"/>
              <a:cs typeface="Times New Roman" panose="02020603050405020304" pitchFamily="18" charset="0"/>
            </a:endParaRPr>
          </a:p>
        </p:txBody>
      </p:sp>
      <p:sp>
        <p:nvSpPr>
          <p:cNvPr id="11" name="Текст 10"/>
          <p:cNvSpPr>
            <a:spLocks noGrp="1"/>
          </p:cNvSpPr>
          <p:nvPr>
            <p:ph type="body" sz="half" idx="2"/>
          </p:nvPr>
        </p:nvSpPr>
        <p:spPr>
          <a:xfrm>
            <a:off x="457200" y="260649"/>
            <a:ext cx="3008313" cy="4680520"/>
          </a:xfrm>
        </p:spPr>
        <p:txBody>
          <a:bodyPr/>
          <a:lstStyle/>
          <a:p>
            <a:endParaRPr lang="ru-RU" dirty="0"/>
          </a:p>
        </p:txBody>
      </p:sp>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2432" y="188640"/>
            <a:ext cx="3143250" cy="462190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58115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a:xfrm>
            <a:off x="323528" y="1700808"/>
            <a:ext cx="3276881" cy="4835079"/>
          </a:xfrm>
        </p:spPr>
        <p:txBody>
          <a:bodyPr>
            <a:normAutofit/>
          </a:bodyPr>
          <a:lstStyle/>
          <a:p>
            <a:r>
              <a:rPr lang="ru-RU" sz="2800" dirty="0" smtClean="0">
                <a:latin typeface="Times New Roman" panose="02020603050405020304" pitchFamily="18" charset="0"/>
                <a:cs typeface="Times New Roman" panose="02020603050405020304" pitchFamily="18" charset="0"/>
              </a:rPr>
              <a:t>Я, Лихачёв  Игорь. (На фотографии  мой брат и папа). Мне бы хотелось рассказать о своих прадедушках.  </a:t>
            </a:r>
          </a:p>
          <a:p>
            <a:r>
              <a:rPr lang="ru-RU" sz="2800" dirty="0">
                <a:latin typeface="Times New Roman" panose="02020603050405020304" pitchFamily="18" charset="0"/>
                <a:cs typeface="Times New Roman" panose="02020603050405020304" pitchFamily="18" charset="0"/>
              </a:rPr>
              <a:t>Чижов Виктор </a:t>
            </a:r>
            <a:r>
              <a:rPr lang="ru-RU" sz="2800" dirty="0" smtClean="0">
                <a:latin typeface="Times New Roman" panose="02020603050405020304" pitchFamily="18" charset="0"/>
                <a:cs typeface="Times New Roman" panose="02020603050405020304" pitchFamily="18" charset="0"/>
              </a:rPr>
              <a:t>Матвеевич и </a:t>
            </a:r>
            <a:r>
              <a:rPr lang="ru-RU" sz="2800" dirty="0">
                <a:latin typeface="Times New Roman" panose="02020603050405020304" pitchFamily="18" charset="0"/>
                <a:cs typeface="Times New Roman" panose="02020603050405020304" pitchFamily="18" charset="0"/>
              </a:rPr>
              <a:t>Толочко Василий Федорович. </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0409" y="620688"/>
            <a:ext cx="5303520" cy="3621024"/>
          </a:xfrm>
          <a:prstGeom prst="rect">
            <a:avLst/>
          </a:prstGeom>
          <a:ln>
            <a:noFill/>
          </a:ln>
          <a:effectLst>
            <a:softEdge rad="112500"/>
          </a:effectLst>
        </p:spPr>
      </p:pic>
    </p:spTree>
    <p:extLst>
      <p:ext uri="{BB962C8B-B14F-4D97-AF65-F5344CB8AC3E}">
        <p14:creationId xmlns:p14="http://schemas.microsoft.com/office/powerpoint/2010/main" val="20099735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Объект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857999"/>
          </a:xfrm>
        </p:spPr>
      </p:pic>
      <p:sp>
        <p:nvSpPr>
          <p:cNvPr id="2" name="Заголовок 1"/>
          <p:cNvSpPr>
            <a:spLocks noGrp="1"/>
          </p:cNvSpPr>
          <p:nvPr>
            <p:ph type="title"/>
          </p:nvPr>
        </p:nvSpPr>
        <p:spPr/>
        <p:txBody>
          <a:bodyPr/>
          <a:lstStyle/>
          <a:p>
            <a:endParaRPr lang="ru-RU" dirty="0"/>
          </a:p>
        </p:txBody>
      </p:sp>
      <p:sp>
        <p:nvSpPr>
          <p:cNvPr id="4" name="Текст 3"/>
          <p:cNvSpPr>
            <a:spLocks noGrp="1"/>
          </p:cNvSpPr>
          <p:nvPr>
            <p:ph type="body" sz="half" idx="2"/>
          </p:nvPr>
        </p:nvSpPr>
        <p:spPr>
          <a:xfrm>
            <a:off x="3781645" y="33211"/>
            <a:ext cx="5166595" cy="6480720"/>
          </a:xfrm>
        </p:spPr>
        <p:txBody>
          <a:bodyPr>
            <a:normAutofit fontScale="92500" lnSpcReduction="20000"/>
          </a:bodyPr>
          <a:lstStyle/>
          <a:p>
            <a:r>
              <a:rPr lang="ru-RU" sz="1500" dirty="0">
                <a:latin typeface="Times New Roman" panose="02020603050405020304" pitchFamily="18" charset="0"/>
                <a:cs typeface="Times New Roman" panose="02020603050405020304" pitchFamily="18" charset="0"/>
              </a:rPr>
              <a:t> </a:t>
            </a:r>
          </a:p>
          <a:p>
            <a:r>
              <a:rPr lang="ru-RU" sz="1600" dirty="0" smtClean="0">
                <a:latin typeface="Times New Roman" panose="02020603050405020304" pitchFamily="18" charset="0"/>
                <a:cs typeface="Times New Roman" panose="02020603050405020304" pitchFamily="18" charset="0"/>
              </a:rPr>
              <a:t>Чижов </a:t>
            </a:r>
            <a:r>
              <a:rPr lang="ru-RU" sz="1600" dirty="0">
                <a:latin typeface="Times New Roman" panose="02020603050405020304" pitchFamily="18" charset="0"/>
                <a:cs typeface="Times New Roman" panose="02020603050405020304" pitchFamily="18" charset="0"/>
              </a:rPr>
              <a:t>Виктор Матвеевич. Родился 11 сентября 1912г. </a:t>
            </a:r>
          </a:p>
          <a:p>
            <a:r>
              <a:rPr lang="ru-RU" sz="1600" dirty="0">
                <a:latin typeface="Times New Roman" panose="02020603050405020304" pitchFamily="18" charset="0"/>
                <a:cs typeface="Times New Roman" panose="02020603050405020304" pitchFamily="18" charset="0"/>
              </a:rPr>
              <a:t>В РККА с ноября 1934г. 3 танковый батальон, 13 механизированной бригады, Московский военный округ.</a:t>
            </a:r>
          </a:p>
          <a:p>
            <a:r>
              <a:rPr lang="ru-RU" sz="1600" dirty="0">
                <a:latin typeface="Times New Roman" panose="02020603050405020304" pitchFamily="18" charset="0"/>
                <a:cs typeface="Times New Roman" panose="02020603050405020304" pitchFamily="18" charset="0"/>
              </a:rPr>
              <a:t>Переведен в 3 танковый батальон, 32 танковой бригады, 5 механизированного корпуса Забайкальского военного округа. 23.04.1939г. присвоено первичное офицерское звание «Младший политрук».</a:t>
            </a:r>
          </a:p>
          <a:p>
            <a:r>
              <a:rPr lang="ru-RU" sz="1600" dirty="0">
                <a:latin typeface="Times New Roman" panose="02020603050405020304" pitchFamily="18" charset="0"/>
                <a:cs typeface="Times New Roman" panose="02020603050405020304" pitchFamily="18" charset="0"/>
              </a:rPr>
              <a:t>Служил в 185 артиллерийском полку РГК Забайкальского военного округа. Принимал активное участие в боях в районе реки Халхин-Гол на территории Монголии в 1939 году. </a:t>
            </a:r>
          </a:p>
          <a:p>
            <a:r>
              <a:rPr lang="ru-RU" sz="1600" dirty="0">
                <a:latin typeface="Times New Roman" panose="02020603050405020304" pitchFamily="18" charset="0"/>
                <a:cs typeface="Times New Roman" panose="02020603050405020304" pitchFamily="18" charset="0"/>
              </a:rPr>
              <a:t>В 1940 году вступил в члены КПСС.</a:t>
            </a:r>
          </a:p>
          <a:p>
            <a:r>
              <a:rPr lang="ru-RU" sz="1600" dirty="0">
                <a:latin typeface="Times New Roman" panose="02020603050405020304" pitchFamily="18" charset="0"/>
                <a:cs typeface="Times New Roman" panose="02020603050405020304" pitchFamily="18" charset="0"/>
              </a:rPr>
              <a:t>В 1943 г. был откомандирован и находился в распоряжении Командующего 1-м Прибалтийским фронтом. </a:t>
            </a:r>
          </a:p>
          <a:p>
            <a:r>
              <a:rPr lang="ru-RU" sz="1600" dirty="0">
                <a:latin typeface="Times New Roman" panose="02020603050405020304" pitchFamily="18" charset="0"/>
                <a:cs typeface="Times New Roman" panose="02020603050405020304" pitchFamily="18" charset="0"/>
              </a:rPr>
              <a:t>В 1944г. был назначен командиром пулеметного взвода 49-го гвардейского стрелкового полка, 16-й гвардейский стрелковой дивизии, 2-й гвардейской Армии, 1-го Прибалтийского и 3-го Белорусского фронта. </a:t>
            </a:r>
          </a:p>
          <a:p>
            <a:r>
              <a:rPr lang="ru-RU" sz="1600" dirty="0">
                <a:latin typeface="Times New Roman" panose="02020603050405020304" pitchFamily="18" charset="0"/>
                <a:cs typeface="Times New Roman" panose="02020603050405020304" pitchFamily="18" charset="0"/>
              </a:rPr>
              <a:t>В составе 34 гвардейская мотострелковая бригада, 12 гвардейского танкового корпуса, 2 гвардейской танковой Армии, 1 Белорусский фронт и ГСВГ (Группа советских войск в Германии). Принимал участие в </a:t>
            </a:r>
            <a:r>
              <a:rPr lang="ru-RU" sz="1600" b="1" dirty="0">
                <a:latin typeface="Times New Roman" panose="02020603050405020304" pitchFamily="18" charset="0"/>
                <a:cs typeface="Times New Roman" panose="02020603050405020304" pitchFamily="18" charset="0"/>
              </a:rPr>
              <a:t>Сражение за </a:t>
            </a:r>
            <a:r>
              <a:rPr lang="ru-RU" sz="1600" b="1" dirty="0" err="1">
                <a:latin typeface="Times New Roman" panose="02020603050405020304" pitchFamily="18" charset="0"/>
                <a:cs typeface="Times New Roman" panose="02020603050405020304" pitchFamily="18" charset="0"/>
              </a:rPr>
              <a:t>Зееловские</a:t>
            </a:r>
            <a:r>
              <a:rPr lang="ru-RU" sz="1600" b="1" dirty="0">
                <a:latin typeface="Times New Roman" panose="02020603050405020304" pitchFamily="18" charset="0"/>
                <a:cs typeface="Times New Roman" panose="02020603050405020304" pitchFamily="18" charset="0"/>
              </a:rPr>
              <a:t> высоты </a:t>
            </a:r>
            <a:r>
              <a:rPr lang="ru-RU" sz="1600" dirty="0">
                <a:latin typeface="Times New Roman" panose="02020603050405020304" pitchFamily="18" charset="0"/>
                <a:cs typeface="Times New Roman" panose="02020603050405020304" pitchFamily="18" charset="0"/>
              </a:rPr>
              <a:t>в рамках Берлинской наступательной операции. Приказом командира 34 гвардейский мотострелковой бригады награжден орденом «Красная звезда».</a:t>
            </a:r>
          </a:p>
          <a:p>
            <a:r>
              <a:rPr lang="ru-RU" sz="1600" dirty="0">
                <a:latin typeface="Times New Roman" panose="02020603050405020304" pitchFamily="18" charset="0"/>
                <a:cs typeface="Times New Roman" panose="02020603050405020304" pitchFamily="18" charset="0"/>
              </a:rPr>
              <a:t>За боевые заслуги награжден медалями «За взятие Берлина», «За победу на Германией».</a:t>
            </a:r>
          </a:p>
          <a:p>
            <a:r>
              <a:rPr lang="ru-RU" sz="1600" dirty="0">
                <a:latin typeface="Times New Roman" panose="02020603050405020304" pitchFamily="18" charset="0"/>
                <a:cs typeface="Times New Roman" panose="02020603050405020304" pitchFamily="18" charset="0"/>
              </a:rPr>
              <a:t>За выслугу лет в Советской Армии награжден орденом «Красная звезда» и медалью «За боевые заслуги».</a:t>
            </a:r>
          </a:p>
          <a:p>
            <a:r>
              <a:rPr lang="ru-RU" dirty="0"/>
              <a:t> </a:t>
            </a:r>
          </a:p>
          <a:p>
            <a:endParaRPr lang="ru-RU" dirty="0"/>
          </a:p>
        </p:txBody>
      </p:sp>
      <p:pic>
        <p:nvPicPr>
          <p:cNvPr id="1027" name="Picture 3" descr="C:\ПРОФИ\ДЕТСКИЙ САД\ВОВ\от Лихачева\2016-03-24\ЧижовВМ_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116632"/>
            <a:ext cx="3458117" cy="48245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371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Заголовок 4"/>
          <p:cNvSpPr>
            <a:spLocks noGrp="1"/>
          </p:cNvSpPr>
          <p:nvPr>
            <p:ph type="title"/>
          </p:nvPr>
        </p:nvSpPr>
        <p:spPr/>
        <p:txBody>
          <a:bodyPr>
            <a:normAutofit fontScale="90000"/>
          </a:bodyPr>
          <a:lstStyle/>
          <a:p>
            <a:r>
              <a:rPr lang="ru-RU" sz="3600" i="1" dirty="0" smtClean="0">
                <a:latin typeface="Times New Roman" panose="02020603050405020304" pitchFamily="18" charset="0"/>
                <a:cs typeface="Times New Roman" panose="02020603050405020304" pitchFamily="18" charset="0"/>
              </a:rPr>
              <a:t>Благодарственные письма Ст. Лейтенанту Чижову Виктору Матвеевичу</a:t>
            </a:r>
            <a:endParaRPr lang="ru-RU" sz="3600" i="1"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484784"/>
            <a:ext cx="3852226" cy="5373216"/>
          </a:xfrm>
          <a:prstGeom prst="rect">
            <a:avLst/>
          </a:prstGeom>
          <a:ln>
            <a:noFill/>
          </a:ln>
          <a:effectLst>
            <a:softEdge rad="112500"/>
          </a:effectLst>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6016" y="1484784"/>
            <a:ext cx="3816424" cy="5287432"/>
          </a:xfrm>
          <a:prstGeom prst="rect">
            <a:avLst/>
          </a:prstGeom>
          <a:ln>
            <a:noFill/>
          </a:ln>
          <a:effectLst>
            <a:softEdge rad="112500"/>
          </a:effectLst>
        </p:spPr>
      </p:pic>
    </p:spTree>
    <p:extLst>
      <p:ext uri="{BB962C8B-B14F-4D97-AF65-F5344CB8AC3E}">
        <p14:creationId xmlns:p14="http://schemas.microsoft.com/office/powerpoint/2010/main" val="2386852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324528" cy="6858000"/>
          </a:xfrm>
          <a:prstGeom prst="rect">
            <a:avLst/>
          </a:prstGeom>
        </p:spPr>
      </p:pic>
      <p:sp>
        <p:nvSpPr>
          <p:cNvPr id="2" name="Заголовок 1"/>
          <p:cNvSpPr>
            <a:spLocks noGrp="1"/>
          </p:cNvSpPr>
          <p:nvPr>
            <p:ph type="title"/>
          </p:nvPr>
        </p:nvSpPr>
        <p:spPr/>
        <p:txBody>
          <a:bodyPr>
            <a:normAutofit fontScale="90000"/>
          </a:bodyPr>
          <a:lstStyle/>
          <a:p>
            <a:r>
              <a:rPr lang="ru-RU" i="1" dirty="0" smtClean="0">
                <a:latin typeface="Times New Roman" panose="02020603050405020304" pitchFamily="18" charset="0"/>
                <a:cs typeface="Times New Roman" panose="02020603050405020304" pitchFamily="18" charset="0"/>
              </a:rPr>
              <a:t>Награды Чижова Виктора Матвеевича </a:t>
            </a:r>
            <a:endParaRPr lang="ru-RU" i="1" dirty="0">
              <a:latin typeface="Times New Roman" panose="02020603050405020304" pitchFamily="18" charset="0"/>
              <a:cs typeface="Times New Roman" panose="02020603050405020304" pitchFamily="18" charset="0"/>
            </a:endParaRPr>
          </a:p>
        </p:txBody>
      </p:sp>
      <p:pic>
        <p:nvPicPr>
          <p:cNvPr id="4" name="Picture 2" descr="C:\ПРОФИ\ДЕТСКИЙ САД\ВОВ\от Лихачева\2016-03-24\ЧижовВМ_медали.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383489"/>
            <a:ext cx="5256584" cy="53378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00660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Объект 6"/>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8" name="Заголовок 7"/>
          <p:cNvSpPr>
            <a:spLocks noGrp="1"/>
          </p:cNvSpPr>
          <p:nvPr>
            <p:ph type="title"/>
          </p:nvPr>
        </p:nvSpPr>
        <p:spPr>
          <a:xfrm>
            <a:off x="6804248" y="260648"/>
            <a:ext cx="1152128" cy="4248472"/>
          </a:xfrm>
        </p:spPr>
        <p:txBody>
          <a:bodyPr>
            <a:normAutofit/>
          </a:bodyPr>
          <a:lstStyle/>
          <a:p>
            <a:endParaRPr lang="ru-RU" dirty="0"/>
          </a:p>
        </p:txBody>
      </p:sp>
      <p:sp>
        <p:nvSpPr>
          <p:cNvPr id="4" name="Текст 3"/>
          <p:cNvSpPr>
            <a:spLocks noGrp="1"/>
          </p:cNvSpPr>
          <p:nvPr>
            <p:ph type="body" sz="half" idx="4294967295"/>
          </p:nvPr>
        </p:nvSpPr>
        <p:spPr>
          <a:xfrm>
            <a:off x="0" y="116632"/>
            <a:ext cx="4906963" cy="6009531"/>
          </a:xfrm>
        </p:spPr>
        <p:txBody>
          <a:bodyPr>
            <a:normAutofit fontScale="77500" lnSpcReduction="20000"/>
          </a:bodyPr>
          <a:lstStyle/>
          <a:p>
            <a:pPr marL="0" indent="0">
              <a:buNone/>
            </a:pPr>
            <a:r>
              <a:rPr lang="ru-RU" dirty="0"/>
              <a:t> </a:t>
            </a:r>
          </a:p>
          <a:p>
            <a:pPr marL="0" indent="0">
              <a:buNone/>
            </a:pPr>
            <a:r>
              <a:rPr lang="ru-RU" dirty="0"/>
              <a:t>Толочко Василий Федорович. Родился 11 апреля 1911г.</a:t>
            </a:r>
          </a:p>
          <a:p>
            <a:pPr marL="0" indent="0">
              <a:buNone/>
            </a:pPr>
            <a:r>
              <a:rPr lang="ru-RU" dirty="0" smtClean="0"/>
              <a:t>В Великой Отечественной войне </a:t>
            </a:r>
            <a:r>
              <a:rPr lang="ru-RU" dirty="0"/>
              <a:t>с июня 1942 </a:t>
            </a:r>
            <a:r>
              <a:rPr lang="ru-RU" dirty="0" smtClean="0"/>
              <a:t>г.</a:t>
            </a:r>
          </a:p>
          <a:p>
            <a:pPr marL="0" indent="0">
              <a:buNone/>
            </a:pPr>
            <a:r>
              <a:rPr lang="ru-RU" dirty="0" smtClean="0"/>
              <a:t>В составе:</a:t>
            </a:r>
          </a:p>
          <a:p>
            <a:pPr marL="0" indent="0">
              <a:buNone/>
            </a:pPr>
            <a:r>
              <a:rPr lang="ru-RU" dirty="0" smtClean="0"/>
              <a:t>80-го </a:t>
            </a:r>
            <a:r>
              <a:rPr lang="ru-RU" dirty="0"/>
              <a:t>батальона – стрелком, июнь 1942г – май </a:t>
            </a:r>
            <a:r>
              <a:rPr lang="ru-RU" dirty="0" smtClean="0"/>
              <a:t>1943г;</a:t>
            </a:r>
          </a:p>
          <a:p>
            <a:pPr marL="0" indent="0">
              <a:buNone/>
            </a:pPr>
            <a:r>
              <a:rPr lang="ru-RU" dirty="0" smtClean="0"/>
              <a:t>693 </a:t>
            </a:r>
            <a:r>
              <a:rPr lang="ru-RU" dirty="0"/>
              <a:t>стрелкового полка – стрелком, май 1943г. – декабрь </a:t>
            </a:r>
            <a:r>
              <a:rPr lang="ru-RU" dirty="0" smtClean="0"/>
              <a:t>1943г.</a:t>
            </a:r>
          </a:p>
          <a:p>
            <a:pPr marL="0" indent="0">
              <a:buNone/>
            </a:pPr>
            <a:r>
              <a:rPr lang="ru-RU" dirty="0" smtClean="0"/>
              <a:t>28 </a:t>
            </a:r>
            <a:r>
              <a:rPr lang="ru-RU" dirty="0"/>
              <a:t>декабря 1943г. был уволен в запас по ранению по </a:t>
            </a:r>
            <a:r>
              <a:rPr lang="ru-RU" dirty="0" smtClean="0"/>
              <a:t>ст. </a:t>
            </a:r>
            <a:r>
              <a:rPr lang="ru-RU" dirty="0"/>
              <a:t>49, </a:t>
            </a:r>
            <a:r>
              <a:rPr lang="ru-RU" dirty="0" smtClean="0"/>
              <a:t>гр. </a:t>
            </a:r>
            <a:r>
              <a:rPr lang="ru-RU" dirty="0"/>
              <a:t>1 </a:t>
            </a:r>
            <a:r>
              <a:rPr lang="ru-RU" dirty="0" smtClean="0"/>
              <a:t>пр. </a:t>
            </a:r>
            <a:r>
              <a:rPr lang="ru-RU" dirty="0"/>
              <a:t>336-42 от 14 июня 1942 года.</a:t>
            </a:r>
          </a:p>
          <a:p>
            <a:pPr marL="0" indent="0">
              <a:buNone/>
            </a:pPr>
            <a:r>
              <a:rPr lang="ru-RU" dirty="0"/>
              <a:t>За боевые заслуги награжден медалью «За оборону Сталинграда».</a:t>
            </a:r>
          </a:p>
          <a:p>
            <a:endParaRPr lang="ru-RU" dirty="0"/>
          </a:p>
        </p:txBody>
      </p:sp>
      <p:pic>
        <p:nvPicPr>
          <p:cNvPr id="2050" name="Picture 2" descr="C:\ПРОФИ\ДЕТСКИЙ САД\ВОВ\от Лихачева\2016-03-24\ТолочкоВФ.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116632"/>
            <a:ext cx="3472061" cy="49670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8186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rmAutofit fontScale="90000"/>
          </a:bodyPr>
          <a:lstStyle/>
          <a:p>
            <a:r>
              <a:rPr lang="ru-RU" i="1" dirty="0" smtClean="0">
                <a:latin typeface="Times New Roman" panose="02020603050405020304" pitchFamily="18" charset="0"/>
                <a:cs typeface="Times New Roman" panose="02020603050405020304" pitchFamily="18" charset="0"/>
              </a:rPr>
              <a:t>Награды </a:t>
            </a:r>
            <a:r>
              <a:rPr lang="ru-RU" i="1" dirty="0">
                <a:latin typeface="Times New Roman" panose="02020603050405020304" pitchFamily="18" charset="0"/>
                <a:cs typeface="Times New Roman" panose="02020603050405020304" pitchFamily="18" charset="0"/>
              </a:rPr>
              <a:t>Толочко </a:t>
            </a:r>
            <a:r>
              <a:rPr lang="ru-RU" i="1" dirty="0" smtClean="0">
                <a:latin typeface="Times New Roman" panose="02020603050405020304" pitchFamily="18" charset="0"/>
                <a:cs typeface="Times New Roman" panose="02020603050405020304" pitchFamily="18" charset="0"/>
              </a:rPr>
              <a:t>Василия Федорович</a:t>
            </a:r>
            <a:r>
              <a:rPr lang="ru-RU" i="1" dirty="0">
                <a:latin typeface="Times New Roman" panose="02020603050405020304" pitchFamily="18" charset="0"/>
                <a:cs typeface="Times New Roman" panose="02020603050405020304" pitchFamily="18" charset="0"/>
              </a:rPr>
              <a:t>а</a:t>
            </a:r>
          </a:p>
        </p:txBody>
      </p:sp>
      <p:pic>
        <p:nvPicPr>
          <p:cNvPr id="3075" name="Picture 3" descr="C:\ПРОФИ\ДЕТСКИЙ САД\ВОВ\от Лихачева\2016-03-24\ТолочкоВФ_медали.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106" y="1556792"/>
            <a:ext cx="6325143" cy="50413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79273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2908440" y="404664"/>
            <a:ext cx="6128056" cy="2736304"/>
          </a:xfrm>
        </p:spPr>
        <p:txBody>
          <a:bodyPr>
            <a:noAutofit/>
          </a:bodyPr>
          <a:lstStyle/>
          <a:p>
            <a:pPr algn="just"/>
            <a:r>
              <a:rPr lang="ru-RU" sz="2000" dirty="0" smtClean="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Зовут меня Владик Поздняков, праправнук Разуваева Ивана Ивановича.</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29 сентября 1941 года присваивают звание мл. лейтенант, направляют его в 45 запасной стрелковый полк, доверяют взвод.</a:t>
            </a:r>
            <a:br>
              <a:rPr lang="ru-RU" sz="1800" dirty="0" smtClean="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2 октября 41-го года на фронт, примерно км. 25 от г. Орла, занимаем оборону.</a:t>
            </a:r>
            <a:r>
              <a:rPr lang="ru-RU" sz="1800" dirty="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Назначают командиром 1-го стрелкового взвода 3-й стрелковой роты, 2-го стр. </a:t>
            </a:r>
            <a:r>
              <a:rPr lang="ru-RU" sz="1800" dirty="0" err="1" smtClean="0">
                <a:latin typeface="Times New Roman" panose="02020603050405020304" pitchFamily="18" charset="0"/>
                <a:cs typeface="Times New Roman" panose="02020603050405020304" pitchFamily="18" charset="0"/>
              </a:rPr>
              <a:t>ботальона</a:t>
            </a:r>
            <a:r>
              <a:rPr lang="ru-RU" sz="1800" dirty="0" smtClean="0">
                <a:latin typeface="Times New Roman" panose="02020603050405020304" pitchFamily="18" charset="0"/>
                <a:cs typeface="Times New Roman" panose="02020603050405020304" pitchFamily="18" charset="0"/>
              </a:rPr>
              <a:t>, а полк так и был 45-м запасным. 3-го октября 41-го года принимает первое боевое крещение. Я горжусь им!</a:t>
            </a:r>
            <a:endParaRPr lang="ru-RU" sz="18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195" y="1412776"/>
            <a:ext cx="2703988" cy="3698273"/>
          </a:xfrm>
          <a:prstGeom prst="rect">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55976" y="3192551"/>
            <a:ext cx="2376264" cy="3665449"/>
          </a:xfrm>
          <a:prstGeom prst="rect">
            <a:avLst/>
          </a:prstGeom>
          <a:ln>
            <a:noFill/>
          </a:ln>
          <a:effectLst>
            <a:softEdge rad="112500"/>
          </a:effectLst>
        </p:spPr>
      </p:pic>
    </p:spTree>
    <p:extLst>
      <p:ext uri="{BB962C8B-B14F-4D97-AF65-F5344CB8AC3E}">
        <p14:creationId xmlns:p14="http://schemas.microsoft.com/office/powerpoint/2010/main" val="40502612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p:txBody>
          <a:bodyPr>
            <a:noAutofit/>
          </a:bodyPr>
          <a:lstStyle/>
          <a:p>
            <a:r>
              <a:rPr lang="ru-RU" sz="2400" dirty="0" smtClean="0">
                <a:solidFill>
                  <a:schemeClr val="bg1"/>
                </a:solidFill>
                <a:latin typeface="Times New Roman" panose="02020603050405020304" pitchFamily="18" charset="0"/>
                <a:cs typeface="Times New Roman" panose="02020603050405020304" pitchFamily="18" charset="0"/>
              </a:rPr>
              <a:t>Выдержки из тетради написаны для внуков и правнуков летом 1978 года, по просьбе внучки, чтобы дети и внуки знали правду о его жизни и тяжёлом пути во время войны.</a:t>
            </a:r>
            <a:endParaRPr lang="ru-RU" sz="2400" dirty="0">
              <a:solidFill>
                <a:schemeClr val="bg1"/>
              </a:solidFill>
              <a:latin typeface="Times New Roman" panose="02020603050405020304" pitchFamily="18" charset="0"/>
              <a:cs typeface="Times New Roman" panose="02020603050405020304" pitchFamily="18" charset="0"/>
            </a:endParaRPr>
          </a:p>
        </p:txBody>
      </p:sp>
      <p:pic>
        <p:nvPicPr>
          <p:cNvPr id="4098" name="Picture 2" descr="F:\ВОВ\лист01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898975">
            <a:off x="584425" y="1803262"/>
            <a:ext cx="3587318" cy="4320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099" name="Picture 3" descr="F:\ВОВ\лист0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82993">
            <a:off x="4716016" y="1803262"/>
            <a:ext cx="3508373" cy="4320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1612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2" name="Заголовок 1"/>
          <p:cNvSpPr>
            <a:spLocks noGrp="1"/>
          </p:cNvSpPr>
          <p:nvPr>
            <p:ph type="title"/>
          </p:nvPr>
        </p:nvSpPr>
        <p:spPr/>
        <p:txBody>
          <a:bodyPr>
            <a:noAutofit/>
          </a:bodyPr>
          <a:lstStyle/>
          <a:p>
            <a:pPr algn="just"/>
            <a:r>
              <a:rPr lang="ru-RU" sz="2400" dirty="0" smtClean="0">
                <a:solidFill>
                  <a:srgbClr val="FFFF00"/>
                </a:solidFill>
                <a:latin typeface="Times New Roman" panose="02020603050405020304" pitchFamily="18" charset="0"/>
                <a:cs typeface="Times New Roman" panose="02020603050405020304" pitchFamily="18" charset="0"/>
              </a:rPr>
              <a:t>22 – </a:t>
            </a:r>
            <a:r>
              <a:rPr lang="ru-RU" sz="2400" dirty="0" err="1" smtClean="0">
                <a:solidFill>
                  <a:srgbClr val="FFFF00"/>
                </a:solidFill>
                <a:latin typeface="Times New Roman" panose="02020603050405020304" pitchFamily="18" charset="0"/>
                <a:cs typeface="Times New Roman" panose="02020603050405020304" pitchFamily="18" charset="0"/>
              </a:rPr>
              <a:t>го</a:t>
            </a:r>
            <a:r>
              <a:rPr lang="ru-RU" sz="2400" dirty="0" smtClean="0">
                <a:solidFill>
                  <a:srgbClr val="FFFF00"/>
                </a:solidFill>
                <a:latin typeface="Times New Roman" panose="02020603050405020304" pitchFamily="18" charset="0"/>
                <a:cs typeface="Times New Roman" panose="02020603050405020304" pitchFamily="18" charset="0"/>
              </a:rPr>
              <a:t> июня 1941 года, грянул гром, нависла над нашей Родиной чёрная туча. И вот на второй день с 23 – </a:t>
            </a:r>
            <a:r>
              <a:rPr lang="ru-RU" sz="2400" dirty="0" err="1" smtClean="0">
                <a:solidFill>
                  <a:srgbClr val="FFFF00"/>
                </a:solidFill>
                <a:latin typeface="Times New Roman" panose="02020603050405020304" pitchFamily="18" charset="0"/>
                <a:cs typeface="Times New Roman" panose="02020603050405020304" pitchFamily="18" charset="0"/>
              </a:rPr>
              <a:t>го</a:t>
            </a:r>
            <a:r>
              <a:rPr lang="ru-RU" sz="2400" dirty="0" smtClean="0">
                <a:solidFill>
                  <a:srgbClr val="FFFF00"/>
                </a:solidFill>
                <a:latin typeface="Times New Roman" panose="02020603050405020304" pitchFamily="18" charset="0"/>
                <a:cs typeface="Times New Roman" panose="02020603050405020304" pitchFamily="18" charset="0"/>
              </a:rPr>
              <a:t> июня построение нашему батальону, отбирают из строя  по списку…</a:t>
            </a:r>
            <a:endParaRPr lang="ru-RU" sz="2400" dirty="0">
              <a:solidFill>
                <a:srgbClr val="FFFF00"/>
              </a:solidFill>
              <a:latin typeface="Times New Roman" panose="02020603050405020304" pitchFamily="18" charset="0"/>
              <a:cs typeface="Times New Roman" panose="02020603050405020304" pitchFamily="18" charset="0"/>
            </a:endParaRPr>
          </a:p>
        </p:txBody>
      </p:sp>
      <p:pic>
        <p:nvPicPr>
          <p:cNvPr id="5122" name="Picture 2" descr="F:\ВОВ\лист01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66280">
            <a:off x="377589" y="1700808"/>
            <a:ext cx="4194411" cy="5040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3" name="Picture 3" descr="F:\ВОВ\лист01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8349" y="1797574"/>
            <a:ext cx="4144563" cy="5040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548144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fotovideoforum.ru/resources/image/thumb/591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14375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ctrTitle"/>
          </p:nvPr>
        </p:nvSpPr>
        <p:spPr>
          <a:xfrm>
            <a:off x="179512" y="260648"/>
            <a:ext cx="8856984" cy="5400600"/>
          </a:xfrm>
        </p:spPr>
        <p:txBody>
          <a:bodyPr>
            <a:noAutofit/>
          </a:bodyPr>
          <a:lstStyle/>
          <a:p>
            <a:pPr algn="l"/>
            <a:r>
              <a:rPr lang="ru-RU" sz="2800" b="1" i="1" cap="all" dirty="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Продолжительность </a:t>
            </a:r>
            <a: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проекта:</a:t>
            </a:r>
            <a:b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январь - май 2017 год</a:t>
            </a:r>
            <a:r>
              <a:rPr lang="ru-RU" sz="2800" cap="all" dirty="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r>
            <a:br>
              <a:rPr lang="ru-RU" sz="2800" cap="all" dirty="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r>
              <a:rPr lang="ru-RU" sz="2800" b="1" i="1" cap="all" dirty="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Тип </a:t>
            </a:r>
            <a: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проекта:</a:t>
            </a:r>
            <a:b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познавательный</a:t>
            </a:r>
            <a: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групповой.</a:t>
            </a:r>
            <a:b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Участники:</a:t>
            </a:r>
            <a:b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r>
              <a:rPr lang="ru-RU" sz="2800" b="1" i="1" cap="all" dirty="0" smtClean="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дети группы №9 «Цветик-</a:t>
            </a:r>
            <a:r>
              <a:rPr lang="ru-RU" sz="2800" b="1" cap="all" dirty="0" err="1"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семицветик</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a:t>
            </a:r>
            <a: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родители </a:t>
            </a:r>
            <a: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воспитанников, </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воспитатель.</a:t>
            </a:r>
            <a: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r>
            <a:b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r>
              <a:rPr lang="ru-RU" sz="2800" b="1" i="1" cap="all" dirty="0">
                <a:ln w="9000" cmpd="sng">
                  <a:solidFill>
                    <a:schemeClr val="tx1"/>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Возраст детей: </a:t>
            </a:r>
            <a: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от </a:t>
            </a:r>
            <a:r>
              <a:rPr lang="ru-RU" sz="2800" b="1" cap="all" dirty="0" smtClean="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4-5 лет.</a:t>
            </a:r>
            <a: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t/>
            </a:r>
            <a:br>
              <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rPr>
            </a:br>
            <a:endParaRPr lang="ru-RU" sz="2800" b="1" cap="all" dirty="0">
              <a:ln w="9000" cmpd="sng">
                <a:solidFill>
                  <a:srgbClr val="FF0000"/>
                </a:solidFill>
                <a:prstDash val="solid"/>
              </a:ln>
              <a:effectLst>
                <a:reflection blurRad="12700" stA="28000" endPos="45000" dist="1000" dir="5400000" sy="-100000" algn="bl" rotWithShape="0"/>
              </a:effectLst>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439835" y="-459432"/>
            <a:ext cx="8424936" cy="1584176"/>
          </a:xfrm>
        </p:spPr>
        <p:txBody>
          <a:bodyPr>
            <a:normAutofit/>
          </a:bodyPr>
          <a:lstStyle/>
          <a:p>
            <a:endParaRPr lang="ru-RU" sz="4800" b="1" dirty="0">
              <a:ln w="900" cmpd="sng">
                <a:solidFill>
                  <a:schemeClr val="accent1">
                    <a:satMod val="190000"/>
                    <a:alpha val="55000"/>
                  </a:schemeClr>
                </a:solidFill>
                <a:prstDash val="solid"/>
              </a:ln>
              <a:solidFill>
                <a:srgbClr val="FFFF00"/>
              </a:solidFill>
              <a:effectLst>
                <a:innerShdw blurRad="101600" dist="76200" dir="5400000">
                  <a:schemeClr val="accent1">
                    <a:satMod val="190000"/>
                    <a:tint val="100000"/>
                    <a:alpha val="74000"/>
                  </a:schemeClr>
                </a:innerShdw>
              </a:effectLst>
            </a:endParaRPr>
          </a:p>
        </p:txBody>
      </p:sp>
      <p:sp>
        <p:nvSpPr>
          <p:cNvPr id="7" name="TextBox 6"/>
          <p:cNvSpPr txBox="1"/>
          <p:nvPr/>
        </p:nvSpPr>
        <p:spPr>
          <a:xfrm>
            <a:off x="3851920" y="5903893"/>
            <a:ext cx="5040560" cy="523220"/>
          </a:xfrm>
          <a:prstGeom prst="rect">
            <a:avLst/>
          </a:prstGeom>
          <a:noFill/>
        </p:spPr>
        <p:txBody>
          <a:bodyPr wrap="square" rtlCol="0">
            <a:spAutoFit/>
          </a:bodyPr>
          <a:lstStyle/>
          <a:p>
            <a:endParaRPr lang="ru-RU" sz="2800" b="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Tree>
    <p:extLst>
      <p:ext uri="{BB962C8B-B14F-4D97-AF65-F5344CB8AC3E}">
        <p14:creationId xmlns:p14="http://schemas.microsoft.com/office/powerpoint/2010/main" val="3978790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Заголовок 6"/>
          <p:cNvSpPr>
            <a:spLocks noGrp="1"/>
          </p:cNvSpPr>
          <p:nvPr>
            <p:ph type="title"/>
          </p:nvPr>
        </p:nvSpPr>
        <p:spPr/>
        <p:txBody>
          <a:bodyPr>
            <a:noAutofit/>
          </a:bodyPr>
          <a:lstStyle/>
          <a:p>
            <a:r>
              <a:rPr lang="ru-RU" i="1" dirty="0" smtClean="0">
                <a:latin typeface="Times New Roman" panose="02020603050405020304" pitchFamily="18" charset="0"/>
                <a:cs typeface="Times New Roman" panose="02020603050405020304" pitchFamily="18" charset="0"/>
              </a:rPr>
              <a:t>Награды Разуваева Ивана Ивановича</a:t>
            </a:r>
            <a:endParaRPr lang="ru-RU" i="1" dirty="0">
              <a:latin typeface="Times New Roman" panose="02020603050405020304" pitchFamily="18" charset="0"/>
              <a:cs typeface="Times New Roman" panose="02020603050405020304" pitchFamily="18" charset="0"/>
            </a:endParaRPr>
          </a:p>
        </p:txBody>
      </p:sp>
      <p:sp>
        <p:nvSpPr>
          <p:cNvPr id="8" name="Объект 7"/>
          <p:cNvSpPr>
            <a:spLocks noGrp="1"/>
          </p:cNvSpPr>
          <p:nvPr>
            <p:ph sz="half" idx="1"/>
          </p:nvPr>
        </p:nvSpPr>
        <p:spPr/>
        <p:txBody>
          <a:bodyPr>
            <a:normAutofit/>
          </a:bodyPr>
          <a:lstStyle/>
          <a:p>
            <a:endParaRPr lang="ru-RU"/>
          </a:p>
        </p:txBody>
      </p:sp>
      <p:sp>
        <p:nvSpPr>
          <p:cNvPr id="9" name="Объект 8"/>
          <p:cNvSpPr>
            <a:spLocks noGrp="1"/>
          </p:cNvSpPr>
          <p:nvPr>
            <p:ph sz="half" idx="2"/>
          </p:nvPr>
        </p:nvSpPr>
        <p:spPr/>
        <p:txBody>
          <a:bodyPr>
            <a:noAutofit/>
          </a:bodyPr>
          <a:lstStyle/>
          <a:p>
            <a:r>
              <a:rPr lang="ru-RU" sz="2400" b="1" dirty="0">
                <a:latin typeface="Times New Roman" panose="02020603050405020304" pitchFamily="18" charset="0"/>
                <a:cs typeface="Times New Roman" panose="02020603050405020304" pitchFamily="18" charset="0"/>
              </a:rPr>
              <a:t>Медаль</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За</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победу</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над</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Германией</a:t>
            </a:r>
            <a:r>
              <a:rPr lang="ru-RU" sz="2400" dirty="0">
                <a:latin typeface="Times New Roman" panose="02020603050405020304" pitchFamily="18" charset="0"/>
                <a:cs typeface="Times New Roman" panose="02020603050405020304" pitchFamily="18" charset="0"/>
              </a:rPr>
              <a:t> в Великой Отечественной войне 1941—1945 гг</a:t>
            </a:r>
            <a:r>
              <a:rPr lang="ru-RU" sz="2400" dirty="0" smtClean="0">
                <a:latin typeface="Times New Roman" panose="02020603050405020304" pitchFamily="18" charset="0"/>
                <a:cs typeface="Times New Roman" panose="02020603050405020304" pitchFamily="18" charset="0"/>
              </a:rPr>
              <a:t>.»</a:t>
            </a:r>
          </a:p>
          <a:p>
            <a:r>
              <a:rPr lang="vi-VN" sz="2400" b="1" dirty="0" smtClean="0">
                <a:latin typeface="Times New Roman" panose="02020603050405020304" pitchFamily="18" charset="0"/>
                <a:cs typeface="Times New Roman" panose="02020603050405020304" pitchFamily="18" charset="0"/>
              </a:rPr>
              <a:t>Медаль</a:t>
            </a:r>
            <a:r>
              <a:rPr lang="vi-VN" sz="2400" dirty="0" smtClean="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За</a:t>
            </a:r>
            <a:r>
              <a:rPr lang="vi-VN" sz="2400" dirty="0">
                <a:latin typeface="Times New Roman" panose="02020603050405020304" pitchFamily="18" charset="0"/>
                <a:cs typeface="Times New Roman" panose="02020603050405020304" pitchFamily="18" charset="0"/>
              </a:rPr>
              <a:t> </a:t>
            </a:r>
            <a:r>
              <a:rPr lang="vi-VN" sz="2400" b="1" dirty="0" smtClean="0">
                <a:latin typeface="Times New Roman" panose="02020603050405020304" pitchFamily="18" charset="0"/>
                <a:cs typeface="Times New Roman" panose="02020603050405020304" pitchFamily="18" charset="0"/>
              </a:rPr>
              <a:t>боевые</a:t>
            </a:r>
            <a:r>
              <a:rPr lang="vi-VN" sz="2400" dirty="0" smtClean="0">
                <a:latin typeface="Times New Roman" panose="02020603050405020304" pitchFamily="18" charset="0"/>
                <a:cs typeface="Times New Roman" panose="02020603050405020304" pitchFamily="18" charset="0"/>
              </a:rPr>
              <a:t> </a:t>
            </a:r>
            <a:r>
              <a:rPr lang="vi-VN" sz="2400" b="1" dirty="0" smtClean="0">
                <a:latin typeface="Times New Roman" panose="02020603050405020304" pitchFamily="18" charset="0"/>
                <a:cs typeface="Times New Roman" panose="02020603050405020304" pitchFamily="18" charset="0"/>
              </a:rPr>
              <a:t>заслуги</a:t>
            </a:r>
            <a:r>
              <a:rPr lang="vi-VN" sz="2400" dirty="0" smtClean="0">
                <a:latin typeface="Times New Roman" panose="02020603050405020304" pitchFamily="18" charset="0"/>
                <a:cs typeface="Times New Roman" panose="02020603050405020304" pitchFamily="18" charset="0"/>
              </a:rPr>
              <a:t>»</a:t>
            </a:r>
            <a:r>
              <a:rPr lang="ru-RU" sz="2400" dirty="0" smtClean="0">
                <a:latin typeface="Times New Roman" panose="02020603050405020304" pitchFamily="18" charset="0"/>
                <a:cs typeface="Times New Roman" panose="02020603050405020304" pitchFamily="18" charset="0"/>
              </a:rPr>
              <a:t> и 3 медали Юбилейных.</a:t>
            </a:r>
          </a:p>
          <a:p>
            <a:r>
              <a:rPr lang="ru-RU" sz="2400" b="1" dirty="0">
                <a:latin typeface="Times New Roman" panose="02020603050405020304" pitchFamily="18" charset="0"/>
                <a:cs typeface="Times New Roman" panose="02020603050405020304" pitchFamily="18" charset="0"/>
              </a:rPr>
              <a:t>Благодарность</a:t>
            </a:r>
            <a:r>
              <a:rPr lang="ru-RU" sz="2400" dirty="0">
                <a:latin typeface="Times New Roman" panose="02020603050405020304" pitchFamily="18" charset="0"/>
                <a:cs typeface="Times New Roman" panose="02020603050405020304" pitchFamily="18" charset="0"/>
              </a:rPr>
              <a:t> ВГК </a:t>
            </a:r>
            <a:r>
              <a:rPr lang="ru-RU" sz="2400" b="1" dirty="0">
                <a:latin typeface="Times New Roman" panose="02020603050405020304" pitchFamily="18" charset="0"/>
                <a:cs typeface="Times New Roman" panose="02020603050405020304" pitchFamily="18" charset="0"/>
              </a:rPr>
              <a:t>за</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овладение</a:t>
            </a:r>
            <a:r>
              <a:rPr lang="ru-RU" sz="2400" dirty="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городом</a:t>
            </a:r>
            <a:r>
              <a:rPr lang="ru-RU" sz="2400" dirty="0">
                <a:latin typeface="Times New Roman" panose="02020603050405020304" pitchFamily="18" charset="0"/>
                <a:cs typeface="Times New Roman" panose="02020603050405020304" pitchFamily="18" charset="0"/>
              </a:rPr>
              <a:t> </a:t>
            </a:r>
            <a:r>
              <a:rPr lang="ru-RU" sz="2400" b="1" dirty="0" err="1" smtClean="0">
                <a:latin typeface="Times New Roman" panose="02020603050405020304" pitchFamily="18" charset="0"/>
                <a:cs typeface="Times New Roman" panose="02020603050405020304" pitchFamily="18" charset="0"/>
              </a:rPr>
              <a:t>Свинемюнде</a:t>
            </a:r>
            <a:r>
              <a:rPr lang="ru-RU" sz="2400" dirty="0" smtClean="0">
                <a:latin typeface="Times New Roman" panose="02020603050405020304" pitchFamily="18" charset="0"/>
                <a:cs typeface="Times New Roman" panose="02020603050405020304" pitchFamily="18" charset="0"/>
              </a:rPr>
              <a:t>, крупным портом и </a:t>
            </a:r>
            <a:r>
              <a:rPr lang="ru-RU" sz="2400" dirty="0" err="1" smtClean="0">
                <a:latin typeface="Times New Roman" panose="02020603050405020304" pitchFamily="18" charset="0"/>
                <a:cs typeface="Times New Roman" panose="02020603050405020304" pitchFamily="18" charset="0"/>
              </a:rPr>
              <a:t>военно</a:t>
            </a:r>
            <a:r>
              <a:rPr lang="ru-RU" sz="2400" dirty="0" smtClean="0">
                <a:latin typeface="Times New Roman" panose="02020603050405020304" pitchFamily="18" charset="0"/>
                <a:cs typeface="Times New Roman" panose="02020603050405020304" pitchFamily="18" charset="0"/>
              </a:rPr>
              <a:t> – морской базой немцев на Балтийском море.</a:t>
            </a:r>
            <a:endParaRPr lang="ru-RU" sz="2400" dirty="0">
              <a:latin typeface="Times New Roman" panose="02020603050405020304" pitchFamily="18" charset="0"/>
              <a:cs typeface="Times New Roman" panose="02020603050405020304" pitchFamily="18" charset="0"/>
            </a:endParaRPr>
          </a:p>
        </p:txBody>
      </p:sp>
      <p:pic>
        <p:nvPicPr>
          <p:cNvPr id="6146" name="Picture 2" descr="F:\ВОВ\лист0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63235" y="1412776"/>
            <a:ext cx="4380772" cy="48245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32738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274638"/>
            <a:ext cx="8229600" cy="6322714"/>
          </a:xfrm>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a:r>
              <a:rPr lang="ru-RU"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Основные этапы реализации проекта:</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Наш проект имел следующие этапы</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Подготовительный:</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Знакомство с проектом родителей и </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детей;</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Обсуждение и выяснение возможностей, средств, </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необходимых для </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реализации </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проекта;</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Определение содержания </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деятельности;</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Сбор информации о родственниках воевавших в </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ВОВ.</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Основной:</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Тематическая беседа «Что мы с вами знаем о войне</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Занятие «Дети и война</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Рассматривание альбома «Ордена и медали ВОВ</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Просмотр презентации «Великая Отечественная война</a:t>
            </a: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a:t>
            </a: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t>Встреча с ветеранами войны.</a:t>
            </a:r>
            <a:br>
              <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rPr>
            </a:br>
            <a:endParaRPr lang="ru-RU"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4512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91" y="0"/>
            <a:ext cx="9149991" cy="6857999"/>
          </a:xfrm>
          <a:prstGeom prst="rect">
            <a:avLst/>
          </a:prstGeom>
        </p:spPr>
      </p:pic>
      <p:sp>
        <p:nvSpPr>
          <p:cNvPr id="2" name="Заголовок 1"/>
          <p:cNvSpPr>
            <a:spLocks noGrp="1"/>
          </p:cNvSpPr>
          <p:nvPr>
            <p:ph type="title"/>
          </p:nvPr>
        </p:nvSpPr>
        <p:spPr>
          <a:xfrm>
            <a:off x="2051720" y="1772816"/>
            <a:ext cx="6984776" cy="4896544"/>
          </a:xfrm>
        </p:spPr>
        <p:txBody>
          <a:bodyPr>
            <a:normAutofit fontScale="90000"/>
          </a:bodyPr>
          <a:lstStyle/>
          <a:p>
            <a:pPr algn="l"/>
            <a:r>
              <a:rPr lang="ru-RU" sz="2600" b="1" u="sng" dirty="0" smtClean="0">
                <a:latin typeface="Times New Roman" panose="02020603050405020304" pitchFamily="18" charset="0"/>
                <a:cs typeface="Times New Roman" panose="02020603050405020304" pitchFamily="18" charset="0"/>
              </a:rPr>
              <a:t>Продукты </a:t>
            </a:r>
            <a:r>
              <a:rPr lang="ru-RU" sz="2600" b="1" u="sng" dirty="0">
                <a:latin typeface="Times New Roman" panose="02020603050405020304" pitchFamily="18" charset="0"/>
                <a:cs typeface="Times New Roman" panose="02020603050405020304" pitchFamily="18" charset="0"/>
              </a:rPr>
              <a:t>проекта</a:t>
            </a:r>
            <a:r>
              <a:rPr lang="ru-RU" sz="2600" u="sng" dirty="0">
                <a:latin typeface="Times New Roman" panose="02020603050405020304" pitchFamily="18" charset="0"/>
                <a:cs typeface="Times New Roman" panose="02020603050405020304" pitchFamily="18" charset="0"/>
              </a:rPr>
              <a:t/>
            </a:r>
            <a:br>
              <a:rPr lang="ru-RU" sz="2600" u="sng"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Выставка рисунков «Война глазами детей</a:t>
            </a:r>
            <a:r>
              <a:rPr lang="ru-RU" sz="2400" dirty="0" smtClean="0">
                <a:latin typeface="Times New Roman" panose="02020603050405020304" pitchFamily="18" charset="0"/>
                <a:cs typeface="Times New Roman" panose="02020603050405020304" pitchFamily="18" charset="0"/>
              </a:rPr>
              <a:t>»;</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Выставка поделок «С Днём Победы</a:t>
            </a:r>
            <a:r>
              <a:rPr lang="ru-RU" sz="2400" dirty="0" smtClean="0">
                <a:latin typeface="Times New Roman" panose="02020603050405020304" pitchFamily="18" charset="0"/>
                <a:cs typeface="Times New Roman" panose="02020603050405020304" pitchFamily="18" charset="0"/>
              </a:rPr>
              <a:t>!», плакатов «Мой прадедушка»;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Оформление стенда « 2 февраля – Сталинградская битва»;</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Изготовление открыток для ветеранов;</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Акция «Сирень Победы»;</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Чтение </a:t>
            </a:r>
            <a:r>
              <a:rPr lang="ru-RU" sz="2400" dirty="0">
                <a:latin typeface="Times New Roman" panose="02020603050405020304" pitchFamily="18" charset="0"/>
                <a:cs typeface="Times New Roman" panose="02020603050405020304" pitchFamily="18" charset="0"/>
              </a:rPr>
              <a:t>художественной </a:t>
            </a:r>
            <a:r>
              <a:rPr lang="ru-RU" sz="2400" dirty="0" smtClean="0">
                <a:latin typeface="Times New Roman" panose="02020603050405020304" pitchFamily="18" charset="0"/>
                <a:cs typeface="Times New Roman" panose="02020603050405020304" pitchFamily="18" charset="0"/>
              </a:rPr>
              <a:t>литературы.</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600" b="1" u="sng" dirty="0">
                <a:latin typeface="Times New Roman" panose="02020603050405020304" pitchFamily="18" charset="0"/>
                <a:cs typeface="Times New Roman" panose="02020603050405020304" pitchFamily="18" charset="0"/>
              </a:rPr>
              <a:t>Итоговый:</a:t>
            </a:r>
            <a:r>
              <a:rPr lang="ru-RU" sz="2600" dirty="0">
                <a:latin typeface="Times New Roman" panose="02020603050405020304" pitchFamily="18" charset="0"/>
                <a:cs typeface="Times New Roman" panose="02020603050405020304" pitchFamily="18" charset="0"/>
              </a:rPr>
              <a:t/>
            </a:r>
            <a:br>
              <a:rPr lang="ru-RU" sz="2600"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Провели </a:t>
            </a:r>
            <a:r>
              <a:rPr lang="ru-RU" sz="2400" dirty="0">
                <a:latin typeface="Times New Roman" panose="02020603050405020304" pitchFamily="18" charset="0"/>
                <a:cs typeface="Times New Roman" panose="02020603050405020304" pitchFamily="18" charset="0"/>
              </a:rPr>
              <a:t>праздничный концерт посвящённый </a:t>
            </a:r>
            <a:r>
              <a:rPr lang="ru-RU" sz="2400" dirty="0" smtClean="0">
                <a:latin typeface="Times New Roman" panose="02020603050405020304" pitchFamily="18" charset="0"/>
                <a:cs typeface="Times New Roman" panose="02020603050405020304" pitchFamily="18" charset="0"/>
              </a:rPr>
              <a:t>Дню Победы;</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Создали </a:t>
            </a:r>
            <a:r>
              <a:rPr lang="ru-RU" sz="2400" dirty="0" smtClean="0">
                <a:latin typeface="Times New Roman" panose="02020603050405020304" pitchFamily="18" charset="0"/>
                <a:cs typeface="Times New Roman" panose="02020603050405020304" pitchFamily="18" charset="0"/>
              </a:rPr>
              <a:t>презентацию;</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Защита </a:t>
            </a:r>
            <a:r>
              <a:rPr lang="ru-RU" sz="2400" dirty="0" smtClean="0">
                <a:latin typeface="Times New Roman" panose="02020603050405020304" pitchFamily="18" charset="0"/>
                <a:cs typeface="Times New Roman" panose="02020603050405020304" pitchFamily="18" charset="0"/>
              </a:rPr>
              <a:t>проекта.</a:t>
            </a:r>
            <a:r>
              <a:rPr lang="ru-RU" sz="2400" dirty="0">
                <a:latin typeface="Times New Roman" panose="02020603050405020304" pitchFamily="18" charset="0"/>
                <a:cs typeface="Times New Roman" panose="02020603050405020304" pitchFamily="18" charset="0"/>
              </a:rPr>
              <a:t/>
            </a:r>
            <a:br>
              <a:rPr lang="ru-RU" sz="2400" dirty="0">
                <a:latin typeface="Times New Roman" panose="02020603050405020304" pitchFamily="18" charset="0"/>
                <a:cs typeface="Times New Roman" panose="02020603050405020304" pitchFamily="18" charset="0"/>
              </a:rPr>
            </a:br>
            <a:endParaRPr lang="ru-RU" sz="2400" dirty="0"/>
          </a:p>
        </p:txBody>
      </p:sp>
    </p:spTree>
    <p:extLst>
      <p:ext uri="{BB962C8B-B14F-4D97-AF65-F5344CB8AC3E}">
        <p14:creationId xmlns:p14="http://schemas.microsoft.com/office/powerpoint/2010/main" val="6799464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0"/>
            <a:ext cx="9144000" cy="6858000"/>
          </a:xfrm>
          <a:prstGeom prst="rect">
            <a:avLst/>
          </a:prstGeom>
        </p:spPr>
      </p:pic>
      <p:sp>
        <p:nvSpPr>
          <p:cNvPr id="2" name="Заголовок 1"/>
          <p:cNvSpPr>
            <a:spLocks noGrp="1"/>
          </p:cNvSpPr>
          <p:nvPr>
            <p:ph type="title"/>
          </p:nvPr>
        </p:nvSpPr>
        <p:spPr>
          <a:xfrm>
            <a:off x="457200" y="274638"/>
            <a:ext cx="8229600" cy="1066130"/>
          </a:xfrm>
        </p:spPr>
        <p:txBody>
          <a:bodyPr>
            <a:normAutofit fontScale="90000"/>
          </a:bodyPr>
          <a:lstStyle/>
          <a:p>
            <a:r>
              <a:rPr lang="ru-RU" sz="3600" dirty="0" smtClean="0">
                <a:latin typeface="Times New Roman" panose="02020603050405020304" pitchFamily="18" charset="0"/>
                <a:cs typeface="Times New Roman" panose="02020603050405020304" pitchFamily="18" charset="0"/>
              </a:rPr>
              <a:t>Выставка </a:t>
            </a:r>
            <a:r>
              <a:rPr lang="ru-RU" sz="3600" dirty="0">
                <a:latin typeface="Times New Roman" panose="02020603050405020304" pitchFamily="18" charset="0"/>
                <a:cs typeface="Times New Roman" panose="02020603050405020304" pitchFamily="18" charset="0"/>
              </a:rPr>
              <a:t>рисунков</a:t>
            </a:r>
            <a:br>
              <a:rPr lang="ru-RU" sz="3600" dirty="0">
                <a:latin typeface="Times New Roman" panose="02020603050405020304" pitchFamily="18" charset="0"/>
                <a:cs typeface="Times New Roman" panose="02020603050405020304" pitchFamily="18" charset="0"/>
              </a:rPr>
            </a:br>
            <a:r>
              <a:rPr lang="ru-RU" sz="3600" dirty="0">
                <a:latin typeface="Times New Roman" panose="02020603050405020304" pitchFamily="18" charset="0"/>
                <a:cs typeface="Times New Roman" panose="02020603050405020304" pitchFamily="18" charset="0"/>
              </a:rPr>
              <a:t>«Война глазами детей</a:t>
            </a:r>
            <a:r>
              <a:rPr lang="ru-RU" sz="3600" dirty="0" smtClean="0">
                <a:latin typeface="Times New Roman" panose="02020603050405020304" pitchFamily="18" charset="0"/>
                <a:cs typeface="Times New Roman" panose="02020603050405020304" pitchFamily="18" charset="0"/>
              </a:rPr>
              <a:t>»</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151839" y="1976752"/>
            <a:ext cx="2400000" cy="1800000"/>
          </a:xfrm>
          <a:prstGeom prst="rect">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1999" y="3933056"/>
            <a:ext cx="3840000" cy="2880000"/>
          </a:xfrm>
          <a:prstGeom prst="rect">
            <a:avLst/>
          </a:prstGeom>
          <a:ln>
            <a:noFill/>
          </a:ln>
          <a:effectLst>
            <a:softEdge rad="112500"/>
          </a:effectLst>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2160" y="3953236"/>
            <a:ext cx="3840000" cy="2880000"/>
          </a:xfrm>
          <a:prstGeom prst="rect">
            <a:avLst/>
          </a:prstGeom>
          <a:ln>
            <a:noFill/>
          </a:ln>
          <a:effectLst>
            <a:softEdge rad="112500"/>
          </a:effectLst>
        </p:spPr>
      </p:pic>
      <p:pic>
        <p:nvPicPr>
          <p:cNvPr id="7" name="Рисунок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792280" y="1976752"/>
            <a:ext cx="2400000" cy="1800000"/>
          </a:xfrm>
          <a:prstGeom prst="rect">
            <a:avLst/>
          </a:prstGeom>
          <a:ln>
            <a:noFill/>
          </a:ln>
          <a:effectLst>
            <a:softEdge rad="112500"/>
          </a:effectLst>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551839" y="1196752"/>
            <a:ext cx="4040321" cy="2880000"/>
          </a:xfrm>
          <a:prstGeom prst="rect">
            <a:avLst/>
          </a:prstGeom>
          <a:ln>
            <a:noFill/>
          </a:ln>
          <a:effectLst>
            <a:softEdge rad="112500"/>
          </a:effectLst>
        </p:spPr>
      </p:pic>
    </p:spTree>
    <p:extLst>
      <p:ext uri="{BB962C8B-B14F-4D97-AF65-F5344CB8AC3E}">
        <p14:creationId xmlns:p14="http://schemas.microsoft.com/office/powerpoint/2010/main" val="3542669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Заголовок 1"/>
          <p:cNvSpPr>
            <a:spLocks noGrp="1"/>
          </p:cNvSpPr>
          <p:nvPr>
            <p:ph type="title"/>
          </p:nvPr>
        </p:nvSpPr>
        <p:spPr>
          <a:xfrm>
            <a:off x="451839" y="260648"/>
            <a:ext cx="8229600" cy="1066130"/>
          </a:xfrm>
        </p:spPr>
        <p:txBody>
          <a:bodyPr>
            <a:normAutofit/>
          </a:bodyPr>
          <a:lstStyle/>
          <a:p>
            <a:r>
              <a:rPr lang="ru-RU" sz="3200" dirty="0">
                <a:latin typeface="Times New Roman" panose="02020603050405020304" pitchFamily="18" charset="0"/>
                <a:cs typeface="Times New Roman" panose="02020603050405020304" pitchFamily="18" charset="0"/>
              </a:rPr>
              <a:t>Выставка поделок «С </a:t>
            </a:r>
            <a:r>
              <a:rPr lang="ru-RU" sz="3200" dirty="0" smtClean="0">
                <a:latin typeface="Times New Roman" panose="02020603050405020304" pitchFamily="18" charset="0"/>
                <a:cs typeface="Times New Roman" panose="02020603050405020304" pitchFamily="18" charset="0"/>
              </a:rPr>
              <a:t>Днём Победы</a:t>
            </a:r>
            <a:r>
              <a:rPr lang="ru-RU" sz="3200" dirty="0">
                <a:latin typeface="Times New Roman" panose="02020603050405020304" pitchFamily="18" charset="0"/>
                <a:cs typeface="Times New Roman" panose="02020603050405020304" pitchFamily="18" charset="0"/>
              </a:rPr>
              <a:t>»</a:t>
            </a: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056698">
            <a:off x="-190924" y="1419205"/>
            <a:ext cx="3316763" cy="2487572"/>
          </a:xfrm>
          <a:prstGeom prst="rect">
            <a:avLst/>
          </a:prstGeom>
          <a:ln>
            <a:noFill/>
          </a:ln>
          <a:effectLst>
            <a:softEdge rad="112500"/>
          </a:effectLst>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4088" y="4214831"/>
            <a:ext cx="3360000" cy="2520000"/>
          </a:xfrm>
          <a:prstGeom prst="rect">
            <a:avLst/>
          </a:prstGeom>
          <a:ln>
            <a:noFill/>
          </a:ln>
          <a:effectLst>
            <a:softEdge rad="112500"/>
          </a:effectLst>
        </p:spPr>
      </p:pic>
      <p:pic>
        <p:nvPicPr>
          <p:cNvPr id="11" name="Рисунок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876334">
            <a:off x="5142559" y="1617835"/>
            <a:ext cx="3604475" cy="2703356"/>
          </a:xfrm>
          <a:prstGeom prst="rect">
            <a:avLst/>
          </a:prstGeom>
          <a:ln>
            <a:noFill/>
          </a:ln>
          <a:effectLst>
            <a:softEdge rad="112500"/>
          </a:effectLst>
        </p:spPr>
      </p:pic>
    </p:spTree>
    <p:extLst>
      <p:ext uri="{BB962C8B-B14F-4D97-AF65-F5344CB8AC3E}">
        <p14:creationId xmlns:p14="http://schemas.microsoft.com/office/powerpoint/2010/main" val="39397311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0"/>
            <a:ext cx="9144000" cy="6858000"/>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9512" y="3140968"/>
            <a:ext cx="4800000" cy="3600000"/>
          </a:xfrm>
          <a:prstGeom prst="rect">
            <a:avLst/>
          </a:prstGeom>
          <a:ln>
            <a:noFill/>
          </a:ln>
          <a:effectLst>
            <a:softEdge rad="112500"/>
          </a:effectLst>
        </p:spPr>
      </p:pic>
      <p:sp>
        <p:nvSpPr>
          <p:cNvPr id="2" name="Заголовок 1"/>
          <p:cNvSpPr>
            <a:spLocks noGrp="1"/>
          </p:cNvSpPr>
          <p:nvPr>
            <p:ph type="title"/>
          </p:nvPr>
        </p:nvSpPr>
        <p:spPr>
          <a:xfrm>
            <a:off x="451839" y="260648"/>
            <a:ext cx="8229600" cy="1066130"/>
          </a:xfrm>
        </p:spPr>
        <p:txBody>
          <a:bodyPr>
            <a:normAutofit/>
          </a:bodyPr>
          <a:lstStyle/>
          <a:p>
            <a:r>
              <a:rPr lang="ru-RU" sz="3200" dirty="0">
                <a:latin typeface="Times New Roman" panose="02020603050405020304" pitchFamily="18" charset="0"/>
                <a:cs typeface="Times New Roman" panose="02020603050405020304" pitchFamily="18" charset="0"/>
              </a:rPr>
              <a:t>Выставка </a:t>
            </a:r>
            <a:r>
              <a:rPr lang="ru-RU" sz="3200" dirty="0" smtClean="0">
                <a:latin typeface="Times New Roman" panose="02020603050405020304" pitchFamily="18" charset="0"/>
                <a:cs typeface="Times New Roman" panose="02020603050405020304" pitchFamily="18" charset="0"/>
              </a:rPr>
              <a:t>плакатов  «Мой прадедушка»</a:t>
            </a: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908720"/>
            <a:ext cx="4800000" cy="3600000"/>
          </a:xfrm>
          <a:prstGeom prst="rect">
            <a:avLst/>
          </a:prstGeom>
          <a:ln>
            <a:noFill/>
          </a:ln>
          <a:effectLst>
            <a:softEdge rad="112500"/>
          </a:effectLst>
        </p:spPr>
      </p:pic>
    </p:spTree>
    <p:extLst>
      <p:ext uri="{BB962C8B-B14F-4D97-AF65-F5344CB8AC3E}">
        <p14:creationId xmlns:p14="http://schemas.microsoft.com/office/powerpoint/2010/main" val="28223172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0" y="4192"/>
            <a:ext cx="9144000" cy="6858000"/>
          </a:xfrm>
          <a:prstGeom prst="rect">
            <a:avLst/>
          </a:prstGeom>
        </p:spPr>
      </p:pic>
      <p:sp>
        <p:nvSpPr>
          <p:cNvPr id="2" name="Заголовок 1"/>
          <p:cNvSpPr>
            <a:spLocks noGrp="1"/>
          </p:cNvSpPr>
          <p:nvPr>
            <p:ph type="title"/>
          </p:nvPr>
        </p:nvSpPr>
        <p:spPr>
          <a:xfrm>
            <a:off x="1115616" y="332656"/>
            <a:ext cx="7327747" cy="1066130"/>
          </a:xfrm>
        </p:spPr>
        <p:txBody>
          <a:bodyPr>
            <a:normAutofit/>
          </a:bodyPr>
          <a:lstStyle/>
          <a:p>
            <a:r>
              <a:rPr lang="ru-RU" sz="3200" dirty="0" smtClean="0">
                <a:latin typeface="Times New Roman" panose="02020603050405020304" pitchFamily="18" charset="0"/>
                <a:cs typeface="Times New Roman" panose="02020603050405020304" pitchFamily="18" charset="0"/>
              </a:rPr>
              <a:t>Акция «Сирень Победы»</a:t>
            </a: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0128" y="980728"/>
            <a:ext cx="4800000" cy="3195136"/>
          </a:xfrm>
          <a:prstGeom prst="ellipse">
            <a:avLst/>
          </a:prstGeom>
          <a:ln>
            <a:noFill/>
          </a:ln>
          <a:effectLst>
            <a:softEdge rad="112500"/>
          </a:effectLst>
        </p:spPr>
      </p:pic>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2996952"/>
            <a:ext cx="4800000" cy="3600000"/>
          </a:xfrm>
          <a:prstGeom prst="ellipse">
            <a:avLst/>
          </a:prstGeom>
          <a:ln>
            <a:noFill/>
          </a:ln>
          <a:effectLst>
            <a:softEdge rad="112500"/>
          </a:effectLst>
        </p:spPr>
      </p:pic>
    </p:spTree>
    <p:extLst>
      <p:ext uri="{BB962C8B-B14F-4D97-AF65-F5344CB8AC3E}">
        <p14:creationId xmlns:p14="http://schemas.microsoft.com/office/powerpoint/2010/main" val="34206392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8" y="0"/>
            <a:ext cx="9144000" cy="6858000"/>
          </a:xfrm>
          <a:prstGeom prst="rect">
            <a:avLst/>
          </a:prstGeom>
        </p:spPr>
      </p:pic>
      <p:sp>
        <p:nvSpPr>
          <p:cNvPr id="2" name="Заголовок 1"/>
          <p:cNvSpPr>
            <a:spLocks noGrp="1"/>
          </p:cNvSpPr>
          <p:nvPr>
            <p:ph type="title"/>
          </p:nvPr>
        </p:nvSpPr>
        <p:spPr>
          <a:xfrm rot="19972828">
            <a:off x="-790547" y="856828"/>
            <a:ext cx="6348049" cy="1066130"/>
          </a:xfrm>
        </p:spPr>
        <p:txBody>
          <a:bodyPr>
            <a:normAutofit/>
          </a:bodyPr>
          <a:lstStyle/>
          <a:p>
            <a:r>
              <a:rPr lang="ru-RU" sz="3200" dirty="0" smtClean="0">
                <a:latin typeface="Times New Roman" panose="02020603050405020304" pitchFamily="18" charset="0"/>
                <a:cs typeface="Times New Roman" panose="02020603050405020304" pitchFamily="18" charset="0"/>
              </a:rPr>
              <a:t>Акция «Сирень Победы»</a:t>
            </a: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9912" y="908720"/>
            <a:ext cx="5112985" cy="2880000"/>
          </a:xfrm>
          <a:prstGeom prst="ellipse">
            <a:avLst/>
          </a:prstGeom>
          <a:ln>
            <a:noFill/>
          </a:ln>
          <a:effectLst>
            <a:softEdge rad="112500"/>
          </a:effectLst>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3443051"/>
            <a:ext cx="5112985" cy="2880000"/>
          </a:xfrm>
          <a:prstGeom prst="ellipse">
            <a:avLst/>
          </a:prstGeom>
          <a:ln>
            <a:noFill/>
          </a:ln>
          <a:effectLst>
            <a:softEdge rad="112500"/>
          </a:effectLst>
        </p:spPr>
      </p:pic>
    </p:spTree>
    <p:extLst>
      <p:ext uri="{BB962C8B-B14F-4D97-AF65-F5344CB8AC3E}">
        <p14:creationId xmlns:p14="http://schemas.microsoft.com/office/powerpoint/2010/main" val="4644058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957392"/>
          </a:xfrm>
        </p:spPr>
      </p:pic>
      <p:sp>
        <p:nvSpPr>
          <p:cNvPr id="2" name="Заголовок 1"/>
          <p:cNvSpPr>
            <a:spLocks noGrp="1"/>
          </p:cNvSpPr>
          <p:nvPr>
            <p:ph type="title"/>
          </p:nvPr>
        </p:nvSpPr>
        <p:spPr>
          <a:xfrm>
            <a:off x="457200" y="116632"/>
            <a:ext cx="8229600" cy="1512168"/>
          </a:xfrm>
        </p:spPr>
        <p:txBody>
          <a:bodyPr>
            <a:normAutofit/>
          </a:bodyPr>
          <a:lstStyle/>
          <a:p>
            <a:pPr algn="just"/>
            <a:r>
              <a:rPr lang="ru-RU" sz="1600" dirty="0" smtClean="0">
                <a:latin typeface="Times New Roman" panose="02020603050405020304" pitchFamily="18" charset="0"/>
                <a:cs typeface="Times New Roman" panose="02020603050405020304" pitchFamily="18" charset="0"/>
              </a:rPr>
              <a:t>	</a:t>
            </a:r>
            <a:endParaRPr lang="ru-RU" sz="18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793304"/>
            <a:ext cx="3360000" cy="2520000"/>
          </a:xfrm>
          <a:prstGeom prst="rect">
            <a:avLst/>
          </a:prstGeom>
          <a:ln>
            <a:noFill/>
          </a:ln>
          <a:effectLst>
            <a:softEdge rad="112500"/>
          </a:effectLst>
        </p:spPr>
      </p:pic>
      <p:sp>
        <p:nvSpPr>
          <p:cNvPr id="6" name="TextBox 5"/>
          <p:cNvSpPr txBox="1"/>
          <p:nvPr/>
        </p:nvSpPr>
        <p:spPr>
          <a:xfrm>
            <a:off x="1403648" y="55980"/>
            <a:ext cx="6483698" cy="523220"/>
          </a:xfrm>
          <a:prstGeom prst="rect">
            <a:avLst/>
          </a:prstGeom>
          <a:noFill/>
        </p:spPr>
        <p:txBody>
          <a:bodyPr wrap="none" rtlCol="0">
            <a:spAutoFit/>
          </a:bodyPr>
          <a:lstStyle/>
          <a:p>
            <a:r>
              <a:rPr lang="ru-RU" sz="2800" b="1" dirty="0" smtClean="0">
                <a:solidFill>
                  <a:srgbClr val="FF0000"/>
                </a:solidFill>
                <a:latin typeface="Times New Roman" panose="02020603050405020304" pitchFamily="18" charset="0"/>
                <a:cs typeface="Times New Roman" panose="02020603050405020304" pitchFamily="18" charset="0"/>
              </a:rPr>
              <a:t>Изготовление открыток для ветеранов</a:t>
            </a:r>
            <a:endParaRPr lang="ru-RU" sz="2800" b="1" dirty="0">
              <a:solidFill>
                <a:srgbClr val="FF0000"/>
              </a:solidFill>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6216" y="856928"/>
            <a:ext cx="3360000" cy="2520000"/>
          </a:xfrm>
          <a:prstGeom prst="rect">
            <a:avLst/>
          </a:prstGeom>
          <a:ln>
            <a:noFill/>
          </a:ln>
          <a:effectLst>
            <a:softEdge rad="112500"/>
          </a:effectLst>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216" y="3307664"/>
            <a:ext cx="2160000" cy="2880000"/>
          </a:xfrm>
          <a:prstGeom prst="rect">
            <a:avLst/>
          </a:prstGeom>
          <a:ln>
            <a:noFill/>
          </a:ln>
          <a:effectLst>
            <a:softEdge rad="112500"/>
          </a:effectLst>
        </p:spPr>
      </p:pic>
      <p:pic>
        <p:nvPicPr>
          <p:cNvPr id="9" name="Рисунок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56209" y="3356992"/>
            <a:ext cx="2160000" cy="2880000"/>
          </a:xfrm>
          <a:prstGeom prst="rect">
            <a:avLst/>
          </a:prstGeom>
          <a:ln>
            <a:noFill/>
          </a:ln>
          <a:effectLst>
            <a:softEdge rad="112500"/>
          </a:effectLst>
        </p:spPr>
      </p:pic>
    </p:spTree>
    <p:extLst>
      <p:ext uri="{BB962C8B-B14F-4D97-AF65-F5344CB8AC3E}">
        <p14:creationId xmlns:p14="http://schemas.microsoft.com/office/powerpoint/2010/main" val="27574070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8" y="0"/>
            <a:ext cx="9144000" cy="6858000"/>
          </a:xfrm>
          <a:prstGeom prst="rect">
            <a:avLst/>
          </a:prstGeom>
        </p:spPr>
      </p:pic>
      <p:sp>
        <p:nvSpPr>
          <p:cNvPr id="6" name="Заголовок 5"/>
          <p:cNvSpPr>
            <a:spLocks noGrp="1"/>
          </p:cNvSpPr>
          <p:nvPr>
            <p:ph type="title"/>
          </p:nvPr>
        </p:nvSpPr>
        <p:spPr/>
        <p:txBody>
          <a:bodyPr/>
          <a:lstStyle/>
          <a:p>
            <a:r>
              <a:rPr lang="ru-RU" dirty="0" smtClean="0">
                <a:solidFill>
                  <a:srgbClr val="FF0000"/>
                </a:solidFill>
                <a:latin typeface="Times New Roman" panose="02020603050405020304" pitchFamily="18" charset="0"/>
                <a:cs typeface="Times New Roman" panose="02020603050405020304" pitchFamily="18" charset="0"/>
              </a:rPr>
              <a:t>Участие в блиц-олимпиадах</a:t>
            </a:r>
            <a:endParaRPr lang="ru-RU" dirty="0">
              <a:solidFill>
                <a:srgbClr val="FF0000"/>
              </a:solidFill>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5736" y="1196752"/>
            <a:ext cx="4050000" cy="5400000"/>
          </a:xfrm>
          <a:prstGeom prst="rect">
            <a:avLst/>
          </a:prstGeom>
          <a:ln>
            <a:noFill/>
          </a:ln>
          <a:effectLst>
            <a:softEdge rad="112500"/>
          </a:effectLst>
        </p:spPr>
      </p:pic>
    </p:spTree>
    <p:extLst>
      <p:ext uri="{BB962C8B-B14F-4D97-AF65-F5344CB8AC3E}">
        <p14:creationId xmlns:p14="http://schemas.microsoft.com/office/powerpoint/2010/main" val="4975646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2" name="Заголовок 1"/>
          <p:cNvSpPr>
            <a:spLocks noGrp="1"/>
          </p:cNvSpPr>
          <p:nvPr>
            <p:ph type="title"/>
          </p:nvPr>
        </p:nvSpPr>
        <p:spPr>
          <a:xfrm>
            <a:off x="3995936" y="332656"/>
            <a:ext cx="4968552" cy="6192688"/>
          </a:xfrm>
        </p:spPr>
        <p:txBody>
          <a:bodyPr>
            <a:noAutofit/>
          </a:bodyPr>
          <a:lstStyle/>
          <a:p>
            <a:pPr algn="just"/>
            <a:r>
              <a:rPr lang="ru-RU" sz="2400" dirty="0" smtClean="0">
                <a:solidFill>
                  <a:srgbClr val="FFFF00"/>
                </a:solidFill>
                <a:latin typeface="Times New Roman" panose="02020603050405020304" pitchFamily="18" charset="0"/>
                <a:cs typeface="Times New Roman" panose="02020603050405020304" pitchFamily="18" charset="0"/>
              </a:rPr>
              <a:t>	«</a:t>
            </a:r>
            <a:r>
              <a:rPr lang="ru-RU" sz="2400" dirty="0">
                <a:solidFill>
                  <a:srgbClr val="FFFF00"/>
                </a:solidFill>
                <a:latin typeface="Times New Roman" panose="02020603050405020304" pitchFamily="18" charset="0"/>
                <a:cs typeface="Times New Roman" panose="02020603050405020304" pitchFamily="18" charset="0"/>
              </a:rPr>
              <a:t>Патриотическое воспитание должно быть не только стройной государственной </a:t>
            </a:r>
            <a:r>
              <a:rPr lang="ru-RU" sz="2400" dirty="0" smtClean="0">
                <a:solidFill>
                  <a:srgbClr val="FFFF00"/>
                </a:solidFill>
                <a:latin typeface="Times New Roman" panose="02020603050405020304" pitchFamily="18" charset="0"/>
                <a:cs typeface="Times New Roman" panose="02020603050405020304" pitchFamily="18" charset="0"/>
              </a:rPr>
              <a:t>системой, но</a:t>
            </a:r>
            <a:r>
              <a:rPr lang="ru-RU" sz="2400" dirty="0">
                <a:solidFill>
                  <a:srgbClr val="FFFF00"/>
                </a:solidFill>
                <a:latin typeface="Times New Roman" panose="02020603050405020304" pitchFamily="18" charset="0"/>
                <a:cs typeface="Times New Roman" panose="02020603050405020304" pitchFamily="18" charset="0"/>
              </a:rPr>
              <a:t> прежде всего органичной частью жизни самого </a:t>
            </a:r>
            <a:r>
              <a:rPr lang="ru-RU" sz="2400" dirty="0" smtClean="0">
                <a:solidFill>
                  <a:srgbClr val="FFFF00"/>
                </a:solidFill>
                <a:latin typeface="Times New Roman" panose="02020603050405020304" pitchFamily="18" charset="0"/>
                <a:cs typeface="Times New Roman" panose="02020603050405020304" pitchFamily="18" charset="0"/>
              </a:rPr>
              <a:t>общества. И</a:t>
            </a:r>
            <a:r>
              <a:rPr lang="ru-RU" sz="2400" dirty="0">
                <a:solidFill>
                  <a:srgbClr val="FFFF00"/>
                </a:solidFill>
                <a:latin typeface="Times New Roman" panose="02020603050405020304" pitchFamily="18" charset="0"/>
                <a:cs typeface="Times New Roman" panose="02020603050405020304" pitchFamily="18" charset="0"/>
              </a:rPr>
              <a:t> только объединив усилия, консолидировав лучшие практики и инициативы, мы сможем вырастить поколения, которые знают свою страну, чувствуют сопричастность её судьбе, к ответственности за ее будущее и главное – верят в нее», – уверен </a:t>
            </a:r>
            <a:r>
              <a:rPr lang="ru-RU" sz="2400" dirty="0" err="1" smtClean="0">
                <a:solidFill>
                  <a:srgbClr val="FFFF00"/>
                </a:solidFill>
                <a:latin typeface="Times New Roman" panose="02020603050405020304" pitchFamily="18" charset="0"/>
                <a:cs typeface="Times New Roman" panose="02020603050405020304" pitchFamily="18" charset="0"/>
              </a:rPr>
              <a:t>В.В.Путин</a:t>
            </a:r>
            <a:r>
              <a:rPr lang="ru-RU" sz="2400" dirty="0" smtClean="0">
                <a:solidFill>
                  <a:srgbClr val="FFFF00"/>
                </a:solidFill>
                <a:latin typeface="Times New Roman" panose="02020603050405020304" pitchFamily="18" charset="0"/>
                <a:cs typeface="Times New Roman" panose="02020603050405020304" pitchFamily="18" charset="0"/>
              </a:rPr>
              <a:t>.</a:t>
            </a:r>
            <a:endParaRPr lang="ru-RU" sz="2400" dirty="0">
              <a:solidFill>
                <a:srgbClr val="FFFF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53260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957392"/>
          </a:xfrm>
        </p:spPr>
      </p:pic>
      <p:sp>
        <p:nvSpPr>
          <p:cNvPr id="2" name="Заголовок 1"/>
          <p:cNvSpPr>
            <a:spLocks noGrp="1"/>
          </p:cNvSpPr>
          <p:nvPr>
            <p:ph type="title"/>
          </p:nvPr>
        </p:nvSpPr>
        <p:spPr>
          <a:xfrm>
            <a:off x="457200" y="116632"/>
            <a:ext cx="8229600" cy="1512168"/>
          </a:xfrm>
        </p:spPr>
        <p:txBody>
          <a:bodyPr>
            <a:normAutofit/>
          </a:bodyPr>
          <a:lstStyle/>
          <a:p>
            <a:pPr algn="just"/>
            <a:r>
              <a:rPr lang="ru-RU" sz="1600" dirty="0" smtClean="0">
                <a:latin typeface="Times New Roman" panose="02020603050405020304" pitchFamily="18" charset="0"/>
                <a:cs typeface="Times New Roman" panose="02020603050405020304" pitchFamily="18" charset="0"/>
              </a:rPr>
              <a:t>	</a:t>
            </a:r>
            <a:r>
              <a:rPr lang="ru-RU" sz="1800" dirty="0" smtClean="0">
                <a:latin typeface="Times New Roman" panose="02020603050405020304" pitchFamily="18" charset="0"/>
                <a:cs typeface="Times New Roman" panose="02020603050405020304" pitchFamily="18" charset="0"/>
              </a:rPr>
              <a:t>Иногда сами родители не могут в должной мере преподнести ребёнку историю его семьи и важные моменты из жизни предыдущих поколений. Детский сад даёт возможность подать и освежить в памяти родителей историю семьи, грамотно преподнести её ребёнку и его сверстникам, у которых возможно нет таких примеров или они стёрты в памяти семьи.</a:t>
            </a:r>
            <a:endParaRPr lang="ru-RU" sz="1800" dirty="0">
              <a:latin typeface="Times New Roman" panose="02020603050405020304" pitchFamily="18" charset="0"/>
              <a:cs typeface="Times New Roman" panose="02020603050405020304" pitchFamily="18" charset="0"/>
            </a:endParaRPr>
          </a:p>
        </p:txBody>
      </p:sp>
      <p:pic>
        <p:nvPicPr>
          <p:cNvPr id="5" name="Рисунок 4" descr="P1000162"/>
          <p:cNvPicPr/>
          <p:nvPr/>
        </p:nvPicPr>
        <p:blipFill>
          <a:blip r:embed="rId3" cstate="print"/>
          <a:srcRect/>
          <a:stretch>
            <a:fillRect/>
          </a:stretch>
        </p:blipFill>
        <p:spPr bwMode="auto">
          <a:xfrm>
            <a:off x="2699792" y="1628800"/>
            <a:ext cx="6107524" cy="4585648"/>
          </a:xfrm>
          <a:prstGeom prst="rect">
            <a:avLst/>
          </a:prstGeom>
          <a:ln>
            <a:noFill/>
          </a:ln>
          <a:effectLst>
            <a:softEdge rad="112500"/>
          </a:effectLst>
        </p:spPr>
      </p:pic>
    </p:spTree>
    <p:extLst>
      <p:ext uri="{BB962C8B-B14F-4D97-AF65-F5344CB8AC3E}">
        <p14:creationId xmlns:p14="http://schemas.microsoft.com/office/powerpoint/2010/main" val="30593504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858000"/>
          </a:xfrm>
        </p:spPr>
      </p:pic>
      <p:sp>
        <p:nvSpPr>
          <p:cNvPr id="2" name="Заголовок 1"/>
          <p:cNvSpPr>
            <a:spLocks noGrp="1"/>
          </p:cNvSpPr>
          <p:nvPr>
            <p:ph type="title"/>
          </p:nvPr>
        </p:nvSpPr>
        <p:spPr>
          <a:xfrm>
            <a:off x="457200" y="274638"/>
            <a:ext cx="8229600" cy="1714202"/>
          </a:xfrm>
        </p:spPr>
        <p:txBody>
          <a:bodyPr>
            <a:normAutofit fontScale="90000"/>
          </a:bodyPr>
          <a:lstStyle/>
          <a:p>
            <a:pPr algn="just"/>
            <a:r>
              <a:rPr lang="ru-RU" sz="1800" dirty="0" smtClean="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В детском саду на занятиях, в беседах, на праздниках посвященные Дню Победы, Дню Защитника Отечества рассказываем  детям о тех исторических событиях. Они, сопереживают описанным страданиям и боли, понимают, как ужасна война и как хорошо, когда её нет.</a:t>
            </a:r>
            <a:endParaRPr lang="ru-RU" sz="2400" dirty="0">
              <a:latin typeface="Times New Roman" panose="02020603050405020304" pitchFamily="18" charset="0"/>
              <a:cs typeface="Times New Roman" panose="02020603050405020304" pitchFamily="18" charset="0"/>
            </a:endParaRPr>
          </a:p>
        </p:txBody>
      </p:sp>
      <p:pic>
        <p:nvPicPr>
          <p:cNvPr id="5" name="Рисунок 4" descr="08журнал012.jpg"/>
          <p:cNvPicPr/>
          <p:nvPr/>
        </p:nvPicPr>
        <p:blipFill>
          <a:blip r:embed="rId3" cstate="print"/>
          <a:stretch>
            <a:fillRect/>
          </a:stretch>
        </p:blipFill>
        <p:spPr>
          <a:xfrm rot="16200000">
            <a:off x="1068834" y="1027510"/>
            <a:ext cx="4826872" cy="6605516"/>
          </a:xfrm>
          <a:prstGeom prst="rect">
            <a:avLst/>
          </a:prstGeom>
          <a:ln>
            <a:noFill/>
          </a:ln>
          <a:effectLst>
            <a:softEdge rad="112500"/>
          </a:effectLst>
        </p:spPr>
      </p:pic>
    </p:spTree>
    <p:extLst>
      <p:ext uri="{BB962C8B-B14F-4D97-AF65-F5344CB8AC3E}">
        <p14:creationId xmlns:p14="http://schemas.microsoft.com/office/powerpoint/2010/main" val="17659131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2" name="Заголовок 1"/>
          <p:cNvSpPr>
            <a:spLocks noGrp="1"/>
          </p:cNvSpPr>
          <p:nvPr>
            <p:ph type="title"/>
          </p:nvPr>
        </p:nvSpPr>
        <p:spPr/>
        <p:txBody>
          <a:bodyPr>
            <a:noAutofit/>
          </a:bodyPr>
          <a:lstStyle/>
          <a:p>
            <a:pPr algn="just"/>
            <a:r>
              <a:rPr lang="ru-RU" sz="3200" dirty="0" smtClean="0">
                <a:latin typeface="Times New Roman" panose="02020603050405020304" pitchFamily="18" charset="0"/>
                <a:cs typeface="Times New Roman" panose="02020603050405020304" pitchFamily="18" charset="0"/>
              </a:rPr>
              <a:t>	Как важно помнить историю Отечества, события тех далёких лет, в которых участвовали дорогие наши деды, прадеды.</a:t>
            </a:r>
            <a:endParaRPr lang="ru-RU" sz="3200" dirty="0">
              <a:latin typeface="Times New Roman" panose="02020603050405020304" pitchFamily="18" charset="0"/>
              <a:cs typeface="Times New Roman" panose="02020603050405020304" pitchFamily="18" charset="0"/>
            </a:endParaRPr>
          </a:p>
        </p:txBody>
      </p:sp>
      <p:pic>
        <p:nvPicPr>
          <p:cNvPr id="5" name="Рисунок 4" descr="08журнал013.jpg"/>
          <p:cNvPicPr/>
          <p:nvPr/>
        </p:nvPicPr>
        <p:blipFill>
          <a:blip r:embed="rId3" cstate="print"/>
          <a:stretch>
            <a:fillRect/>
          </a:stretch>
        </p:blipFill>
        <p:spPr>
          <a:xfrm rot="16200000">
            <a:off x="3587684" y="956931"/>
            <a:ext cx="4528054" cy="6015805"/>
          </a:xfrm>
          <a:prstGeom prst="rect">
            <a:avLst/>
          </a:prstGeom>
          <a:ln>
            <a:noFill/>
          </a:ln>
          <a:effectLst>
            <a:softEdge rad="112500"/>
          </a:effectLst>
        </p:spPr>
      </p:pic>
    </p:spTree>
    <p:extLst>
      <p:ext uri="{BB962C8B-B14F-4D97-AF65-F5344CB8AC3E}">
        <p14:creationId xmlns:p14="http://schemas.microsoft.com/office/powerpoint/2010/main" val="35571004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0800000">
            <a:off x="-108520" y="-6"/>
            <a:ext cx="9252517" cy="6858003"/>
          </a:xfrm>
        </p:spPr>
      </p:pic>
      <p:sp>
        <p:nvSpPr>
          <p:cNvPr id="2" name="Заголовок 1"/>
          <p:cNvSpPr>
            <a:spLocks noGrp="1"/>
          </p:cNvSpPr>
          <p:nvPr>
            <p:ph type="title"/>
          </p:nvPr>
        </p:nvSpPr>
        <p:spPr>
          <a:xfrm>
            <a:off x="457200" y="260648"/>
            <a:ext cx="8229600" cy="6408712"/>
          </a:xfrm>
        </p:spPr>
        <p:txBody>
          <a:bodyPr>
            <a:noAutofit/>
          </a:bodyPr>
          <a:lstStyle/>
          <a:p>
            <a:pPr algn="l"/>
            <a:r>
              <a:rPr lang="ru-RU" sz="3200" dirty="0" smtClean="0">
                <a:latin typeface="Times New Roman" panose="02020603050405020304" pitchFamily="18" charset="0"/>
                <a:cs typeface="Times New Roman" panose="02020603050405020304" pitchFamily="18" charset="0"/>
              </a:rPr>
              <a:t>	</a:t>
            </a:r>
            <a:r>
              <a:rPr lang="ru-RU" sz="3200" b="1" dirty="0">
                <a:latin typeface="Times New Roman" panose="02020603050405020304" pitchFamily="18" charset="0"/>
                <a:cs typeface="Times New Roman" panose="02020603050405020304" pitchFamily="18" charset="0"/>
              </a:rPr>
              <a:t>Вывод:</a:t>
            </a:r>
            <a:r>
              <a:rPr lang="ru-RU" sz="1800" dirty="0">
                <a:latin typeface="Times New Roman" panose="02020603050405020304" pitchFamily="18" charset="0"/>
                <a:cs typeface="Times New Roman" panose="02020603050405020304" pitchFamily="18" charset="0"/>
              </a:rPr>
              <a:t/>
            </a:r>
            <a:br>
              <a:rPr lang="ru-RU" sz="1800" dirty="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Занимаясь </a:t>
            </a:r>
            <a:r>
              <a:rPr lang="ru-RU" sz="1800" dirty="0">
                <a:latin typeface="Times New Roman" panose="02020603050405020304" pitchFamily="18" charset="0"/>
                <a:cs typeface="Times New Roman" panose="02020603050405020304" pitchFamily="18" charset="0"/>
              </a:rPr>
              <a:t>исследовательской работой, достигая поставленной цели, мы </a:t>
            </a:r>
            <a:r>
              <a:rPr lang="ru-RU" sz="1800" dirty="0" smtClean="0">
                <a:latin typeface="Times New Roman" panose="02020603050405020304" pitchFamily="18" charset="0"/>
                <a:cs typeface="Times New Roman" panose="02020603050405020304" pitchFamily="18" charset="0"/>
              </a:rPr>
              <a:t>увидели, что </a:t>
            </a:r>
            <a:r>
              <a:rPr lang="ru-RU" sz="1800" dirty="0">
                <a:latin typeface="Times New Roman" panose="02020603050405020304" pitchFamily="18" charset="0"/>
                <a:cs typeface="Times New Roman" panose="02020603050405020304" pitchFamily="18" charset="0"/>
              </a:rPr>
              <a:t>события Великой Отечественной войны не обошли стороной наши семьи.</a:t>
            </a:r>
            <a:br>
              <a:rPr lang="ru-RU" sz="1800" dirty="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Наши </a:t>
            </a:r>
            <a:r>
              <a:rPr lang="ru-RU" sz="1800" dirty="0">
                <a:latin typeface="Times New Roman" panose="02020603050405020304" pitchFamily="18" charset="0"/>
                <a:cs typeface="Times New Roman" panose="02020603050405020304" pitchFamily="18" charset="0"/>
              </a:rPr>
              <a:t>прадедушки, участники Великой Отечественной войны, были </a:t>
            </a:r>
            <a:r>
              <a:rPr lang="ru-RU" sz="1800" dirty="0" smtClean="0">
                <a:latin typeface="Times New Roman" panose="02020603050405020304" pitchFamily="18" charset="0"/>
                <a:cs typeface="Times New Roman" panose="02020603050405020304" pitchFamily="18" charset="0"/>
              </a:rPr>
              <a:t>готовы отдать </a:t>
            </a:r>
            <a:r>
              <a:rPr lang="ru-RU" sz="1800" dirty="0">
                <a:latin typeface="Times New Roman" panose="02020603050405020304" pitchFamily="18" charset="0"/>
                <a:cs typeface="Times New Roman" panose="02020603050405020304" pitchFamily="18" charset="0"/>
              </a:rPr>
              <a:t>за свободу Родины собственную жизнь. Об этом свидетельствуют</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полученные боевые награды.</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Дети получили огромное удовольствие от проделанной работы , они гордятся</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своими прадедами . Родители с интересом откликнулись на создание такого</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проекта и с увлечением помогали создавать его.</a:t>
            </a:r>
            <a:br>
              <a:rPr lang="ru-RU" sz="1800" dirty="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Мы </a:t>
            </a:r>
            <a:r>
              <a:rPr lang="ru-RU" sz="1800" dirty="0">
                <a:latin typeface="Times New Roman" panose="02020603050405020304" pitchFamily="18" charset="0"/>
                <a:cs typeface="Times New Roman" panose="02020603050405020304" pitchFamily="18" charset="0"/>
              </a:rPr>
              <a:t>сделали вывод о том, что наши прадеды были героями, являлись</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непосредственными участниками исторических событий нашей Родины.</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Узнавать о своих предках, знать историю своей семьи – это нужное дело для</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каждого человека. Человек должен помнить о своих корнях, тогда история</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страны не будет казаться далёкой.</a:t>
            </a:r>
            <a:br>
              <a:rPr lang="ru-RU" sz="1800" dirty="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И </a:t>
            </a:r>
            <a:r>
              <a:rPr lang="ru-RU" sz="1800" dirty="0">
                <a:latin typeface="Times New Roman" panose="02020603050405020304" pitchFamily="18" charset="0"/>
                <a:cs typeface="Times New Roman" panose="02020603050405020304" pitchFamily="18" charset="0"/>
              </a:rPr>
              <a:t>нам, молодому, подрастающему поколению надо стараться быть </a:t>
            </a:r>
            <a:r>
              <a:rPr lang="ru-RU" sz="1800" dirty="0" smtClean="0">
                <a:latin typeface="Times New Roman" panose="02020603050405020304" pitchFamily="18" charset="0"/>
                <a:cs typeface="Times New Roman" panose="02020603050405020304" pitchFamily="18" charset="0"/>
              </a:rPr>
              <a:t>достойными памяти </a:t>
            </a:r>
            <a:r>
              <a:rPr lang="ru-RU" sz="1800" dirty="0">
                <a:latin typeface="Times New Roman" panose="02020603050405020304" pitchFamily="18" charset="0"/>
                <a:cs typeface="Times New Roman" panose="02020603050405020304" pitchFamily="18" charset="0"/>
              </a:rPr>
              <a:t>своих дедов и прадедов, отдавая дань уважения ветеранам </a:t>
            </a:r>
            <a:r>
              <a:rPr lang="ru-RU" sz="1800" dirty="0" smtClean="0">
                <a:latin typeface="Times New Roman" panose="02020603050405020304" pitchFamily="18" charset="0"/>
                <a:cs typeface="Times New Roman" panose="02020603050405020304" pitchFamily="18" charset="0"/>
              </a:rPr>
              <a:t>Великой Отечественной </a:t>
            </a:r>
            <a:r>
              <a:rPr lang="ru-RU" sz="1800" dirty="0">
                <a:latin typeface="Times New Roman" panose="02020603050405020304" pitchFamily="18" charset="0"/>
                <a:cs typeface="Times New Roman" panose="02020603050405020304" pitchFamily="18" charset="0"/>
              </a:rPr>
              <a:t>войны и труженикам тыла.</a:t>
            </a:r>
            <a:br>
              <a:rPr lang="ru-RU" sz="1800" dirty="0">
                <a:latin typeface="Times New Roman" panose="02020603050405020304" pitchFamily="18" charset="0"/>
                <a:cs typeface="Times New Roman" panose="02020603050405020304" pitchFamily="18" charset="0"/>
              </a:rPr>
            </a:br>
            <a:r>
              <a:rPr lang="ru-RU" sz="1800" dirty="0" smtClean="0">
                <a:latin typeface="Times New Roman" panose="02020603050405020304" pitchFamily="18" charset="0"/>
                <a:cs typeface="Times New Roman" panose="02020603050405020304" pitchFamily="18" charset="0"/>
              </a:rPr>
              <a:t>	Пусть </a:t>
            </a:r>
            <a:r>
              <a:rPr lang="ru-RU" sz="1800" dirty="0">
                <a:latin typeface="Times New Roman" panose="02020603050405020304" pitchFamily="18" charset="0"/>
                <a:cs typeface="Times New Roman" panose="02020603050405020304" pitchFamily="18" charset="0"/>
              </a:rPr>
              <a:t>выполненная нами работа о войне, о наших предках, будет</a:t>
            </a:r>
            <a:br>
              <a:rPr lang="ru-RU" sz="1800" dirty="0">
                <a:latin typeface="Times New Roman" panose="02020603050405020304" pitchFamily="18" charset="0"/>
                <a:cs typeface="Times New Roman" panose="02020603050405020304" pitchFamily="18" charset="0"/>
              </a:rPr>
            </a:br>
            <a:r>
              <a:rPr lang="ru-RU" sz="1800" dirty="0">
                <a:latin typeface="Times New Roman" panose="02020603050405020304" pitchFamily="18" charset="0"/>
                <a:cs typeface="Times New Roman" panose="02020603050405020304" pitchFamily="18" charset="0"/>
              </a:rPr>
              <a:t>благодарностью за наше счастливое детство.</a:t>
            </a:r>
            <a:br>
              <a:rPr lang="ru-RU" sz="1800"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67561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858000"/>
          </a:xfrm>
        </p:spPr>
      </p:pic>
      <p:sp>
        <p:nvSpPr>
          <p:cNvPr id="2" name="Заголовок 1"/>
          <p:cNvSpPr>
            <a:spLocks noGrp="1"/>
          </p:cNvSpPr>
          <p:nvPr>
            <p:ph type="title"/>
          </p:nvPr>
        </p:nvSpPr>
        <p:spPr>
          <a:xfrm>
            <a:off x="3347864" y="274638"/>
            <a:ext cx="5796136" cy="6322714"/>
          </a:xfrm>
        </p:spPr>
        <p:txBody>
          <a:bodyPr>
            <a:noAutofit/>
          </a:bodyPr>
          <a:lstStyle/>
          <a:p>
            <a:r>
              <a:rPr lang="ru-RU" sz="1300" dirty="0">
                <a:latin typeface="Times New Roman" panose="02020603050405020304" pitchFamily="18" charset="0"/>
                <a:cs typeface="Times New Roman" panose="02020603050405020304" pitchFamily="18" charset="0"/>
              </a:rPr>
              <a:t>Мне притчу эту рассказал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мой дед когда-то.</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Рос на земле огромный дуб.</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Ствол в три обхвата.</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Стоял, как русский богатырь,</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у русской хаты.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Шумел сквозь несколько веков</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листвой богатой.</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Казалось, небо доставал</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тот дуб ветвями.</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И в глубину на </a:t>
            </a:r>
            <a:r>
              <a:rPr lang="ru-RU" sz="1300" dirty="0" err="1">
                <a:latin typeface="Times New Roman" panose="02020603050405020304" pitchFamily="18" charset="0"/>
                <a:cs typeface="Times New Roman" panose="02020603050405020304" pitchFamily="18" charset="0"/>
              </a:rPr>
              <a:t>пол-земли</a:t>
            </a:r>
            <a:r>
              <a:rPr lang="ru-RU" sz="1300" dirty="0">
                <a:latin typeface="Times New Roman" panose="02020603050405020304" pitchFamily="18" charset="0"/>
                <a:cs typeface="Times New Roman" panose="02020603050405020304" pitchFamily="18" charset="0"/>
              </a:rPr>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он врос корнями.</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Такая мощь! Такая стать!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Такая сила!</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Ни ураганы, ни война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дуб не сломила.</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Но вдруг однажды понял дуб,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что умирает.</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Всё как всегда – простор и свет!</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А он сгорает.</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В ветвях огромных силы нет.</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Земля не держит.</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Ещё живёт, но знает что</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уже отвержен.</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Ещё листва его шумит </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в небесной выси.</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Да вот беда – дуб в глубине</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корнями высох.</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А нет корней, и жизни нет.</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Закон природы.</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Так дед сказал.  Я те слова</a:t>
            </a:r>
            <a:br>
              <a:rPr lang="ru-RU" sz="1300" dirty="0">
                <a:latin typeface="Times New Roman" panose="02020603050405020304" pitchFamily="18" charset="0"/>
                <a:cs typeface="Times New Roman" panose="02020603050405020304" pitchFamily="18" charset="0"/>
              </a:rPr>
            </a:br>
            <a:r>
              <a:rPr lang="ru-RU" sz="1300" dirty="0">
                <a:latin typeface="Times New Roman" panose="02020603050405020304" pitchFamily="18" charset="0"/>
                <a:cs typeface="Times New Roman" panose="02020603050405020304" pitchFamily="18" charset="0"/>
              </a:rPr>
              <a:t>несу сквозь годы. </a:t>
            </a:r>
          </a:p>
        </p:txBody>
      </p:sp>
      <p:pic>
        <p:nvPicPr>
          <p:cNvPr id="1026" name="Picture 2" descr="C:\ПРОФИ\Фотографии\Настя\9 мая дсад\DSC029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205759"/>
            <a:ext cx="4320480" cy="6319585"/>
          </a:xfrm>
          <a:prstGeom prst="ellipse">
            <a:avLst/>
          </a:prstGeom>
          <a:ln>
            <a:noFill/>
          </a:ln>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63148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252520" cy="7029400"/>
          </a:xfrm>
          <a:prstGeom prst="rect">
            <a:avLst/>
          </a:prstGeom>
        </p:spPr>
      </p:pic>
      <p:sp>
        <p:nvSpPr>
          <p:cNvPr id="2" name="Заголовок 1"/>
          <p:cNvSpPr>
            <a:spLocks noGrp="1"/>
          </p:cNvSpPr>
          <p:nvPr>
            <p:ph type="title"/>
          </p:nvPr>
        </p:nvSpPr>
        <p:spPr>
          <a:xfrm>
            <a:off x="457200" y="332656"/>
            <a:ext cx="8229600" cy="6408712"/>
          </a:xfrm>
        </p:spPr>
        <p:txBody>
          <a:bodyPr>
            <a:normAutofit fontScale="90000"/>
          </a:bodyPr>
          <a:lstStyle/>
          <a:p>
            <a:r>
              <a:rPr lang="ru-RU" sz="2800" dirty="0" smtClean="0">
                <a:solidFill>
                  <a:schemeClr val="bg1"/>
                </a:solidFill>
                <a:latin typeface="Times New Roman" panose="02020603050405020304" pitchFamily="18" charset="0"/>
                <a:cs typeface="Times New Roman" panose="02020603050405020304" pitchFamily="18" charset="0"/>
              </a:rPr>
              <a:t>Спасибо деду за Победу!</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мир в моей большой стране!</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то, что голод и бомбёжки</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До селе не знакомы мне!</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то, что жив наш род не малый,</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то, что правнуки растут,</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то, что флаг, как прежде, алый </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И память внуки берегут…</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то, что сердцем и любовью</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Он уберёг страну свою!</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За то, что не был он надломлен:</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В плену, на воле и в бою!!!</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Спасибо деду за Победу!</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И низкий до земли поклон!</a:t>
            </a:r>
            <a:br>
              <a:rPr lang="ru-RU" sz="2800" dirty="0" smtClean="0">
                <a:solidFill>
                  <a:schemeClr val="bg1"/>
                </a:solidFill>
                <a:latin typeface="Times New Roman" panose="02020603050405020304" pitchFamily="18" charset="0"/>
                <a:cs typeface="Times New Roman" panose="02020603050405020304" pitchFamily="18" charset="0"/>
              </a:rPr>
            </a:br>
            <a:r>
              <a:rPr lang="ru-RU" sz="2800" dirty="0" smtClean="0">
                <a:solidFill>
                  <a:schemeClr val="bg1"/>
                </a:solidFill>
                <a:latin typeface="Times New Roman" panose="02020603050405020304" pitchFamily="18" charset="0"/>
                <a:cs typeface="Times New Roman" panose="02020603050405020304" pitchFamily="18" charset="0"/>
              </a:rPr>
              <a:t/>
            </a:r>
            <a:br>
              <a:rPr lang="ru-RU" sz="2800" dirty="0" smtClean="0">
                <a:solidFill>
                  <a:schemeClr val="bg1"/>
                </a:solidFill>
                <a:latin typeface="Times New Roman" panose="02020603050405020304" pitchFamily="18" charset="0"/>
                <a:cs typeface="Times New Roman" panose="02020603050405020304" pitchFamily="18" charset="0"/>
              </a:rPr>
            </a:br>
            <a:endParaRPr lang="ru-RU" sz="2800" dirty="0">
              <a:solidFill>
                <a:schemeClr val="bg1"/>
              </a:solidFill>
              <a:latin typeface="Times New Roman" panose="02020603050405020304" pitchFamily="18" charset="0"/>
              <a:cs typeface="Times New Roman" panose="02020603050405020304" pitchFamily="18" charset="0"/>
            </a:endParaRPr>
          </a:p>
        </p:txBody>
      </p:sp>
      <p:pic>
        <p:nvPicPr>
          <p:cNvPr id="4" name="Diana_Gurckaya_Domisolka_-_Spasibo_dedu_za_pobedu_konkursnaya_pesnya_6_A_klassa_(xMusic.m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059832" y="6093296"/>
            <a:ext cx="609600" cy="609600"/>
          </a:xfrm>
          <a:prstGeom prst="rect">
            <a:avLst/>
          </a:prstGeom>
        </p:spPr>
      </p:pic>
    </p:spTree>
    <p:extLst>
      <p:ext uri="{BB962C8B-B14F-4D97-AF65-F5344CB8AC3E}">
        <p14:creationId xmlns:p14="http://schemas.microsoft.com/office/powerpoint/2010/main" val="3495547761"/>
      </p:ext>
    </p:extLst>
  </p:cSld>
  <p:clrMapOvr>
    <a:masterClrMapping/>
  </p:clrMapOvr>
  <mc:AlternateContent xmlns:mc="http://schemas.openxmlformats.org/markup-compatibility/2006" xmlns:p14="http://schemas.microsoft.com/office/powerpoint/2010/main">
    <mc:Choice Requires="p14">
      <p:transition p14:dur="10">
        <p14:revea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19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2" name="Заголовок 1"/>
          <p:cNvSpPr>
            <a:spLocks noGrp="1"/>
          </p:cNvSpPr>
          <p:nvPr>
            <p:ph type="title"/>
          </p:nvPr>
        </p:nvSpPr>
        <p:spPr>
          <a:xfrm>
            <a:off x="457200" y="260648"/>
            <a:ext cx="5842992" cy="5832648"/>
          </a:xfrm>
        </p:spPr>
        <p:txBody>
          <a:bodyPr>
            <a:noAutofit/>
          </a:bodyPr>
          <a:lstStyle/>
          <a:p>
            <a:pPr algn="l"/>
            <a:r>
              <a:rPr lang="ru-RU" sz="1500" b="1" dirty="0">
                <a:latin typeface="Times New Roman" panose="02020603050405020304" pitchFamily="18" charset="0"/>
                <a:cs typeface="Times New Roman" panose="02020603050405020304" pitchFamily="18" charset="0"/>
              </a:rPr>
              <a:t>Актуальность:</a:t>
            </a:r>
            <a:r>
              <a:rPr lang="ru-RU" sz="1500" dirty="0">
                <a:latin typeface="Times New Roman" panose="02020603050405020304" pitchFamily="18" charset="0"/>
                <a:cs typeface="Times New Roman" panose="02020603050405020304" pitchFamily="18" charset="0"/>
              </a:rPr>
              <a:t/>
            </a:r>
            <a:br>
              <a:rPr lang="ru-RU" sz="1500" dirty="0">
                <a:latin typeface="Times New Roman" panose="02020603050405020304" pitchFamily="18" charset="0"/>
                <a:cs typeface="Times New Roman" panose="02020603050405020304" pitchFamily="18" charset="0"/>
              </a:rPr>
            </a:br>
            <a:r>
              <a:rPr lang="ru-RU" sz="1500" dirty="0">
                <a:latin typeface="Times New Roman" panose="02020603050405020304" pitchFamily="18" charset="0"/>
                <a:cs typeface="Times New Roman" panose="02020603050405020304" pitchFamily="18" charset="0"/>
              </a:rPr>
              <a:t>Во все времена любовь к Родине, патриотизм в нашем государстве были чертой национального характера. К сожалению, в последнее время утрачиваются традиции патриотического сознания, поэтому актуальность проблемы воспитания патриотизма у детей дошкольного возраста очевидна. С каждым годом все дальше от нас тот памятный день – День Победы в Великой Отечественной войне, но ценность подвига наших солдат никогда не меркнет. Путь к победе был долгим и трудным, и преодолеть его удалось благодаря мужеству и героизму нашего народа. Все меньше остается тех, кто был непосредственным участником той войны и кому мы благодарны за мирное небо над головой. Подрастающее поколение забывает, а чаще и не знает, как важно помнить об этом дне и чтить память погибших. Учитывая это, взрослые должны рассказывать об этом великом празднике детям, учить всегда уважительно </a:t>
            </a:r>
            <a:r>
              <a:rPr lang="ru-RU" sz="1500" dirty="0" smtClean="0">
                <a:latin typeface="Times New Roman" panose="02020603050405020304" pitchFamily="18" charset="0"/>
                <a:cs typeface="Times New Roman" panose="02020603050405020304" pitchFamily="18" charset="0"/>
              </a:rPr>
              <a:t>относиться к ветеранам, а не только в День Победы</a:t>
            </a:r>
            <a:r>
              <a:rPr lang="ru-RU" sz="1500" dirty="0">
                <a:latin typeface="Times New Roman" panose="02020603050405020304" pitchFamily="18" charset="0"/>
                <a:cs typeface="Times New Roman" panose="02020603050405020304" pitchFamily="18" charset="0"/>
              </a:rPr>
              <a:t>.</a:t>
            </a:r>
            <a:br>
              <a:rPr lang="ru-RU" sz="1500" dirty="0">
                <a:latin typeface="Times New Roman" panose="02020603050405020304" pitchFamily="18" charset="0"/>
                <a:cs typeface="Times New Roman" panose="02020603050405020304" pitchFamily="18" charset="0"/>
              </a:rPr>
            </a:br>
            <a:r>
              <a:rPr lang="ru-RU" sz="1500" b="1" dirty="0">
                <a:latin typeface="Times New Roman" panose="02020603050405020304" pitchFamily="18" charset="0"/>
                <a:cs typeface="Times New Roman" panose="02020603050405020304" pitchFamily="18" charset="0"/>
              </a:rPr>
              <a:t>Проблема:</a:t>
            </a:r>
            <a:r>
              <a:rPr lang="ru-RU" sz="1500" dirty="0">
                <a:latin typeface="Times New Roman" panose="02020603050405020304" pitchFamily="18" charset="0"/>
                <a:cs typeface="Times New Roman" panose="02020603050405020304" pitchFamily="18" charset="0"/>
              </a:rPr>
              <a:t/>
            </a:r>
            <a:br>
              <a:rPr lang="ru-RU" sz="1500" dirty="0">
                <a:latin typeface="Times New Roman" panose="02020603050405020304" pitchFamily="18" charset="0"/>
                <a:cs typeface="Times New Roman" panose="02020603050405020304" pitchFamily="18" charset="0"/>
              </a:rPr>
            </a:br>
            <a:r>
              <a:rPr lang="ru-RU" sz="1500" dirty="0">
                <a:latin typeface="Times New Roman" panose="02020603050405020304" pitchFamily="18" charset="0"/>
                <a:cs typeface="Times New Roman" panose="02020603050405020304" pitchFamily="18" charset="0"/>
              </a:rPr>
              <a:t>Задачи патриотического воспитания дошкольников традиционно решались в ДОУ, но результаты мониторинга образовательного процесса показали необходимость усиления работы в данном направлении, наполнение ее новым содержанием. Поэтому существует необходимость изменить формы организации педагогического процесса по формированию чувств патриотизма и любви к Родине.</a:t>
            </a:r>
            <a:br>
              <a:rPr lang="ru-RU" sz="1500" dirty="0">
                <a:latin typeface="Times New Roman" panose="02020603050405020304" pitchFamily="18" charset="0"/>
                <a:cs typeface="Times New Roman" panose="02020603050405020304" pitchFamily="18" charset="0"/>
              </a:rPr>
            </a:br>
            <a:endParaRPr lang="ru-RU" sz="1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59171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08520" y="0"/>
            <a:ext cx="9361039" cy="6858000"/>
          </a:xfrm>
          <a:prstGeom prst="rect">
            <a:avLst/>
          </a:prstGeom>
        </p:spPr>
      </p:pic>
      <p:sp>
        <p:nvSpPr>
          <p:cNvPr id="2" name="Заголовок 1"/>
          <p:cNvSpPr>
            <a:spLocks noGrp="1"/>
          </p:cNvSpPr>
          <p:nvPr>
            <p:ph type="title"/>
          </p:nvPr>
        </p:nvSpPr>
        <p:spPr>
          <a:xfrm>
            <a:off x="1763688" y="476672"/>
            <a:ext cx="7067128" cy="6048672"/>
          </a:xfrm>
        </p:spPr>
        <p:txBody>
          <a:bodyPr>
            <a:noAutofit/>
          </a:bodyPr>
          <a:lstStyle/>
          <a:p>
            <a:pPr algn="l"/>
            <a:r>
              <a:rPr lang="ru-RU" sz="1700" b="1" u="sng" dirty="0" smtClean="0"/>
              <a:t>Цель:</a:t>
            </a:r>
            <a:r>
              <a:rPr lang="ru-RU" sz="1700" b="1" i="1" dirty="0" smtClean="0"/>
              <a:t> формирование </a:t>
            </a:r>
            <a:r>
              <a:rPr lang="ru-RU" sz="1700" b="1" i="1" dirty="0"/>
              <a:t>патриотических чувств и нравственных ценностей у детей дошкольного </a:t>
            </a:r>
            <a:r>
              <a:rPr lang="ru-RU" sz="1700" b="1" i="1" dirty="0" smtClean="0"/>
              <a:t>возраста.</a:t>
            </a:r>
            <a:br>
              <a:rPr lang="ru-RU" sz="1700" b="1" i="1" dirty="0" smtClean="0"/>
            </a:br>
            <a:r>
              <a:rPr lang="ru-RU" sz="1700" b="1" u="sng" dirty="0" smtClean="0"/>
              <a:t>Задачи проекта:</a:t>
            </a:r>
            <a:r>
              <a:rPr lang="ru-RU" sz="1700" b="1" u="sng" dirty="0"/>
              <a:t/>
            </a:r>
            <a:br>
              <a:rPr lang="ru-RU" sz="1700" b="1" u="sng" dirty="0"/>
            </a:br>
            <a:r>
              <a:rPr lang="ru-RU" sz="1700" b="1" u="sng" dirty="0" smtClean="0"/>
              <a:t>Для детей:</a:t>
            </a:r>
            <a:r>
              <a:rPr lang="ru-RU" sz="1700" b="1" u="sng" dirty="0"/>
              <a:t/>
            </a:r>
            <a:br>
              <a:rPr lang="ru-RU" sz="1700" b="1" u="sng" dirty="0"/>
            </a:br>
            <a:r>
              <a:rPr lang="ru-RU" sz="1700" b="1" i="1" dirty="0" smtClean="0"/>
              <a:t>1</a:t>
            </a:r>
            <a:r>
              <a:rPr lang="ru-RU" sz="1700" b="1" i="1" dirty="0"/>
              <a:t>. Привлечь внимание воспитанников к изучению истории Родины, через формирование исторической памяти на основе углубления знаний о Великой Отечественной войне, об участии в ней своих родственников.</a:t>
            </a:r>
            <a:br>
              <a:rPr lang="ru-RU" sz="1700" b="1" i="1" dirty="0"/>
            </a:br>
            <a:r>
              <a:rPr lang="ru-RU" sz="1700" b="1" i="1" dirty="0"/>
              <a:t>2. Сохранить память о прадедах воспитанников группы, участниках Великой Отечественной войны, воспитывая чувство гордости и сопричастности к</a:t>
            </a:r>
            <a:br>
              <a:rPr lang="ru-RU" sz="1700" b="1" i="1" dirty="0"/>
            </a:br>
            <a:r>
              <a:rPr lang="ru-RU" sz="1700" b="1" i="1" dirty="0"/>
              <a:t>наследию своих предков.</a:t>
            </a:r>
            <a:br>
              <a:rPr lang="ru-RU" sz="1700" b="1" i="1" dirty="0"/>
            </a:br>
            <a:r>
              <a:rPr lang="ru-RU" sz="1700" b="1" i="1" dirty="0"/>
              <a:t>3. Воспитывать чувство благодарности и уважения к старшим поколениям, отстоявшим независимость Родины.</a:t>
            </a:r>
            <a:br>
              <a:rPr lang="ru-RU" sz="1700" b="1" i="1" dirty="0"/>
            </a:br>
            <a:r>
              <a:rPr lang="ru-RU" sz="1700" b="1" u="sng" dirty="0"/>
              <a:t>Для педагогов:</a:t>
            </a:r>
            <a:br>
              <a:rPr lang="ru-RU" sz="1700" b="1" u="sng" dirty="0"/>
            </a:br>
            <a:r>
              <a:rPr lang="ru-RU" sz="1700" b="1" i="1" dirty="0"/>
              <a:t>1. Расширить знания о Великой Отечественной войне, о сражениях прадедов за родную землю, родах войск, военной технике;</a:t>
            </a:r>
            <a:br>
              <a:rPr lang="ru-RU" sz="1700" b="1" i="1" dirty="0"/>
            </a:br>
            <a:r>
              <a:rPr lang="ru-RU" sz="1700" b="1" i="1" dirty="0"/>
              <a:t>2. Развивать у детей чувства патриотизма.</a:t>
            </a:r>
            <a:br>
              <a:rPr lang="ru-RU" sz="1700" b="1" i="1" dirty="0"/>
            </a:br>
            <a:r>
              <a:rPr lang="ru-RU" sz="1700" b="1" u="sng" dirty="0"/>
              <a:t>Для родителей:</a:t>
            </a:r>
            <a:br>
              <a:rPr lang="ru-RU" sz="1700" b="1" u="sng" dirty="0"/>
            </a:br>
            <a:r>
              <a:rPr lang="ru-RU" sz="1700" b="1" i="1" dirty="0"/>
              <a:t>1. Организовать работу с родителями, привлекая их к патриотическому воспитанию детей в семье;</a:t>
            </a:r>
            <a:br>
              <a:rPr lang="ru-RU" sz="1700" b="1" i="1" dirty="0"/>
            </a:br>
            <a:r>
              <a:rPr lang="ru-RU" sz="1700" b="1" i="1" dirty="0"/>
              <a:t>2. Подборка детьми вместе с родителями исторического материала (фотографий, писем) о своих родственниках, принимавших участие в боевых действиях.</a:t>
            </a:r>
            <a:r>
              <a:rPr lang="ru-RU" sz="1700" b="1" i="1" dirty="0">
                <a:latin typeface="Times New Roman" panose="02020603050405020304" pitchFamily="18" charset="0"/>
                <a:cs typeface="Times New Roman" panose="02020603050405020304" pitchFamily="18" charset="0"/>
              </a:rPr>
              <a:t/>
            </a:r>
            <a:br>
              <a:rPr lang="ru-RU" sz="1700" b="1" i="1" dirty="0">
                <a:latin typeface="Times New Roman" panose="02020603050405020304" pitchFamily="18" charset="0"/>
                <a:cs typeface="Times New Roman" panose="02020603050405020304" pitchFamily="18" charset="0"/>
              </a:rPr>
            </a:br>
            <a:endParaRPr lang="ru-RU" sz="17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48643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31" y="0"/>
            <a:ext cx="9139938" cy="6858000"/>
          </a:xfrm>
          <a:prstGeom prst="rect">
            <a:avLst/>
          </a:prstGeom>
        </p:spPr>
      </p:pic>
      <p:sp>
        <p:nvSpPr>
          <p:cNvPr id="2" name="Заголовок 1"/>
          <p:cNvSpPr>
            <a:spLocks noGrp="1"/>
          </p:cNvSpPr>
          <p:nvPr>
            <p:ph type="title"/>
          </p:nvPr>
        </p:nvSpPr>
        <p:spPr>
          <a:xfrm>
            <a:off x="107504" y="188640"/>
            <a:ext cx="6336704" cy="5976664"/>
          </a:xfrm>
        </p:spPr>
        <p:txBody>
          <a:bodyPr>
            <a:noAutofit/>
          </a:bodyPr>
          <a:lstStyle/>
          <a:p>
            <a:pPr algn="l"/>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Этапы проекта:</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u="sng"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1. Подготовительный</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сбор материала, анализ и систематизация семейных фото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и документальных </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источников.</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u="sng"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2. Основной</a:t>
            </a:r>
            <a:br>
              <a:rPr lang="ru-RU" sz="2100" u="sng"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-Проведение занятий и цикла бесед на тему:</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Тематическая беседа «Что мы с вами знаем о войне</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Занятие «Дети и война</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-«Мой прадедушка-герой</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-Конкурс детских поделок совместно с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родителями</a:t>
            </a:r>
            <a:b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«С Днём </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Победы»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и рисунков</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-Изготовление открыток для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ветеранов;</a:t>
            </a:r>
            <a:b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Участие детей в блиц-олимпиаде «Что ты знаешь о войне?»</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-Встреча с ветеранами войны.</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u="sng"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3.Итоговый</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-выставка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поделок</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-подготовка мультимедийной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презентации;</a:t>
            </a: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r>
              <a:rPr lang="ru-RU" sz="21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-проведение </a:t>
            </a:r>
            <a:r>
              <a:rPr lang="ru-RU" sz="2100" dirty="0" smtClean="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праздника День  Победы.</a:t>
            </a:r>
            <a:r>
              <a:rPr lang="ru-RU" sz="22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t/>
            </a:r>
            <a:br>
              <a:rPr lang="ru-RU" sz="22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rPr>
            </a:br>
            <a:endParaRPr lang="ru-RU" sz="2200" dirty="0">
              <a:ln w="18415" cmpd="sng">
                <a:solidFill>
                  <a:srgbClr val="002060"/>
                </a:solidFill>
                <a:prstDash val="solid"/>
              </a:ln>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89493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laycast.ru/uploads/2013/05/09/533238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702940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8229600" cy="6178698"/>
          </a:xfrm>
        </p:spPr>
        <p:txBody>
          <a:bodyPr>
            <a:noAutofit/>
          </a:bodyPr>
          <a:lstStyle/>
          <a:p>
            <a:pPr algn="l"/>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Предполагаемые результаты:</a:t>
            </a:r>
            <a:b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Для детей:</a:t>
            </a:r>
            <a:br>
              <a:rPr lang="ru-RU" sz="24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Дети познакомятся с историей своей семьи и судьбой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своих прадедов – участников </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ВОВ;</a:t>
            </a:r>
            <a:b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Возникнет представление о мужестве героев на войне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и самоотверженном</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труде </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 тылу женщин, стариков и детей.</a:t>
            </a:r>
            <a:b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Появится уважительное отношение к памяти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героев, отдававших свою жизнь </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ради мира на земле.</a:t>
            </a:r>
            <a:b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У детей будут обогащаться знания о празднике Дне Победы</a:t>
            </a:r>
            <a:b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Для родителей:</a:t>
            </a:r>
            <a:br>
              <a:rPr lang="ru-RU" sz="24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У родителей возрастёт интерес к истории своей семьи в годы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Великой Отечественной </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войны.</a:t>
            </a:r>
            <a:b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Появится желание поделиться со своими детьми и </a:t>
            </a: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окружающими сведениями </a:t>
            </a:r>
            <a:r>
              <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о судьбе предков их заслугах и наградах.</a:t>
            </a:r>
            <a:r>
              <a:rPr lang="ru-RU" sz="2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t/>
            </a:r>
            <a:br>
              <a:rPr lang="ru-RU" sz="2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rPr>
            </a:br>
            <a:endParaRPr lang="ru-RU" sz="2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848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3" name="Заголовок 2"/>
          <p:cNvSpPr>
            <a:spLocks noGrp="1"/>
          </p:cNvSpPr>
          <p:nvPr>
            <p:ph type="title"/>
          </p:nvPr>
        </p:nvSpPr>
        <p:spPr>
          <a:xfrm>
            <a:off x="251520" y="980728"/>
            <a:ext cx="8640960" cy="4824536"/>
          </a:xfrm>
        </p:spPr>
        <p:txBody>
          <a:bodyPr>
            <a:normAutofit/>
          </a:bodyPr>
          <a:lstStyle/>
          <a:p>
            <a:pPr algn="just"/>
            <a:r>
              <a:rPr lang="ru-RU" sz="1550" dirty="0" smtClean="0">
                <a:latin typeface="Times New Roman" panose="02020603050405020304" pitchFamily="18" charset="0"/>
                <a:cs typeface="Times New Roman" panose="02020603050405020304" pitchFamily="18" charset="0"/>
              </a:rPr>
              <a:t>	</a:t>
            </a:r>
            <a:r>
              <a:rPr lang="ru-RU" sz="1550" b="1" dirty="0" smtClean="0">
                <a:latin typeface="Times New Roman" panose="02020603050405020304" pitchFamily="18" charset="0"/>
                <a:cs typeface="Times New Roman" panose="02020603050405020304" pitchFamily="18" charset="0"/>
              </a:rPr>
              <a:t>Каждый </a:t>
            </a:r>
            <a:r>
              <a:rPr lang="ru-RU" sz="1550" b="1" dirty="0">
                <a:latin typeface="Times New Roman" panose="02020603050405020304" pitchFamily="18" charset="0"/>
                <a:cs typeface="Times New Roman" panose="02020603050405020304" pitchFamily="18" charset="0"/>
              </a:rPr>
              <a:t>год наша страна отмечает самый главный праздник – День Победы. Много лет прошло с того дня, </a:t>
            </a:r>
            <a:r>
              <a:rPr lang="ru-RU" sz="1550" b="1" dirty="0" smtClean="0">
                <a:latin typeface="Times New Roman" panose="02020603050405020304" pitchFamily="18" charset="0"/>
                <a:cs typeface="Times New Roman" panose="02020603050405020304" pitchFamily="18" charset="0"/>
              </a:rPr>
              <a:t>как наша </a:t>
            </a:r>
            <a:r>
              <a:rPr lang="ru-RU" sz="1550" b="1" dirty="0">
                <a:latin typeface="Times New Roman" panose="02020603050405020304" pitchFamily="18" charset="0"/>
                <a:cs typeface="Times New Roman" panose="02020603050405020304" pitchFamily="18" charset="0"/>
              </a:rPr>
              <a:t>армия и наш народ победили фашистскую Германию. На этой войне погибли миллионы людей. Эта война задела горем каждую семью в стране. Надо знать и </a:t>
            </a:r>
            <a:r>
              <a:rPr lang="ru-RU" sz="1550" b="1" dirty="0" smtClean="0">
                <a:latin typeface="Times New Roman" panose="02020603050405020304" pitchFamily="18" charset="0"/>
                <a:cs typeface="Times New Roman" panose="02020603050405020304" pitchFamily="18" charset="0"/>
              </a:rPr>
              <a:t>помнить тех, кто завоевал эту победу. Это </a:t>
            </a:r>
            <a:r>
              <a:rPr lang="ru-RU" sz="1550" b="1" dirty="0">
                <a:latin typeface="Times New Roman" panose="02020603050405020304" pitchFamily="18" charset="0"/>
                <a:cs typeface="Times New Roman" panose="02020603050405020304" pitchFamily="18" charset="0"/>
              </a:rPr>
              <a:t>праздник - со слезами на </a:t>
            </a:r>
            <a:r>
              <a:rPr lang="ru-RU" sz="1550" b="1" dirty="0" smtClean="0">
                <a:latin typeface="Times New Roman" panose="02020603050405020304" pitchFamily="18" charset="0"/>
                <a:cs typeface="Times New Roman" panose="02020603050405020304" pitchFamily="18" charset="0"/>
              </a:rPr>
              <a:t>глазах. Потому </a:t>
            </a:r>
            <a:r>
              <a:rPr lang="ru-RU" sz="1550" b="1" dirty="0">
                <a:latin typeface="Times New Roman" panose="02020603050405020304" pitchFamily="18" charset="0"/>
                <a:cs typeface="Times New Roman" panose="02020603050405020304" pitchFamily="18" charset="0"/>
              </a:rPr>
              <a:t>что нет ни одной семьи в России, которою бы </a:t>
            </a:r>
            <a:r>
              <a:rPr lang="ru-RU" sz="1550" b="1" dirty="0" smtClean="0">
                <a:latin typeface="Times New Roman" panose="02020603050405020304" pitchFamily="18" charset="0"/>
                <a:cs typeface="Times New Roman" panose="02020603050405020304" pitchFamily="18" charset="0"/>
              </a:rPr>
              <a:t>не </a:t>
            </a:r>
            <a:r>
              <a:rPr lang="ru-RU" sz="1550" b="1" dirty="0">
                <a:latin typeface="Times New Roman" panose="02020603050405020304" pitchFamily="18" charset="0"/>
                <a:cs typeface="Times New Roman" panose="02020603050405020304" pitchFamily="18" charset="0"/>
              </a:rPr>
              <a:t>коснулось горе войны. Это особый праздник. Он ра­достный и грустный одновременно. В этот день встречаются те, кто воевал, кто работал в тылу. </a:t>
            </a:r>
            <a:r>
              <a:rPr lang="ru-RU" sz="1550" b="1" dirty="0" smtClean="0">
                <a:latin typeface="Times New Roman" panose="02020603050405020304" pitchFamily="18" charset="0"/>
                <a:cs typeface="Times New Roman" panose="02020603050405020304" pitchFamily="18" charset="0"/>
              </a:rPr>
              <a:t>Они </a:t>
            </a:r>
            <a:r>
              <a:rPr lang="ru-RU" sz="1550" b="1" dirty="0">
                <a:latin typeface="Times New Roman" panose="02020603050405020304" pitchFamily="18" charset="0"/>
                <a:cs typeface="Times New Roman" panose="02020603050405020304" pitchFamily="18" charset="0"/>
              </a:rPr>
              <a:t>вспоминают своих друзей, приносят цветы к памят­никам, делятся своими воспоминаниями. Из их рассказов мы узнаём подроб­ности страшной Великой Отечественной войны. Война приносит горе всем людям: и тем, кто нападает, и тем, кто защищает свою </a:t>
            </a:r>
            <a:r>
              <a:rPr lang="ru-RU" sz="1550" b="1" dirty="0" smtClean="0">
                <a:latin typeface="Times New Roman" panose="02020603050405020304" pitchFamily="18" charset="0"/>
                <a:cs typeface="Times New Roman" panose="02020603050405020304" pitchFamily="18" charset="0"/>
              </a:rPr>
              <a:t>родину. Трудно </a:t>
            </a:r>
            <a:r>
              <a:rPr lang="ru-RU" sz="1550" b="1" dirty="0">
                <a:latin typeface="Times New Roman" panose="02020603050405020304" pitchFamily="18" charset="0"/>
                <a:cs typeface="Times New Roman" panose="02020603050405020304" pitchFamily="18" charset="0"/>
              </a:rPr>
              <a:t>найти семью, не опалённую огнём </a:t>
            </a:r>
            <a:r>
              <a:rPr lang="ru-RU" sz="1550" b="1" dirty="0" smtClean="0">
                <a:latin typeface="Times New Roman" panose="02020603050405020304" pitchFamily="18" charset="0"/>
                <a:cs typeface="Times New Roman" panose="02020603050405020304" pitchFamily="18" charset="0"/>
              </a:rPr>
              <a:t>войны.</a:t>
            </a:r>
            <a:br>
              <a:rPr lang="ru-RU" sz="1550" b="1" dirty="0" smtClean="0">
                <a:latin typeface="Times New Roman" panose="02020603050405020304" pitchFamily="18" charset="0"/>
                <a:cs typeface="Times New Roman" panose="02020603050405020304" pitchFamily="18" charset="0"/>
              </a:rPr>
            </a:br>
            <a:r>
              <a:rPr lang="ru-RU" sz="1550" b="1" dirty="0">
                <a:latin typeface="Times New Roman" panose="02020603050405020304" pitchFamily="18" charset="0"/>
                <a:cs typeface="Times New Roman" panose="02020603050405020304" pitchFamily="18" charset="0"/>
              </a:rPr>
              <a:t>	</a:t>
            </a:r>
            <a:r>
              <a:rPr lang="ru-RU" sz="1550" b="1" dirty="0" smtClean="0">
                <a:latin typeface="Times New Roman" panose="02020603050405020304" pitchFamily="18" charset="0"/>
                <a:cs typeface="Times New Roman" panose="02020603050405020304" pitchFamily="18" charset="0"/>
              </a:rPr>
              <a:t>У </a:t>
            </a:r>
            <a:r>
              <a:rPr lang="ru-RU" sz="1550" b="1" dirty="0">
                <a:latin typeface="Times New Roman" panose="02020603050405020304" pitchFamily="18" charset="0"/>
                <a:cs typeface="Times New Roman" panose="02020603050405020304" pitchFamily="18" charset="0"/>
              </a:rPr>
              <a:t>всех нас есть семейные альбомы. Листая их, мы видим старые фото­графии, с которых смотрят на нас наши дедушки и бабушки, прадедушки и прабабушки, молодые, улыбающиеся, строгие, суровые, грустные и серьез­ные. В их глазах надежда, что их жизнь, их подвиги и страдания не были напрасными. Это поколение, которое прожило трудную, яркую, героическую жизнь. И мы должны сохранить уважение к памяти наших предков, и мы ни кому не позволим принизить их </a:t>
            </a:r>
            <a:r>
              <a:rPr lang="ru-RU" sz="1550" b="1" dirty="0" smtClean="0">
                <a:latin typeface="Times New Roman" panose="02020603050405020304" pitchFamily="18" charset="0"/>
                <a:cs typeface="Times New Roman" panose="02020603050405020304" pitchFamily="18" charset="0"/>
              </a:rPr>
              <a:t>подвиг. Во </a:t>
            </a:r>
            <a:r>
              <a:rPr lang="ru-RU" sz="1550" b="1" dirty="0">
                <a:latin typeface="Times New Roman" panose="02020603050405020304" pitchFamily="18" charset="0"/>
                <a:cs typeface="Times New Roman" panose="02020603050405020304" pitchFamily="18" charset="0"/>
              </a:rPr>
              <a:t>многих семьях, в самых заветных шкатулках хранятся великие ре­ликвии - ордена и медали, добытые в тяжелых боях. Цена каждой такой награды не имеет денежного выражения. Это цена нашей национальной гор­дости, чести, </a:t>
            </a:r>
            <a:r>
              <a:rPr lang="ru-RU" sz="1550" b="1" dirty="0" smtClean="0">
                <a:latin typeface="Times New Roman" panose="02020603050405020304" pitchFamily="18" charset="0"/>
                <a:cs typeface="Times New Roman" panose="02020603050405020304" pitchFamily="18" charset="0"/>
              </a:rPr>
              <a:t>достоинства.</a:t>
            </a:r>
            <a:endParaRPr lang="ru-RU" sz="155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4912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9152918" cy="6858000"/>
          </a:xfrm>
          <a:prstGeom prst="rect">
            <a:avLst/>
          </a:prstGeom>
        </p:spPr>
      </p:pic>
      <p:sp>
        <p:nvSpPr>
          <p:cNvPr id="2" name="Заголовок 1"/>
          <p:cNvSpPr>
            <a:spLocks noGrp="1"/>
          </p:cNvSpPr>
          <p:nvPr>
            <p:ph type="title"/>
          </p:nvPr>
        </p:nvSpPr>
        <p:spPr>
          <a:xfrm>
            <a:off x="4572000" y="274638"/>
            <a:ext cx="4320480" cy="1570186"/>
          </a:xfrm>
        </p:spPr>
        <p:txBody>
          <a:bodyPr>
            <a:normAutofit/>
          </a:bodyPr>
          <a:lstStyle/>
          <a:p>
            <a:pPr algn="l"/>
            <a:r>
              <a:rPr lang="ru-RU" sz="2000" dirty="0" smtClean="0">
                <a:latin typeface="Times New Roman" panose="02020603050405020304" pitchFamily="18" charset="0"/>
                <a:cs typeface="Times New Roman" panose="02020603050405020304" pitchFamily="18" charset="0"/>
              </a:rPr>
              <a:t>Меня зовут Денис Куршин. Я хочу рассказать о своём прадедушке </a:t>
            </a:r>
            <a:r>
              <a:rPr lang="ru-RU" sz="2000" dirty="0" err="1" smtClean="0">
                <a:latin typeface="Times New Roman" panose="02020603050405020304" pitchFamily="18" charset="0"/>
                <a:cs typeface="Times New Roman" panose="02020603050405020304" pitchFamily="18" charset="0"/>
              </a:rPr>
              <a:t>Затонском</a:t>
            </a:r>
            <a:r>
              <a:rPr lang="ru-RU" sz="2000" dirty="0" smtClean="0">
                <a:latin typeface="Times New Roman" panose="02020603050405020304" pitchFamily="18" charset="0"/>
                <a:cs typeface="Times New Roman" panose="02020603050405020304" pitchFamily="18" charset="0"/>
              </a:rPr>
              <a:t> Иване Антоновиче. </a:t>
            </a:r>
            <a:endParaRPr lang="ru-RU" sz="20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142816">
            <a:off x="1615774" y="289323"/>
            <a:ext cx="2901939" cy="4463085"/>
          </a:xfrm>
          <a:prstGeom prst="rect">
            <a:avLst/>
          </a:prstGeom>
          <a:ln>
            <a:noFill/>
          </a:ln>
          <a:effectLst>
            <a:softEdge rad="112500"/>
          </a:effectLst>
        </p:spPr>
      </p:pic>
      <p:pic>
        <p:nvPicPr>
          <p:cNvPr id="5" name="Рисунок 4" descr="Image"/>
          <p:cNvPicPr/>
          <p:nvPr/>
        </p:nvPicPr>
        <p:blipFill>
          <a:blip r:embed="rId4" cstate="print"/>
          <a:srcRect/>
          <a:stretch>
            <a:fillRect/>
          </a:stretch>
        </p:blipFill>
        <p:spPr bwMode="auto">
          <a:xfrm rot="513983">
            <a:off x="5137900" y="1808818"/>
            <a:ext cx="3200400" cy="4392488"/>
          </a:xfrm>
          <a:prstGeom prst="rect">
            <a:avLst/>
          </a:prstGeom>
          <a:ln>
            <a:noFill/>
          </a:ln>
          <a:effectLst>
            <a:softEdge rad="112500"/>
          </a:effectLst>
        </p:spPr>
      </p:pic>
    </p:spTree>
    <p:extLst>
      <p:ext uri="{BB962C8B-B14F-4D97-AF65-F5344CB8AC3E}">
        <p14:creationId xmlns:p14="http://schemas.microsoft.com/office/powerpoint/2010/main" val="359602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825</TotalTime>
  <Words>285</Words>
  <Application>Microsoft Office PowerPoint</Application>
  <PresentationFormat>Экран (4:3)</PresentationFormat>
  <Paragraphs>66</Paragraphs>
  <Slides>35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Тема Office</vt:lpstr>
      <vt:lpstr>Проект реализации технологии социального партнерства с родителями старшей группы детского сада на тему по гражданско-патриотическому воспитанию детей «Сердцем прикоснись к подвигу» Нашим родным и близким, дедам и прадедам, тем, кто выстоял и тем, кто не вернулся с полей сражений посвящается… </vt:lpstr>
      <vt:lpstr>Продолжительность проекта:     январь - май 2017 год Тип проекта:   познавательный, групповой. Участники:  дети группы №9 «Цветик-семицветик», родители воспитанников, воспитатель. Возраст детей: от 4-5 лет. </vt:lpstr>
      <vt:lpstr> «Патриотическое воспитание должно быть не только стройной государственной системой, но прежде всего органичной частью жизни самого общества. И только объединив усилия, консолидировав лучшие практики и инициативы, мы сможем вырастить поколения, которые знают свою страну, чувствуют сопричастность её судьбе, к ответственности за ее будущее и главное – верят в нее», – уверен В.В.Путин.</vt:lpstr>
      <vt:lpstr>Актуальность: Во все времена любовь к Родине, патриотизм в нашем государстве были чертой национального характера. К сожалению, в последнее время утрачиваются традиции патриотического сознания, поэтому актуальность проблемы воспитания патриотизма у детей дошкольного возраста очевидна. С каждым годом все дальше от нас тот памятный день – День Победы в Великой Отечественной войне, но ценность подвига наших солдат никогда не меркнет. Путь к победе был долгим и трудным, и преодолеть его удалось благодаря мужеству и героизму нашего народа. Все меньше остается тех, кто был непосредственным участником той войны и кому мы благодарны за мирное небо над головой. Подрастающее поколение забывает, а чаще и не знает, как важно помнить об этом дне и чтить память погибших. Учитывая это, взрослые должны рассказывать об этом великом празднике детям, учить всегда уважительно относиться к ветеранам, а не только в День Победы. Проблема: Задачи патриотического воспитания дошкольников традиционно решались в ДОУ, но результаты мониторинга образовательного процесса показали необходимость усиления работы в данном направлении, наполнение ее новым содержанием. Поэтому существует необходимость изменить формы организации педагогического процесса по формированию чувств патриотизма и любви к Родине. </vt:lpstr>
      <vt:lpstr>Цель: формирование патриотических чувств и нравственных ценностей у детей дошкольного возраста. Задачи проекта: Для детей: 1. Привлечь внимание воспитанников к изучению истории Родины, через формирование исторической памяти на основе углубления знаний о Великой Отечественной войне, об участии в ней своих родственников. 2. Сохранить память о прадедах воспитанников группы, участниках Великой Отечественной войны, воспитывая чувство гордости и сопричастности к наследию своих предков. 3. Воспитывать чувство благодарности и уважения к старшим поколениям, отстоявшим независимость Родины. Для педагогов: 1. Расширить знания о Великой Отечественной войне, о сражениях прадедов за родную землю, родах войск, военной технике; 2. Развивать у детей чувства патриотизма. Для родителей: 1. Организовать работу с родителями, привлекая их к патриотическому воспитанию детей в семье; 2. Подборка детьми вместе с родителями исторического материала (фотографий, писем) о своих родственниках, принимавших участие в боевых действиях. </vt:lpstr>
      <vt:lpstr>Этапы проекта: 1. Подготовительный - сбор материала, анализ и систематизация семейных фото и документальных источников. 2. Основной -Проведение занятий и цикла бесед на тему: Тематическая беседа «Что мы с вами знаем о войне»; Занятие «Дети и война»; -«Мой прадедушка-герой»; -Конкурс детских поделок совместно с родителями «С Днём Победы» и рисунков; -Изготовление открыток для ветеранов; - Участие детей в блиц-олимпиаде «Что ты знаешь о войне?» -Встреча с ветеранами войны. 3.Итоговый -выставка поделок -подготовка мультимедийной презентации; -проведение праздника День  Победы. </vt:lpstr>
      <vt:lpstr>Предполагаемые результаты: Для детей: Дети познакомятся с историей своей семьи и судьбой своих прадедов – участников ВОВ; Возникнет представление о мужестве героев на войне и самоотверженном труде в тылу женщин, стариков и детей. Появится уважительное отношение к памяти героев, отдававших свою жизнь ради мира на земле. У детей будут обогащаться знания о празднике Дне Победы Для родителей: У родителей возрастёт интерес к истории своей семьи в годы Великой Отечественной войны. Появится желание поделиться со своими детьми и окружающими сведениями о судьбе предков их заслугах и наградах. </vt:lpstr>
      <vt:lpstr> Каждый год наша страна отмечает самый главный праздник – День Победы. Много лет прошло с того дня, как наша армия и наш народ победили фашистскую Германию. На этой войне погибли миллионы людей. Эта война задела горем каждую семью в стране. Надо знать и помнить тех, кто завоевал эту победу. Это праздник - со слезами на глазах. Потому что нет ни одной семьи в России, которою бы не коснулось горе войны. Это особый праздник. Он ра­достный и грустный одновременно. В этот день встречаются те, кто воевал, кто работал в тылу. Они вспоминают своих друзей, приносят цветы к памят­никам, делятся своими воспоминаниями. Из их рассказов мы узнаём подроб­ности страшной Великой Отечественной войны. Война приносит горе всем людям: и тем, кто нападает, и тем, кто защищает свою родину. Трудно найти семью, не опалённую огнём войны.  У всех нас есть семейные альбомы. Листая их, мы видим старые фото­графии, с которых смотрят на нас наши дедушки и бабушки, прадедушки и прабабушки, молодые, улыбающиеся, строгие, суровые, грустные и серьез­ные. В их глазах надежда, что их жизнь, их подвиги и страдания не были напрасными. Это поколение, которое прожило трудную, яркую, героическую жизнь. И мы должны сохранить уважение к памяти наших предков, и мы ни кому не позволим принизить их подвиг. Во многих семьях, в самых заветных шкатулках хранятся великие ре­ликвии - ордена и медали, добытые в тяжелых боях. Цена каждой такой награды не имеет денежного выражения. Это цена нашей национальной гор­дости, чести, достоинства.</vt:lpstr>
      <vt:lpstr>Меня зовут Денис Куршин. Я хочу рассказать о своём прадедушке Затонском Иване Антоновиче. </vt:lpstr>
      <vt:lpstr>Презентация PowerPoint</vt:lpstr>
      <vt:lpstr>Презентация PowerPoint</vt:lpstr>
      <vt:lpstr>Презентация PowerPoint</vt:lpstr>
      <vt:lpstr>Благодарственные письма Ст. Лейтенанту Чижову Виктору Матвеевичу</vt:lpstr>
      <vt:lpstr>Награды Чижова Виктора Матвеевича </vt:lpstr>
      <vt:lpstr>Презентация PowerPoint</vt:lpstr>
      <vt:lpstr>Награды Толочко Василия Федоровича</vt:lpstr>
      <vt:lpstr> Зовут меня Владик Поздняков, праправнук Разуваева Ивана Ивановича. 29 сентября 1941 года присваивают звание мл. лейтенант, направляют его в 45 запасной стрелковый полк, доверяют взвод. 2 октября 41-го года на фронт, примерно км. 25 от г. Орла, занимаем оборону. Назначают командиром 1-го стрелкового взвода 3-й стрелковой роты, 2-го стр. ботальона, а полк так и был 45-м запасным. 3-го октября 41-го года принимает первое боевое крещение. Я горжусь им!</vt:lpstr>
      <vt:lpstr>Выдержки из тетради написаны для внуков и правнуков летом 1978 года, по просьбе внучки, чтобы дети и внуки знали правду о его жизни и тяжёлом пути во время войны.</vt:lpstr>
      <vt:lpstr>22 – го июня 1941 года, грянул гром, нависла над нашей Родиной чёрная туча. И вот на второй день с 23 – го июня построение нашему батальону, отбирают из строя  по списку…</vt:lpstr>
      <vt:lpstr>Награды Разуваева Ивана Ивановича</vt:lpstr>
      <vt:lpstr>Основные этапы реализации проекта: Наш проект имел следующие этапы Подготовительный: Знакомство с проектом родителей и детей; Обсуждение и выяснение возможностей, средств, необходимых для реализации проекта; Определение содержания деятельности; Сбор информации о родственниках воевавших в ВОВ. Основной: Тематическая беседа «Что мы с вами знаем о войне»; Занятие «Дети и война»; Рассматривание альбома «Ордена и медали ВОВ»; Просмотр презентации «Великая Отечественная война»; Встреча с ветеранами войны. </vt:lpstr>
      <vt:lpstr>Продукты проекта Выставка рисунков «Война глазами детей»; Выставка поделок «С Днём Победы!», плакатов «Мой прадедушка»; Оформление стенда « 2 февраля – Сталинградская битва»; Изготовление открыток для ветеранов; Акция «Сирень Победы»; Чтение художественной литературы. Итоговый: Провели праздничный концерт посвящённый Дню Победы; Создали презентацию; Защита проекта. </vt:lpstr>
      <vt:lpstr>Выставка рисунков «Война глазами детей»  </vt:lpstr>
      <vt:lpstr>Выставка поделок «С Днём Победы» </vt:lpstr>
      <vt:lpstr>Выставка плакатов  «Мой прадедушка» </vt:lpstr>
      <vt:lpstr>Акция «Сирень Победы» </vt:lpstr>
      <vt:lpstr>Акция «Сирень Победы» </vt:lpstr>
      <vt:lpstr> </vt:lpstr>
      <vt:lpstr>Участие в блиц-олимпиадах</vt:lpstr>
      <vt:lpstr> Иногда сами родители не могут в должной мере преподнести ребёнку историю его семьи и важные моменты из жизни предыдущих поколений. Детский сад даёт возможность подать и освежить в памяти родителей историю семьи, грамотно преподнести её ребёнку и его сверстникам, у которых возможно нет таких примеров или они стёрты в памяти семьи.</vt:lpstr>
      <vt:lpstr> В детском саду на занятиях, в беседах, на праздниках посвященные Дню Победы, Дню Защитника Отечества рассказываем  детям о тех исторических событиях. Они, сопереживают описанным страданиям и боли, понимают, как ужасна война и как хорошо, когда её нет.</vt:lpstr>
      <vt:lpstr> Как важно помнить историю Отечества, события тех далёких лет, в которых участвовали дорогие наши деды, прадеды.</vt:lpstr>
      <vt:lpstr> Вывод:  Занимаясь исследовательской работой, достигая поставленной цели, мы увидели, что события Великой Отечественной войны не обошли стороной наши семьи.  Наши прадедушки, участники Великой Отечественной войны, были готовы отдать за свободу Родины собственную жизнь. Об этом свидетельствуют полученные боевые награды. Дети получили огромное удовольствие от проделанной работы , они гордятся своими прадедами . Родители с интересом откликнулись на создание такого проекта и с увлечением помогали создавать его.  Мы сделали вывод о том, что наши прадеды были героями, являлись непосредственными участниками исторических событий нашей Родины. Узнавать о своих предках, знать историю своей семьи – это нужное дело для каждого человека. Человек должен помнить о своих корнях, тогда история страны не будет казаться далёкой.  И нам, молодому, подрастающему поколению надо стараться быть достойными памяти своих дедов и прадедов, отдавая дань уважения ветеранам Великой Отечественной войны и труженикам тыла.  Пусть выполненная нами работа о войне, о наших предках, будет благодарностью за наше счастливое детство. </vt:lpstr>
      <vt:lpstr>Мне притчу эту рассказал  мой дед когда-то. Рос на земле огромный дуб. Ствол в три обхвата. Стоял, как русский богатырь, у русской хаты.  Шумел сквозь несколько веков листвой богатой. Казалось, небо доставал тот дуб ветвями. И в глубину на пол-земли он врос корнями. Такая мощь! Такая стать!  Такая сила! Ни ураганы, ни война  дуб не сломила. Но вдруг однажды понял дуб,  что умирает. Всё как всегда – простор и свет! А он сгорает. В ветвях огромных силы нет. Земля не держит. Ещё живёт, но знает что уже отвержен. Ещё листва его шумит  в небесной выси. Да вот беда – дуб в глубине корнями высох. А нет корней, и жизни нет. Закон природы. Так дед сказал.  Я те слова несу сквозь годы. </vt:lpstr>
      <vt:lpstr>Спасибо деду за Победу! За мир в моей большой стране! За то, что голод и бомбёжки До селе не знакомы мне! За то, что жив наш род не малый, За то, что правнуки растут, За то, что флаг, как прежде, алый  И память внуки берегут… За то, что сердцем и любовью Он уберёг страну свою! За то, что не был он надломлен: В плену, на воле и в бою!!! Спасибо деду за Победу! И низкий до земли поклон!  </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Наташа</dc:creator>
  <cp:lastModifiedBy>Наташа</cp:lastModifiedBy>
  <cp:revision>65</cp:revision>
  <dcterms:created xsi:type="dcterms:W3CDTF">2016-04-04T15:31:39Z</dcterms:created>
  <dcterms:modified xsi:type="dcterms:W3CDTF">2017-05-15T19:08:25Z</dcterms:modified>
</cp:coreProperties>
</file>