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88" r:id="rId3"/>
    <p:sldId id="289" r:id="rId4"/>
    <p:sldId id="263" r:id="rId5"/>
    <p:sldId id="264" r:id="rId6"/>
    <p:sldId id="265" r:id="rId7"/>
    <p:sldId id="290" r:id="rId8"/>
    <p:sldId id="260" r:id="rId9"/>
    <p:sldId id="262" r:id="rId10"/>
    <p:sldId id="259" r:id="rId11"/>
    <p:sldId id="291" r:id="rId12"/>
    <p:sldId id="266" r:id="rId13"/>
    <p:sldId id="267" r:id="rId14"/>
    <p:sldId id="268" r:id="rId15"/>
    <p:sldId id="292" r:id="rId16"/>
    <p:sldId id="269" r:id="rId17"/>
    <p:sldId id="270" r:id="rId18"/>
    <p:sldId id="271" r:id="rId19"/>
    <p:sldId id="293" r:id="rId20"/>
    <p:sldId id="272" r:id="rId21"/>
    <p:sldId id="273" r:id="rId22"/>
    <p:sldId id="274" r:id="rId23"/>
    <p:sldId id="294" r:id="rId24"/>
    <p:sldId id="275" r:id="rId25"/>
    <p:sldId id="277" r:id="rId26"/>
    <p:sldId id="295" r:id="rId27"/>
    <p:sldId id="30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33CC"/>
    <a:srgbClr val="0066CC"/>
    <a:srgbClr val="005EAC"/>
    <a:srgbClr val="FCD5B5"/>
    <a:srgbClr val="996600"/>
    <a:srgbClr val="0033CC"/>
    <a:srgbClr val="0000FF"/>
    <a:srgbClr val="00CCFF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96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50" autoAdjust="0"/>
    <p:restoredTop sz="94660"/>
  </p:normalViewPr>
  <p:slideViewPr>
    <p:cSldViewPr>
      <p:cViewPr varScale="1">
        <p:scale>
          <a:sx n="81" d="100"/>
          <a:sy n="81" d="100"/>
        </p:scale>
        <p:origin x="-34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000" y="1124745"/>
            <a:ext cx="8784000" cy="900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04000" y="2348880"/>
            <a:ext cx="8784000" cy="345638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000" y="1124745"/>
            <a:ext cx="8784000" cy="900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4000" y="2348880"/>
            <a:ext cx="8784000" cy="34563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000" y="1124745"/>
            <a:ext cx="8784000" cy="900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000" y="1124745"/>
            <a:ext cx="8784000" cy="900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9336" y="6453336"/>
            <a:ext cx="1640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Сайт «Школа АБВ»</a:t>
            </a:r>
            <a:endParaRPr lang="ru-RU" sz="1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000" y="1124745"/>
            <a:ext cx="8784000" cy="900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19336" y="6309320"/>
            <a:ext cx="1525960" cy="365125"/>
          </a:xfrm>
        </p:spPr>
        <p:txBody>
          <a:bodyPr/>
          <a:lstStyle/>
          <a:p>
            <a:r>
              <a:rPr lang="ru-RU" dirty="0" smtClean="0"/>
              <a:t>Сайт «Школа АБВ»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91344" y="630932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Сайт «Школа АБВ»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36360" y="6453336"/>
            <a:ext cx="1728192" cy="2880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Сайт «Школа АБВ»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80000"/>
        </a:lnSpc>
        <a:spcBef>
          <a:spcPct val="0"/>
        </a:spcBef>
        <a:buNone/>
        <a:defRPr sz="4400" b="1" kern="1200">
          <a:solidFill>
            <a:schemeClr val="tx1"/>
          </a:solidFill>
          <a:latin typeface="Classica One" panose="03000607020000020002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23.xml"/><Relationship Id="rId26" Type="http://schemas.openxmlformats.org/officeDocument/2006/relationships/slide" Target="slide26.xml"/><Relationship Id="rId3" Type="http://schemas.openxmlformats.org/officeDocument/2006/relationships/audio" Target="../media/audio1.wav"/><Relationship Id="rId21" Type="http://schemas.openxmlformats.org/officeDocument/2006/relationships/slide" Target="slide17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9.xml"/><Relationship Id="rId25" Type="http://schemas.openxmlformats.org/officeDocument/2006/relationships/slide" Target="slide25.xml"/><Relationship Id="rId2" Type="http://schemas.openxmlformats.org/officeDocument/2006/relationships/slide" Target="slide3.xml"/><Relationship Id="rId16" Type="http://schemas.openxmlformats.org/officeDocument/2006/relationships/slide" Target="slide24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1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0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04111" y="188640"/>
            <a:ext cx="4104457" cy="64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мультики 3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39416" y="908720"/>
            <a:ext cx="6120680" cy="212365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На чём разбогател сказочный коротышка Пончик на Луне? 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27848" y="5877272"/>
            <a:ext cx="3384376" cy="76476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соль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9912424" y="5877272"/>
            <a:ext cx="1224136" cy="836712"/>
          </a:xfrm>
          <a:prstGeom prst="rightArrow">
            <a:avLst/>
          </a:prstGeom>
          <a:solidFill>
            <a:srgbClr val="005EA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s://sun6-20.userapi.com/c850616/v850616049/c0147/zETLeCJveKk.jpg"/>
          <p:cNvPicPr>
            <a:picLocks noChangeAspect="1" noChangeArrowheads="1"/>
          </p:cNvPicPr>
          <p:nvPr/>
        </p:nvPicPr>
        <p:blipFill>
          <a:blip r:embed="rId3" cstate="print"/>
          <a:srcRect l="4452" r="5548"/>
          <a:stretch>
            <a:fillRect/>
          </a:stretch>
        </p:blipFill>
        <p:spPr bwMode="auto">
          <a:xfrm>
            <a:off x="7392143" y="1268760"/>
            <a:ext cx="4493299" cy="3744416"/>
          </a:xfrm>
          <a:prstGeom prst="rect">
            <a:avLst/>
          </a:prstGeom>
          <a:ln w="38100" cap="sq">
            <a:solidFill>
              <a:srgbClr val="0066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256240" y="188640"/>
            <a:ext cx="3744417" cy="64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мультики 4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9840416" y="5877272"/>
            <a:ext cx="1224136" cy="836712"/>
          </a:xfrm>
          <a:prstGeom prst="rightArrow">
            <a:avLst/>
          </a:prstGeom>
          <a:solidFill>
            <a:srgbClr val="005EA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95400" y="714182"/>
            <a:ext cx="7344816" cy="212365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Какой сказочный персонаж периодически нёс золотые яйца? 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5680" y="5877272"/>
            <a:ext cx="6048672" cy="7571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Курочка  Ряба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152" y="2420888"/>
            <a:ext cx="4397790" cy="290016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112224" y="188640"/>
            <a:ext cx="3744417" cy="64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мультики 5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9912424" y="5877272"/>
            <a:ext cx="1224136" cy="836712"/>
          </a:xfrm>
          <a:prstGeom prst="rightArrow">
            <a:avLst/>
          </a:prstGeom>
          <a:solidFill>
            <a:srgbClr val="005EA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9416" y="5877272"/>
            <a:ext cx="4320480" cy="76476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собаку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368" y="980728"/>
            <a:ext cx="1080120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/>
              <a:t>Малыш спросил: "Мама, а сколько я стою? Больше, чем 100 000 крон? А нельзя получить чуть-чуть немедленно, чтобы я мог купить </a:t>
            </a:r>
          </a:p>
          <a:p>
            <a:r>
              <a:rPr lang="ru-RU" sz="4000" b="1" dirty="0" smtClean="0"/>
              <a:t>себе …? "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920" y="3817316"/>
            <a:ext cx="4320480" cy="2816212"/>
          </a:xfrm>
          <a:prstGeom prst="rect">
            <a:avLst/>
          </a:prstGeom>
          <a:ln w="38100" cap="sq">
            <a:solidFill>
              <a:srgbClr val="0066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data:image/png;base64,iVBORw0KGgoAAAANSUhEUgAAATwAAAC+CAYAAACoCrNhAAAAAXNSR0IArs4c6QAAIABJREFUeF7svWeQZOd1JXjSv/TeV1VWZbku066qGw00vCFBEhSXlJlZitRKIQWHmn8yVMiMRvqhCM4qQhq50UqKXUmjWVIriiRIEABJQGgQptFAo211d3mXZdJ7/9Jv3PsqCw0IJIhmw3Z+f8pk5suXX7136ppzzpV1Op0Oequ3A70d6O3ALbADsh7g3QJ/5d5H7O1Abwd4B3qA17sQejvQ24FbZgd6gHfL/Kl7H7S3A70d6AFe7xro7UBvB26ZHegB3i3zp+590N4O9HagB3i9a6C3A70duGV2oAd4t8yfuvdBezvQ24Ee4PWugd4O9HbgltmBHuDdMn/q3gft7UBvB3qA17sGejvQ24FbZgd6gHfL/Kl7H7S3A70d6AFe7xro7UBvB26ZHegB3i3zp+590N4O9HagB3i9a6C3A70duGV24BYBvPZN+IPKf8gx3u6xf9hxbsIp9g7R24HeDvzIHegBHn5cIPtxn3f9fndf0wXFHtj17sfeDryXO/AhBrzm3r5eDzL0/fURWRv1RhqNug46vRyFQgxarQFqlR1oKgHlm/1puq+nrz8KwNpoNCuQNZVQCuq9A73pAd/Lv3/vvXs7cEvtwIcA8F4PYM1mG+XKDv8RTSYPZNAyMDXFCv9OIXSQSoehVikQS26gWmlCrOcgaGUQq5L586HpO6DVOCGDBhLqEXheD5b0/RvBs3vdSOfTQY3fJ5PbQn/fKHSavh8BorfUNdf7sL0deM924AMGeG+MqihCS6LZrkIp10KlMiCXX8TS2gVYLFZoVQEMDswy+GxtX2OAM1sU2I1vophrwWhRQCd0UBazaIlWtLANi8WMqmjB5PARWC3j2NldZVD0+4bhtI8AzSbylR3UGy047cE3iSLbKBSTiCauwWgwY2v3ErRaMyZH74da5QSa8h8SOb5n10DvjXs7cMvswAcI8K6vg7XRQZUjqPXQBai0eVhMdv6j5QppiGIOwwEPNkM1uNw2CCoTssUQIokN+FwORBIp1MUi6q0axoYOYDMWhVisQ6GSoVWvotFqw6ofg1KQoSl24PUMQquxY3z4fqDZxitz30QHBUyOPgSzKSBFgc1uANfG8vopbGxdgMkCLKxuYHI0CId5FmPDJ6+LGm+Za6z3QXs78L7ZgQ8I4L2xE9pGvrCFU6e/hsCgbS+FzElfO3nsREsYGxzgn8V6C6KYRy6X5+jNYrIhkthEPleHVlCjAwM0ggz5fBlVsQalssWvi8USmJ6agk6Qo5gz4/DUA/C6p/ixsxe+g2JtGwaNBQdGZtFsmmA1D0KplFLdSPw8vvX0X0Gl7KAm1nFgfJafO3vo0xyFvpYqv2+ug96J9HbgltiBDwjgvb4+1miWcGHuSY7sNGoZ8oUsp6VAETrBzE+uiPn97wXBjEwui1Q6ibHhMX58O7wKtUKDelvBUV0inYNKKUCpkkHQqNBuVjEYGMTK+gqMeit8nhHohUEE/CNYDz+DpYUX4PE5IQg+eF0zULQH4PMO8rHXt59HJr+BrfAKBK2ejz8xdhw241E4bAGpKfLmHZFb4qLrfcjeDrxXO/C+A7xGs4BwZBF6vXWvRkZNgzaS6TWEI+twuezoIIuzFy5gYnwErU4WuUII2UqN91BWF6EWpO2si4DFLANkJgZAiurMFjWsZjOy+TbyuTQmxsaxuLqFi5cvoK/PD6PBylGeQi6iUc3h0pUdTB0c2wdKjQaIx/PodHLQalUQNAY+/vZWA3bLOG6bOcqASFFlRWzDZrFiM7TGgCkIFnjsQzBoR5DNpfY+I9UF/31dr1CMolYvQqM2wmR07neEKZVvNltQKQ1v0SV+ry6p3vv2duD9uwPvO8ALbZ/F8voVmEwEFkG4HFYkUlmEtkNI55YRCDh4Nyl6GvC7oRUCXLPL5rahFoycglJU5rK7OYUl0LGa5QxStDL5BoIBB/9+NxLBWLAPKxu7WF0lUOqHRmjD53YxoL18dh6DAR/KlRr0Og10GhkGh4aAdgliA6hWG3zM+YVN9PUNckRIi96fnu/3BjiFvrK4CJNe4PPTC1Z4XMNIxDOQwYSZQw9wxEeNFQbsva5yZHMJz174BkaGhjE5dh+MRhMajRJSmS1+nl5r3+tC69+/V1fvzHo78D7bgfcP4HHRvwkFalhZP8MAZzCnkclluMZGQEaLgIq+p68EHpTKlioVqORaeD02CGoFNreTKJZT6ECHWi2PXDaLE7N3YX1rHTazioGH1rX5eYwNDyCRKSKbq0CtUEAjUAQooFYrI5mKw2kVoNYoUa81Ual14LarIVfp0W6UUSxJgEeL0lsCQKvFyj9rBBN/1WpsfD7S72T7abXVNMy/M2kPQ29QI5dLQKW0wGH3c42PapT/+sTfwm6x4vbZhzgVJrrN9579FwwNjF7X+X1jevxW/MD32RXYO53eDryLO/DeAh7R2/a4uM1mnT92Nh9iACA6yJWVx9BuZ6ATwOmj2ezjSC2Xz8LtPgJRTEOsVSBodGi0qxCrZYi1BpqNDpKpHEwGHQSdBcura/B6/bj96BQi8V0US1FoBC8SsQX0+YNcv/N6vUgls0imYjAblGg06/B7DNCoZIin6xzdGQ0qBjtaVpOKo7xyIQe7sw+nz1xEcNAJpeBEv8+FbJ4iSiOntATC3c4wpduUUlvMg6iJgFawcWeZQXMv3S1X0wxwF658G9eW1zBzZJi70PS8C3PPwGAwYch34vVd4v2L5nrA64Hfu3gv9d7qA7AD7y3ggThrceaseZxBtDtZvHrxEtxuI4wmBWKJdcwvPg+LSQWtzgCZzMLR2fLyJvRGDfp8PtTaDSRjSQYri4WaDlrEszmommrU2jK4HDbU61XEEll4XFa4HGbkaw3ImxVOY2cOT6HdqaBR70Cu1HLtrVmXSMqUylKER6sb3Q2PTSMW24WgArKFBkd6BHjhWBabG5uw2Sw4eeIBVGsZ1KQsFd2miU5T4nof1QE3Qluc8lKk2l12yxB/m8nl4XVZUMwDu4mrsJj74XXJcfHqCtcXqfHitR+FUTgOk9my9/I2iHQtdYppdcnRH4CrsHeKvR14l3bgPQW8DsrMpTs/9ygsZivU2g4SsRyayCCZiXJ9LZtrYX7+Rbg8Pq6LDQ8dwubWLrK5GATBCqvTyIC3EQpDq5HDYrFwt5UiPOm+F2AxaaFWa5FIZTAzcQyX1y+gWcxCIwAjowE0iHtX76C+F2UO+A0cudUakvKim84Gh1ywmjSIxEv8+3w2B53Zi6aY5OdAYUYul8XY+GEEB4wQRQ1yhQx/BkpnfR4lBLUWsegqLl+L8zH6vRr4+ic59aXnEjjGYtuoivV9IHa5rdxxvjx3iY9NJGlKc/W6flSr0rlQVEjLZT+yT4/50dK3d+kK671NbwfeRzvwLgNeV6JF0UcToe0LKNUvM60knglzSqpSvF6fWq3JkEpFUS6KsFqVOHL4KBKZEqLRKHdUi6Usmu0aauUqWiotBJShFmzQarUIRbPo1CnCEiAIWpCkVWPUIR+pYC20gKNHh1AuZRhIvR4rKiKQz2X5+47GgEJsF7liG2q1jP9kk2MuWKzT2Ny6xNFmF5SSiQyy2SZUqjI3L/KlBp8bNUeoaUErtL3JTRS0IpwKU4RIi6JEWlT769b9IjsL0JssyKSznFLT921IqTR1nmkNB+5jcE3l1/lnnycIg2Z4j9xMcjpab9T69kwM3kf3Xu9U3oMdeJcA73rBPVhUn0wvseyKb1h1E/lklCOsZlPGNSqqxVEjwajX4v6778blK+e4kaAzOmDQ6RCLZ5BMZ2C16LgpIUOFgU4CDxOMVgsK2ToqFak2uL0bwfCIxMFLRbZwbWEBhw4N8+uSyTTc/gFUCykUihVYLE4MDQ7i0uVzcDrtXMujCG584jCsZj02tiMMPAR4S0shBjp6nVxtRyVfRqVaxNTUNOTKNsaGj3M6SoBHnV9KgRmKVHr43AZUaypYrBZUq23UxAJy+Q7TaohCU6tE4PINQo4y1y8pRQ5thTgapkUA2o0IKdWfGn4APvdd3OltNpvoQESnU+XnvkZ4fv+mup1OB8vLy/iHf/gHnD59Gu12G0eOHMHP//zP4/bbb4da3TVheA/ulN5bfih24F0CvK5ziRKUxpKuNZz6AW8g0UlI4pXL5VDcAycCHrnSjpHRIa7NeftdsOlc6CDP0d3a6iYcTiuUCgGXri2g30PRkYBOs8TNhsDQFAZ8fmxuZ9CotlGuFzid9fcNQE8d10YFp198GZMTw3C5lBzVUb2OgI8ArtGQIx6LQyPIceRggKOsjZ0i7rljBH7vSVxZfhW74TgTkl955SzUWuLEAdFIDpFoAbOzA7BbfBgfH0Y0HsHU+DR/TuYEtqUUNJ3OwW6X6m+Vhh6lsrQH5ZIC4+MOhDY3MTh0iCVw1KQhyktoY47T5sEBCdgpImQQ3JjDYPAwFJ1BeJ1HmAC9uX0FbWRRq7XZFIFqpH7fBFRK3fuS9Exg9/jjj+PLX/4yg/Ub1yOPPIJf//Vf55JFb/V24EZ34B0HvHojjnwhj0ZTqqlpBTk2wueRzm3uNxxI2VAq1fmGpwu60ZRxujYxMcTRXHeRUqLZVCCfy6NQykCsC6hWK1DL05icmIRKLUM4UkCzIeKB+x7C977/DBKZGjxeNzcvUoUsTIIAvckJebuIWCyKdjMNjaDltDaTyaHPa4XZauH63G40y00IoqJQp5Yen5k9yvU0qsvl8ztIpIqoiiKcDguuXttALJrAoekDiMSy+MTHHkQx30YTeWg1HQwGnJB30qhWpW6GVqvh71dCpX1iM9Xp1IIBpZIIl8PI72O1KJgiY7ZYJX7hHpkaHSki5FSZADeWZIKz2UT/AKRd29zewNBAEOWCGX73zHVk7u6uvpmB6bvv23fhwgV86UtfQrFY/KHX8ic/+Un8zu/8Dpcoequ3AzeyA+844CXTKwjHL6IFCfCIJFwRZShWdhGN5tBu1lBvteBxexGLR2EySiYAsfAGTtw+y9+Xyqn9xkKFCmAQcPXaAoMLrc9+9mH+SoBJKfFmKIyZI7NYWlxCaLcBu9eAgMeGrVgUGrmATqcCt93B72vUE8dPhUolh9BWBJNjpLZQQWzpIWuXpGYEEUwMKiyuJjh1HRkdwT13HMXGdhGXL19Au1WGXKGHUiXdiFURSCeSmJg+DI26A4VSw6lzuxbjx1mSpgLX8s5fWGHADQwOwWV3sWLEqtMweFEKT+cFuZ7PUaPRI5sNM/mZQJfUI5RaU6rcaGtxaGIIuYKS9cSkJKHokMBQBjOTnUn+NjhwnJUdr9n9vfeA12g08Md//Mf49re//SOvYaVSif/+3/87Tp48eSPXeu81vR3AOwh4EgesUgthcf37qIpbSKQTUCnszJ3zuo24NLfOyoZcToRW0HHaRo9NjB7E4to6p565XAxaQeqWVkpS/aslVyEWqeLChUWYTTJ85CO3YzDg4jSQwMFqtkAwmRBa3UUklkEymYVW24HH44O7349OTTpeNhOBSlmRwMbS5Kisu3KFBtNhujw8ivKoa0sAuLASxicevgtirYSNzQQDJa2OTMdqje57Op1SrS0aCWN4yI8jh13YojS7WcfxmQk+X6K7GExepsP0+UdYD8z1u1qZa3VUJ6RFkjgCt3I1h3JVgT6fETXRwNFfOLoFuUwHr4ckaJKOOBHPMkDS76jO16haoVUPYHr0Xij3I6QfxtN7dyM8+kf1a7/2a7h27dpb3pKf/vSn8du//dtQqfa6Pm/5it4Tejvw2g68Q4D3WtRA2s+5hcepJ4toJsFa10JZhEJngrxWQjYvMoWkvZeGknKCLJyef/kKqqUK0rkIzAYwLUUtqzJAlCoK7G4n0egQ164Kl80Ek14HvcHKDiUGg5pTX697hBsGc4tbSOQy8HgMiMVKaNdqiMay8NitkCtr8PtM++Tm7XCJ08ZcJsTvRaAXjpWYj0dR3vVUFVJgyBQuxOO7iESjyOaUGB4axNbuJiCTuqoumwZXri3h3runucOcTiy8LlKkOqBC1UEqRYqQHCxmFaxW/x7I2Tm63Qptwulwg+gpDNTZHAOc2WLnKI4cX2Qo7Tu/kPKEDAsUai1ajQ587j64XFZcvZKG121nSduA7ShcQwegfJ0DdPfCeP8C3vT0NP78z/+8V8vrodgN7cA7DHiSKzDZJc2v/wBaIcc2TQR4BEjFksigpjXomBBsNksgkUyX4bTrcWVuDeubIXTaVczMTjKFJJ0HbGbdPuApNW04LERPIV5clOtmxHmriR1WX9ANXyznmYzsptpctYV0PIZ0guqKwKc/eYKbAjqDDiZ9k+kfiUgIyazE/yCgo5oe6WUNBjMsRgkMiK7CgOZQI1dScxpdq7Th8/VBpgKuzi3A4fbi4Qcexjcf/ScEgz4cOTKGWjXHYEtR4cnb7+QIjgCTDEu7iyIziuhozc8vce2OGivDEyMQ5EqI7SYEOT1fcoehRg4BHAEgye6o7tcFwGh8gyNeWlTfk3esWN9MYsR/Nyanx2Ayut/kwnl3Aa9cLuMP/uAP8Pzzz7/lRezxePBXf/VXGCJNc2/1duBt7sC7AHhkd17mKK8kznE9aX75PIrlDnL5GlQwwmprYebwDHcyCQzXV7dx5MgMp2uPfutZXFvcxd0nJyBXAdVaG5Pjg9gMJSAorNiJpti5uEriCFmFo7bDh2/DTuQaqtUq8+GoOVGritCZzMhXa2zcHtszE/jiL31qnzJCe0d8uMtX1jliq4ltOJ0GblxQw4JqbQSAFPnRos5uFxSXQiLWVsKYOtDPjZJYZBP/4ec+zQRpAkNyYhnwqZnrR40Vqun5fB6O1Ajw3O6+feDb3Q1xrZAaMbS6tTuHy8eWVl3+n15r2e9w9/ndqLUFrv9RHZAMTWl1TU0ptR0JjOPqchx97iHu3gb774VCbkBFjMJpJ8rOe8fTe+yxx/BHf/RHb3n59gDvLbeo94QfsQPvGOARtUChbLDDB3HA6OtO/AWWi1EHMRrLMKdsK5xikPJ41JhfCnH6mki0YXc5oVFqoDVQtCZiZXkDWrMVDouW05loPAOXfRSr6wtYXtqAzebG5/73h0ARzdLCDjcGihWgnEuiWmvC7jLD67ZxvZBWNl/BoalhTI4PI5Pb5qjOYhvkDijV5r72jWfRaBhQLhe561oVkzAZddzF7QIegSCBYb3eQaXaRDZfxvT0LEexS8shjA17EYntQNapwN8/yp8jvLPFNBaKBjU6OfP6aDlcXjQbVWRS4f1j6gx6EJBRRFdIFrGwuACHsx8Wq5U9+6juR+l3dxEXj5xh6jUza4YpYqZIl3iOXpuLn09ryH8ftndDCPQdZcMCmrvhdU3DZPS+Z6BXqVS4cfHkk0/+yBu2B3g9PPtJduAdAjwivdYQiZ9GMp3lDu1WKINUfgF6gwWHJwIspieXYYqAZg4f45uRKBl0k1+6vIlksgyrxQCtRokDk6Pwun1M8aB1/uKLkGv0aNfK0OiMyGar2NgI4aMP3o7gqA9qeQsLSyuQyyS6BqXMRHOhtFGqC+ah0wD333ecH6eiP6WMtKg5QdrYhZU4zpyZh92qxPjEOANRdxHI0SKgIxUGfd3YyDLIUvNFrtTg0qUFbpSo5CoIWpFJyQZNFaGtPGRyLbK5EiwmBfw+nxTFCYDDaUYiFpHqlUqKBhvcnTU7vShmcxz5GoxtTE1J501+ftTc0Ah2CEY1xEJBOq+WALUSbKpATSBaBH5kZEBGqD5XEDvbWVjNAfT32ZBMtGEx2xAYmJbcmH/oxLaf5FJ769eKoohHH30UX/3qVxGPx3HgwAF85jOfwcbGBr72ta/xASYmJvAXf/EXsNkkLmJv9Xbg7ezATQc8iohU6gr7tkXTF9FBjm+y1fUIC/gtZg0evu92rGwuIZWIwOcdQmhrg4GDGgQlUYVXzy5iI5SHy+2GoJFBpQQeuP8OBAPTTGt54qlnGLAoxU0nirBajTh/MYzJKQuGBsl2SWSgqLeUCG9HoTcKTEweGBrA4tUVWG0+ePyGfbPQXHoXG6Ekp5Hkf9dduXyDKSfXAxyluhTpUXpLqyZWMT11FD947kWEY3U4nXoYDDZUKyrIkYFMVkG50mJgM9m12F4PMaHZ6x1nA4T5K5fh9gagVJJsTOIEdhsURG5eXYtgdMTHJOdiOcsdV1qkJKEGENUfiQtoMAjM3Rsdnty3rKfaJWuL5dp9AjSZkBIHkowKyKSA0lu1RoZioYXDkz8FWZO6n+r3lSEzcfS++MUv8uf+2Mc+ht///d/vcfHezl3ee+7+DtxkwGvjqR/8PcwmA9uvExUlm93iupVKY8dmKMKec2aLmXWmXaPMSCTGKgef14vbT9yH75w6jbmz61Cp6eaXdKx9/V7cd+ddmF++hp1IDs16GhMHprG4dA25bB0+j1T0l6sEtoUiYvLY8CBLv6RSWxkOpw+VQh7+AS+cNi83NSgajEQ396M1qsuNDh/gLi3RT4iXRw0MlVLNdBICOIrSbDYV1/goPXU67HA4vHj88e9BodTDYnFA0JiQy4UYsPsDPq49mnTyfQC12oaxGQohmsri5LGjiMfWUCrlWYtLy+Q0Ira1A6XGwdK5fr+Hu7mlkhyiSMoLAvYiYvEGdnY3kcpVuXlDZgmHJoKodOqoFcrQmPQoFquoFSusI7YZ1Gg1tTgyPQydahBiQ4oKk/Hmnhnp9ZPVXlPIvJf3DKW5f/iHf8in8Ju/+Zv47Gc/+16eTu+9P8A7cJMBD1he/zdsxy/y+MN0ZQM6eQ2FshKthgyJdA1Gg8AgdeTQEKjo3rVKX1qOc1o4e9txpphcurSDheWLMBgk2ZbTqWYyMVmxGwx6rK6EMT05CbPNjo2NqxzZkdyMDAh2d7ZZn+pwmBGN5ZFJ5lBrt6GRy/lrq1GFQqWFVqOD0yEwHcTnkrqiBHIEvGPjQVy8cIkjLmoudFNeAsQzL68gEBzjlJoW1eK6/Dvi3Gm1Ou4si7UOJif80Gkl0z+q8xHtRKezcL1ybXWH64Nut4qbIrRIyUEcOkrBqZERScY5vSewJGIzRaoU8VKHmQwSqDGzu5tDLBlDtdTg/TpxYhYmhw7NShNKnfTemUwWlXyJCd5UYxzwezE5dpxrqjZzkJsYQ33HYTZ1u580Ga7GtVeRTFe1diiV776WlSRnlMJ+5StfgcPh4A7t6OjoB/iW6536e7kDNxHwpGiAbhKaDbuw/gw6nR1kqg12Hak0dKiJctgtA0jnthFPp/Cx+ye4AUBE26HBESyv7+7fjJtbeW5IKGQGTg0JVEZHRzhFdfT7sXD5KioFFZw+J/weqpu14fWYYdA7UKvuQKO1MAWEvtKiDublV69IAKUVsLMbwaFDx6BQVFEu1qA3tJjYTFHW+uYuDh+c4pofAdPQgAWeQD+a1RYWl7Zw9eoOR3E+9wByuQ3shMM4cfwEXB4btIKGI7dsLg2PzwFFu7EfGQ4Fh7izO391BYVSDsNDfRzRGbUV5ubR9xTZrS+uMRm6BgXOv/jyvlaXQL07ZCgaz0OsSimrXNDjwssSadfr90KmJgmfFk6nVOcyGqX0u5CqoNOuQK1zYbTfxYqXZDwJp9vJqS3N8aU6HoEcrUg0hFw+wzN5NUoHTOZ3v26WTCbxG7/xG1hcXMSv/Mqv4Atf+AJIcdFbvR24kR24qYBHA6g3dp7nyV7h5AWeA1stLLFMiyyU8qUmNEozAgErLs7Nc1REqafT4WGBPZGOt3ay8DgtiCVz7HBCpp0U7WSSW7A53fupYbEqYHU5ApVaD426wg2Co0enYNRpuNbltGnYJZkWcet2I0UGy3ylDZWiCp1GD4vVxqoIqgfS96T6QLuMeLyBcCQCq92M48cmMX91i5sKFGElUyJWVzN83NFRGyYODCEW3WSzAUpvhwb9HH1RFEarLpY4siPfPVIUrK2usRsLRX0DowPMqyM3ZTIQJWdnSv/Jm49IxnTOVOOjz60VBGTykiSOan8E0qVmlbmFGo0Zi8sLkGt0bIdVqmRhtFjRrlU4ih0bnURbVYe8oWb1SqtZg9M8DJfHgnpVhlJNii6dlgBc9iCKpTwPGaLZu7SIqDx7+BGolGRb/+5J0Si6o2bFn/zJn2B8fBx/+qd/CurS9lZvB250B24i4EmTxcjMkwZQm01ka77JNzMtuqG7aSE1Kqo1OZ787ikYzQ586hOfRAcZnlFBMyzOnH0RBoMdGytJnDg5yl525HtHtI7uTU+d0H979gIiOzmMjkyi1c7A6dLjwPggtFqgUkziwDg1PQxIZEQsLsU5YiuXshx90fGJ9vLiSws4NuPnGRGZ7Bqf6+DQKDc9Hnv8RRw5egD9fRKoKTRe7IRSWFi8ApnMBKu1jaEhG6faNMf2hRfPwGCxYGJ0kEFvZ0ui0gjKNurVEjcruosaH3ednJEi4GSRQZ0kc2QPL4qdPav6quTXZ/DxHmxtbnJ0Sqk7gVy5lEO52YYgqNAW2yiIItLxNHsKis0qmjU5fAEPP07LavLA51TxP5VEIsI10UKOJrtZuflBXwn8qBzR/T29bmTw/j2envTv49+vd4aovL6+jt/6rd9CNptlysptt912o9d573W9HZD+eXfo3+hNWU1cvvpvSBavYGn5Ao4epjkMNjbLTGZqHHFdH73YLAPcvX32+XnMHp1ELk+yKguCA0FsbF3DylqIu46NFqWqNLLRxgN4Ll1eYXCqNWvY2Cxid0cyEOjzDKAikhddGkNDg5iZ6UO5mcbB4XH84LlzyGaL+PjHf5pNC0jDSoaibq8Hly4tYmZ2FhaTGutrF3guhU7fB0Eo48p8GleurLNiolSoQaxmYLEMYnGJmhHA8JCJve9mZmd48M+zz11CJFKBVtdmSo1gFCCrN7lTS9Ef8fFIb0tfmU9n0XAa3YFJ8ghMpZmgTLU5taLJ3VdyftEbLTxz49y58/y4y+ENB1tjAAAgAElEQVTBbkqKMiu5AuSCDO06Oa9kOMqr5Cucznt8NPXNxvU8alzk0xWu3ZER6vLyOhO06R8NeQt63LZ9dUqhrILdqES/ZwZajR3jw/dfR1V5dwAvFoux+mJ1dZUbFvfeey9kMumfZ2/1duBGd+CmAR6pKWjaWKm2jjNnn2Uu2r13HGL6CS2ioJBSwGWjwruJh9yQ+J1SV+JZEbDVxAYOHZzAYP8wnvzec7BZLNDp6siVswgGrCyuD22FUSrlOLVsNAWUik0sL25CLch54le1VILV2oHJpcTBiSCcHifX7qhZcc/J4zzhjCynEvFtdiamhsbQgJqNNmnoDnU+uw4kyawCZ84sQKkU4HRbEQklcXjmCLS6DsRKbj+1LJd2mJpCjZfzl65BqdJDI1eBFF19A06OStt1yWuPJqkR2BKRWW90sh09RZxWi52/UseXKCZKZQcbW1mmuSjlGga5lbUlDA0OoFQqIF2qwSRYEM9loRVkcDp9yKdS0JkN0KrtUMnrUKt02E3uos/Zh0QyCvIhIMDLi3mYNSo2cCBZGjtNK3UswaPIkVQghyZOQCGzwmwYhEHXv9e0uH5exvWX3M2L8Oj/L5kIdFUXBHZTU1M3en33XtfbgdftwE0DPJo6Vm9FMHftKai0Wbx89iIDAk0Qs1os0GraPICnO/yaHIBX1rehEaxMjiVbqFShivnL8wwWRosNc5c38MmP3wars8KKg2vz26xUGByaQE1swecZwpXlHZx96TJqdSlQtVoN0OoAh8OFwKgRd8/S0OsWCuUKj2wkhUK7WWV3ZSr4V/JR1sU6XTbuGhNFhRZ1Uul1K2tr3PiYmZqBYKxhYzXCnWFKCc2GJqfJ5FVHpqGNlsSFI3cWWoE+UmWUOaI7dvwY/+7i3CaqhSTcHjcKlTZ/b7G4+XmkviDyMjoiP0bKEIrsdsIh9PsHJfurRpXBjmp35AhN8jyby4QRP83Xleze+4b6uUPLumVRRJv2pi3C5fJBp1MzKXko0IftSJg1uOQsE91JcJRKizS5Mthg0EgNH6rhCWoLRoN3Qa+nfwoU5XWdVm4e2FGDgtyOn376aXzuc59j+glFu73V24GbtQM3CfCkG6DeSOP5c/8TNXGLnTu2w1Gsr6zg/vvvhSDYWd8ajUrGnkSGvXz5ItekSAJGwCFWssiLInvWHZqaxPefPoud7TX80i8+jAGfljWusXSd6SUef5Ajwf/1z08gEU8xcZYWTTuzWewwWw0YHXfyaMZQeBdqhQiaj9FsidBrW69TVijU/n1POXImoSisS/+IRymSkxoGwUE/MskKIpHd/a5xs5aCUq0DZDp2YE7EMoils1xHU6jaGPBquDNL/L1kssSpLTVMKOLsAh+Na+wCHqXItILDQZ7CRppj8uwj23uK7MgLkDq19F4r6+uod7RwWwWmm1RbDTbQJDcYuUYDn8+Fq5euoFytwaCjcZFgjqK/3w23zc8O0jyQPLzG50//DAStng0XSJkxPHCMB4bT36ZWMXK3VtLcdmeT0JneHMAjlcVf//VfM+XkgQce2Kcj3awLvXec3g7wP++fvIYnyciazRbPTzh39R+xFV6BUe9gKdirF+cxOubAkSkJeK5dW+KuKJl70rjFjd0w34wDfT7sJCKgC98sCOjv86JWl+HUqefhc1swMxNkqVVocxU26wjX8Kj7ePbcAq7MXYLJNIRqRZJRUYRnthjhdBoxMuFnsi0N/SkXc2i0AINJC7u+xWBhNzaxE60xdYQUDhT5UV1NZ3TCZTNiK0wDsgECPr6999QdkXgOM0dHGZRoEeWGDEW7Lild6ymq01EkSTzEU8+eQa0tx8jQIMrFHZabdbuuaytXUG0ZoJBpUMrF4PB4+LGLVxdw5PAQtGqyPBBQE4n83EIbNSyuhph7RxSZ0fEgDk74sB6O7fPtqKmxuLaJiZEhWK0+zF07D7vbA7NWwam+x6pBLFvD6iKZkAoY8Adhs9i4cURfOdozWWE1DrJEkJUY0CJf2EQ53YCrP/iecPN6t25vB250B35iwCsUozxXlhbNUCjXNnBx7jzfnEOBgzw8mm60sWFSBpD+UxKwU7pLQHDx8jxTJyjdorkTsWicPe4OT0xgYMjJsyzWt9YhilUUy1VuOLjsNqaXdJ1RvvPdJ5BMlJmi0qx1WCJmc0h0FSLhUhq3tBLiCKdaq+DghERtICUHjWikCMwgNNCRG5Av1JlKQjbrPrdrv3tJz09kJGoLrS5thdQbNEiIIr+z586y0kKvscDlM8JqIZIwDffRM2BthnJsBmqzUIeXUkPA7ZXSRurqUj2RmisU5d12+ywD7qmX5qDXaiCjCEwtmR4Q4ZkMEWhxdNkpQylo4Xd40FDWYVBqoRHUPFScKD9UUpibX2BCt0Yn43OhEZcU7XZNCCjCo/ejsgP/nQod+Fw29tFLxcHmoS6X5EZ9dWEObkcfpice7AHejd55vde9JzvwEwEe3XKVYpS5d9VqnodGUyE8U0mjlG2iXFGyxTmBnMfj4k4kFcdJ1F4sp1gPSjNlSS0QS4jYCkuzVXVKOQKjPtwzO8uuHySMJ+CjyIPS5Gg8DFGkqKrBjiRU79pYTyKfK0Kl0KHRqsCsV6GhksPvJLBxooEi6y9VchF6g6RW6No20fdE/+jzB9mHTi8MIBJbQ5EGce+5CDfEBsvQKOLb3Q2znI1Aioi+tFaXV7nBQGDclbLdeeIoOmoBL79wimVo9ZYKzYaM53CQ5Ix4fqT4oNepdSqQETwNMpoYneSmCpGQr16KsJVVo06uKkXIQM0aUp5YUSqRY4wNgaEhHmVJafeJmWPY2FlEqVCFXCBnGRuapSoTvSklv3RpHr5BP8aHBqESVGwnRWktvV8bBu7WMj2okpAspjoitraoaTSL4GAQ0ViITQdOzH4KLWigJKMBRt735PrtvWlvB97WDvxEgEfvRN3ZaHwec/PPIpqZZzoF3ai5ZIcNPqkrePaiFOHRbAdalGrRoB7ixBH4jA4PYzuRw9NPn4cgqFEv1dgBpb9fh4mpSXhcZpZIDXs90GuCeOnqKfhNQzyw+8riBpbXw7DppUgpnS1Br2uj0VSiXIpxx3RiMsipcq0tolkowh/oY00vpYtWvZ5/piiNFmlss/kszry8wEoKu0vJvL5u9FNrN/D098+hUpFqVyolNQdS/L3DF8BthwOsE6YBO5CZ2ALr+RdPY6BvfN9CnqalhTYXMXXoCO/X5maSa3rUiXZ6A+x6QuRpi9WHv/3bR+H2BFGtlGGxyNBpKOEN6Bm8aPg41QFHDs4gvLXD8jNyXKG5Hg6nF2sriyyx6xKhL15Y4PMk2ZzBYOEmxU44xnQYIkxPjR9jgnU2R0OUVpHN57hbTMYF11vFW7S3Y2Ly8HWNi/fOR+9tXe29J9/yO/ATA16XiEquxs+d+VeWjbXlVaZSUIpG08NeuXiOa1vjh6bhMFl5elgktM7dz3Ihj7GD4xBFBdYWt5lXVxelG6hcLUKpMOC224YxHDTyzAuqLT310mkcHJ3E9Ogx/OOj/4RMNAaL1QurjeppOiyvr+KBe+/AeN84/s8/+3Pcc/8xTgfraGHu1UsYPTAFi0mLtdAG5udCGBjw4OGP3IGLl5eYHrO7TVSZGEvV6LXUTKEmCi2i0bxydpnP0+nSwmqlBkQVDVGEAhpMTA5iPOhGIk1EZwsqpQrL08j3jpQaq6tRWKySJpXSYa9bcj/Z3U1gdXUOo6OH2TmFBvVQ8+D//vtvoVTUYyBAmmJJu3vHnWMcEbZKFW7iEPglomtoNPSwOS37ErvV9XXucpL5AIFaqVRj92ZaBI4UGZN7NNUZlUobsoUY/93oNaRYIespmhlCihVBIPIzaZMzODjyM7BZB6DV6iGjJsq+1OvmNDBu+buytwHv2A7cBMB77dwi8Vfx5HP/DzrtDAq5Dncz77jzXn7C2fPnkYpHcfDIMY76iGhM/DuVQUCjJGJnNwOxCkTCJWSSEqn2C1/8BZiMSnz90X/G9EQfdGY9JsYnmV+2sr7Bz8lXctzVzRbr8NrVzDVz2XTweAeZxPy7f/BHCAYHcewkaURFTukUzQ5mTx5jIu7Vy+eRzQKj48Pc7KBFFlYvPLcArY5SQi0MRiu7KecyeThcI9haDyND3DlrG3fffRtyhSqy2Qx2t8Ocno6PuCTr90KDTQHyJbDSwt8fYPPOa3Mr+9559H65bIY7wfQYgROl/dQAUSkcfD7fevQ5pudkK5InH3V+ybqKDEenDgwiXSixwYBWI4dKARw5MsuzLja3UqwRpvrcC8+fh9VlQ7DPz7pjAjWKEOlYRMGhRXZaxXKOa3zUHaaolzraVOs06DU8O7fVsuPk0Qf3PfSqJQEDgeAeXeUdu057B+7twE3ZgRsEPHLSkCbaU3e2Wi0jk92GSpPDlflLSOfnkC8pGQioCfHFX/o8NrfXOTqiRU2EA8PTiMQ2OCWlVSyIOHtmlfl0ofUEPv7xE/jUT/00xoatuLjwAi7NLcBqtaFUyHHalivK0BRzfBN69qIkqnX1+82488RdWN1JwG104fL6PJ57+jzu++g0LBYyAq1g7twVePsdGBgMIBwqoFTMolFtwj7gQDVfwEcfuAPf/NbjUMCEci3HabFSXsXBiWNoywV8/RtPYmAgiMEhC8bHfMhn0kyObjXkIHOXkaCLdbE0u6ILJqSaYDC1WlkHS07IxLtrtMnhRIO+vhGe60ESNdL3BoNB1OtVuJxenHr2JThcGgY0Hel993z4tCYHfE43mxV0nVSa7RqMegsDF0drQofNRCOxIqe2RAmiWiQpVih9pa41HbM7K4S6tYAWuVwUsVhm79wk9YfFrOZRkuSYTEsGmiWSRzBw4g06226k10t1b8pd2jvITduBtw14VLNLpcMoVOfQrFlQraWRzG2x64bDreCCd5eW8uqlBbz6yjruvP0IHvn4vWw4eWXxGsKhFZ7ZOnNwhkHv60+8yDW43XAR7XoTr7yyhHvvn8ZdJ09Cb2vCpHIgncvi7Pln+YMLJjtUijJTOKhxQYN8qJNJ3V6iiVAqHY5V0R8Yhr/PgQvnSFpWZoDqTgRbXl9EIVWE2FBIx1QJGB33sfD+5PE7ce7qRSS2wywra9Y0MJhrbCn/xJNPILerAwxSehkMGnH8tmlkc1nmB0qOxAf4MbKlJwfnZl2iy9TqRo6uqElCNBZ+ztoauyJT13Z9U7KWOnp0gh+j6WtEkpYrySG5gIDfxfMsaDYtmaW2BA8SkShqlQ53Xwn8aFIZLSIpr66ucSrt8zr5GMQNjMUlQwACXHqMokQiRpPqg1Jwq8XEESY1h64tLDPtxWggKdw4Tp6YYXNRckzWCjbuwNsNR6VZt7zemNL2AO+m3am9A92UHXjbgEc0lIWV57CTvIRGgxw1dNyEIJdhKnBTNEEpllZthkyuQ3S3iH/+6r/hrvsC+I8/+x+QSO+g0VajIZYg08h4RiwpLH7w1LNo1Aw4cecRLCys4fyZdXzqp2/HcLAf6WwUKkFAMlpCpZmHy2rfTzF9QzTTVWpGKE1G+F1aLF5dR67QQrUih8Plgk7XZo4eaU6p1kYyMLm6xTrUaLqOVISaDmUcP3Eb1+tILWFyWLG9usERGUWU1OSg+RtUcyS9bCHfhtmhgEpWQN9QADY91fOUqDeVLA0j8wFqRpCEjMwIiOpCiwCQ9oimpK2tbvEsi1QiypEWqSoIdIh6Mzjo3neEvl79QccoNmvwex1sI7W7k2QyM3kEMkiatNzlTaWTePmVy1yz89ilmqFMaQBFgNTBJfcVGnXZnatBESLVDalzS0oXcqje3V1jyRuNv6Ro/fjRYVZgkP62Ox7SaT6KybH79uZhdK/Jd0dve1PugN5BbqkdeNuARxKy9a3ncWXlMdZeUs2JFtmT2xx+VOtSSkUrGpfhgdvvxOr2eaam3HFihmdXbIWLbFFExOJCSUqN6YY69f0rOHQ4iBO3345vfftxxCJR/G+feYgf39lKoNGsQqXUwulWotbuIJeNw6QzYcA/CrtDhYJYRDEZZuulWkuPV86c5dfeffcj/PWRjzyEf/rWP2FnM4SRYSkKoxSZ0mKqUVHDwu72Y+7cqzh2dJoVE2adFLVQF5UiyMHBQYRCIaQTSQyPjXEHl1LUbuRGpqM0WWxufoXraQRkTgeB2CpHUZQ+ktddKBTnPaP5FVqLHdU8uZukOAWORJMMst2mB70/TTIjc1DS+RIfkIjUlHL29/lYNkfNh45Mg3RiDYNDB/mciXTcFKsMeqTl1QpOVrY0miJKJZoZIvHqSMNLNcbg6DhHeGKtwXzD4dEB/oem1coQzxag3zMAJRMHi8XM5hBaYRDFrAFTE3fiwrlL8PgF+H0Tb2hm0Lt8OBoa4m/8BlQ/93NQ3HHHLQUUH5QP23zmGbRefhma//pf3/SU3zbg0VFobsWZuf+LXVEoJfN4bHwDkWTK0W+CXknuuC3866OvoNPo4MEH78FQwIx4IY8Bl4XnzjLI5fLcZCCwG3AP4dvfOcVk2V/83OdRqWW5Vnb8+Al4nQ5cvrYIh8MAhUILo1nN6otGuwKVXOo00PHXwrsctR086uO5rUSeffbZU1yAHwuOw9tn5Hrb06dewaEj45wOU+RH5gClchWligi7wcimomKlhVanxEBI0R+lf/7+AwjvLGEzlOW0kwYLkTyOOqPEzdvczLBdVNdKnn5P5gDVep6bCvlsjqMoWq1GDS2lDIVUig0DXA5Kd7UoFaJIZhowG5T76TARo8l1mZbfG8CZs1exsb4Bq93H0aSg1bD8jCayEXjR34GcYBioxTr/jWhRrZAeI9I2NZAmJyUyOAEmqTqou96qd9jc4MCBQbaU52NAgbWrG/w5XXbqAjuh0QC1GuB2DaJcMPOgJvLWI5spr/MwgoNH3jAF7YMPeo3HHgMBHi31f/pP0Pz2b39QcOBDf56dahW1//bf0PjqV/mzav/xH6G8555/97lvCPDoKGTl/sRT/wvRTBgBv4PTPfoq6CzQqosoNtVYX0pjdycCpWTHBo9HGpAz0Ofnr8lMmMnABHqCWoeFqxFcePUyAsNOPPTgXQhtpRCPb8HtDiCTSkJnVKBSbKFcq6LfPwCbS8H0knobyKfrEMsFOD3UyfWyIwpx5kKru3jp5TXoNSqotU1WJlBNjcDm3jtuRyyRx4unLzAwUzfS4XitK0uWUAaTBlYzgaoUFVGjgUZIthsi21SRxIsisaWFVf5MpJJQaQQcnA4yFy6VzCIejSFTrsJh8yKViXLtcShgYwv4Vj3P9JADw26eTra2eJnnZ5DSg4jRfo9EWwkM2LC1TZ5/NuxGa1hcCPHviYDc12fhY1GThG2hPD6uZRLYyrV6LF1b5Q4zcfioCdNqltlangjLFHkT0BXSVY7+CPyID8g3tVINhcGIndUNrvWRg7PHYeR9UsmrbPel0/ZxXY8mohFlpSFaMDV+HEMDh6BWUQR5fWT3wY/yan/yJ6j/zd/w/sgPHIDmd38Xyrvu+tADyvv5Azafegq1L38Z7d1dPk3Nl74E9X/+z296ym8D8F5fgG40C/ib//e3sLp2bl/qhY4Odo8WdoOGicUEZIvzC0gmpJqXTq/niV9b2wlo1DIYrQYcOzyGSqMNg9qE3dgOrsxtcJe2b1CHhz/yMARDi9NZsoCiDq7DbeQoJJstYXjUDb1Oj1I5gVZdB6VGxgRdg76Kg4cn2YGF5GpU47tyaR1mlwVq1FkdcfXaBkaGPdwkyGXz2Amn4XEOwGIzs1RrcX4dXp+NKSlmvciSL2osUOTUNSRtN+UsxCd7JequktKB5mUEgwdxZNqO0FYSZy4sMtBRt1prNqGYjHG3dHjCt7dP4LracH8/NySo40pNBjIEpQlptKYPzrKoP7Kzyq7RNLAnm5CoO2SgarGaEU/H0O+gWRk7LLy3eT1o16rMKSTJnVqmg81swkroGsQaMHXAxNSYyfEBZPINNjglUKO5wESjcTmk6Wldqgq9l8vnRb+dPleIZ+TSoHAyDaXzHgw4EY/nocAAKzGGB2fhtI+8yUX3wQe91quvcjTRuiKNDFD/yq9A83u/937GhA/luXVKJSmq+5d/4c9HZQbh934P8kmJM/tm64YBL7R9FhevnUIofIankdF8icWVLJOEZeoC6zplKkCs1rCzk8XFi5usFBgdvQ1HDo7gqWdeRjqZZBCkNTgUQGhzC5VyeZ9wfHRmCpNjo9iJb+HShStMSKbne3zGfYKy26uH2BChlAlsCZXLJWCxuNBsJjmi0drNcBntiMS3eXYtqRbsVgPEWgHRSAb9I2SlVGZlBgEaAVs6m0S11OH3M5nlsFrB+leK7Mg5RK3WIhbe2NPBku17jOt15HpC2tjJcWnIzMLyDrbDEU4XySSBFrkQawQi8oLtn6hjazVbmORL5gjUMKHaXgt6biwQYXjm8BS0gpplbXOLIeYRis0a+vyDrB5JRmP8PUnWrlxeZrIw2ThFY0T3aTGvUanSITDk4P0NDlowc9sY02BI5kcR2m4kwvVYAm2iv3QXfa6WSgsN+d8YBBgdNlRzaY7+yIY+m83BarWws7XFPIiVlQb0WifumPkZmMgQ8N+tDz7gdT9S7c/+DPX/8T/4R/noqBTt3SvxTnvrnd2B5ne/C/HLX0ZnLyjQ/M7vQP2FL7zlm94w4CXTK2znTvKu737/FDoQcGUuiZ/56UcQTayihSwX5CuFKhN5k8kaVuZT2I1tcyNiYugAnnzmKbz03DyfpElthdIsOdqSxZNSoYVCLYNa2WEvvHvuuBu78S2cOvUCOnIdJidHEN6N8PMJwGLxOA+lCQZcbBy6FY7sgyKBltcX4OdGI1swWRz7r6lWqpiYkmpZRpOAZKzMjsZ6jZklZhRVEog7XQoUS0B/n5TukYcfjXykWbNUn+sqFlLJPDsUmw1Sl5ZTWYtVmjTWFiBXy3jYtsOihc3jZ/CgEY/UCKD5vOFYntNY6ubSsbRamrWhZpoJpZtk9ZQkyk2fDV4PyfUqXAOldfnCK1y3fPhjt3ONMJECXnj+IisvKKojAL/rrpOcgqOVQkWUZnxQyk5NmMCIa18hQ+dN4Ewcx+4Ac5WuDqNODb1OwzxDWu1GGVqTn1NpqzWAKqW0w/fzPx2dpm/vAnwjyH14QK918SKnU61Ll/izqn/plxj4WC7TWzd9BzpkHPzlL6PxjW/wsamcQNG1fHz8x3qvGwQ8yfzx8tXv8Zucu/osVhZC2Iyss/vIodkp5NJxjmS8Xj+nZwLxtqJVvHRuDs1WCb/1pc8jl+ngn/+/7yCZkG5YjkCSBtSUMU55g4M0N7WFYiWLw0eH8Il7PoLHnn4cGztR+OwuqE1yaOQyPnY2Q1GMFC1SvWpzc4tBc2szhWajgoGgBpMTh5BMNlCrZ5BOljmlpvkNFCGOBIP8WrKaIikXnWOlqIR/QI8+jwnBAyR/y8Bp83OzJJkgN2IN01VImE+pLC3itI2MHcKhySm88NJpjpgIDKkRQPNwWy0tGyrQdLNUqYi2WN4ft2g0WBn4KEWkiO6lsyuoVYrQ6IwcfVH9MV9pol7KsG5XUDYh18hhtVj5H8vS/OX92hw5oZBB6MLcLvLlBtp1Nf+z+STzIXMo5jIolMOwejzweD085YyI2TQbg/5e5Mpi0rqh1Rsgb4tQaXVoNsM8H5cMFqhbTDb4tGgMJ9X0SCqYiut4ghtFln73DLtQk6WUVMv78PLy6n/5l6j9xV/wfsiHhvgmVD7wwI91E/ae9OPtQOPxxxnsOokEIJPxHqt/+Zd/vBfvPesGAO+14zebTbQ7WVSrJXzlm3+Hl88/g2K+CplKhpnpw9BblGg3BNRbNRSLNYj1JubOXUM0nMbw2ABO3j3NHdvdUByRcAJO7QiS1TUUciJMMgesg2QMamOA2t6O4Qu//DnojFWEtmNcE/N43XumAB3ImzJEkmnolGamr5BzCkWGgt6ExWtXsLyQhNdvZ5Bzmh2ASkQyVWLqi14rWSJRumw0AdtbZBNv2Ev/BpHMpzA54YXP48fGxjY3CCh17huw4OjhSaap0KJ0lEw/aZG+lVxgaPAQCfXJ2mqgbxgrqwvcVa135IhsxbiBQkPEqTZINk7ZXIxJyYVSBasrkoPx6Ngw8mKHNcNUDx094GVQp/Mw6LVoNkUGdZKOkffd8uIcuyhTE4I+90Yox2UCWvRZKeKlVRUlEvLgmBfjwxMs+SMr+M2tMIOdXGZAjQqO1HByOWG0ZNkQoiZKg8EJ+HbDcf4MZouVHaM9ngHIYOF/WCpZEB5n8LpZt91r58MT4V1/t7Xm5qRo7zzZowGqX/gFCBTtUUu7t254BzqZjBTVfetbfAzlffdxFC0febMa8Y9+m7cBeNcfqPufWhrWXCjEcOb811nGVc6HcXhqEolUHkvLIXYVIe6cwaiERe9FNJnCpYvzXFc6cmwAJ+84joXFLZx+XnLyODA1gPSWnKM8j9OGWrPOqe3GchKf+NmDnJ4ZjUbEw2lkMyJYCy+3oVjIILQZQbMJBjq6EetNGe698x6IzTQiu0XshLdRq0qqB5fbAZPRgWR+G7vrRU6j+/pdfK6pVInri5TOBgZcbDel1ek5DaZ01+zUQSPXsSvLz3z6U9hKbCAXTXGNrZhPccNE1qmhKlLKJ/IIyHpbwwRjqoMxFSebx8pyCp1OAT6viV9Dg4poMlm9IyAajqJUKnHUOhT0wazTIFESGfTo97TUBhs3YahTS6tepVGRbraNUsjd/Ltnnp5nMGwmZbD5LXAOGhnIVZoS8/ocFg3zDUkH/NAn7oNZMKNca/KeUHRHayMUgtsh5bDVepK/UmeYZGuraxEpqh0dwcFJckOW6CrE0bMaD8GgHYHZROWED1e3tns3dNptpDY3EZmfh5jPg4g8rtOn4XzmGX5K2+NB61d/FeqPfxwGh6SN7q0ff13o7UoAACAASURBVAcI5Kgx0UmnuUzAUd0v/uKPf4A3PPMnALzX2PTlchVXl55g9QUNiJE3K6zlXN0kY00rLp4/DZPJjZExqZgfSWwjHamxWP/orBTldSO/O++chWDQ4dy5szx+kZ8f3uEIhaKT2RN+yDVa1rw26m30B7zcNY1Gstxw6K5UIsGdYRruMzQUwOREAC+fmUdg2M/0FRq1qBVMPOFsczPEdT3q+HbBjt5veCgId78bxVwK5VKRLas0Wh1TYgYDDly4+AIefPBeXLm6iFhkEya9HzJVE7ffcwxidoudTPK5BtfBaCRkvlJjGg7php89dZGbOC63m6O0kSEP63HJ6JOMEEj9QWMnCUCNJi13wuUaC+R70rF0PCyZFbhcfPxdSvM9VgbX+cUwW7EP9Du4ZFBOthnomq0qp5oE7gcPDbNaRaLcAP6BMVa/JFIiBKWdTRsKxSZUNPNXY8L8omTyqtTUMD46Artdw/MwyDOQ0m0CcrNJLTUwBDPz8+Swod99D1QqA2SgKOfDBXqk2ll57jnEl5fxxuF/+kQC/adPwxSWmlWJ6Wls33UX2ioV5AoFzxGRyV8f6babTbYG+3EGCdIENzqGfK9WKJfLobNaWZHESybjnwUSd1837U1rNr8vgLfVaCC+soJKNgujywWL3w/NXgOTTr9DAQdFdd/5jnTdPfigFNXt8VhvFPFuEPC6b/daTYY0tlvb1xBNXubZpufnT2Pu3ApmZ+5BOJHBmRde5ht88tDtENRKbGxHkNxJYPqwCwq1i9NaiqoIoIxGO+pNiQSr1Uk3ZDfikmp7FiYH01KpqZZkYyNRSvEEgx5iqcw0FgKtg4dGsbEaw+xto9iORnHX8WOYGA9yVHb58iZ3cLdCGcSSSe7+Gi0OxHfi0Al6OP0WTh1TqQTXJg0GPwRdg5shBKJKXZs7vCq1fJ/ArFJRQ8HHPL+LL1+Cx+uCxeaDRWtFrprF4nyE69nkwvLIx+7kaO8rX3mcKTAkY6O0vJIj5UeVicGbm1Huvnp8w3wxV8sZrC5FOR2dnZ1goKG1thnCT33ifqTTNdQrFnjdFu6Wut1G/P0//zVHk+nFOkrqPKf2tIdUw6MVCI4xiNGYzGhUcqSm1ahSk6TJ5qnlnBTZDQUD7ESDdob3nTq8NbGDZHqdffiOHhqFTGaGoFZAIQsAtXGMjA1BpZSixdevD25qSzcsgR1FdjK5DA63Dk6PAIVKhnazg1KhgUajDeH7L8HxzAv8sWtGI3buuguZG0jFbvQGf7PXaXRqBGZn4T88uw+YN/P4b3WsSi6Hpae/h2wkvv9UpVqJgdlZDMwcQ/uxx6SoLpfjcgBRTVSf//xbHfbHevwnBLw3vsdrw7h3kxsc+VCRfWJiBOFwHDtrO3yjEk+tXJEK3rTIlp0AhorqEwcnsbEW4tQzm83DajXv++N1mxsnbpvAyCEXBKGFTKrODZJ4BsgnUxyB8cW1l7qanQ4IQhNr82muKx0+EsQd942jVSkgnhPx8svLGA8cwqvnX+H3OXx8Gk67Htcub7AFVHfRcaljTCRosVRBvlyGw9FhkDKabIgmYxjqd7Pv3rlXz+P4bVNYC0VBpTNScZBvntPahwuXLmNi+hDuvC3AYEHrX7/xDAx6137USTQYckTuDwR5mHc6I9XaiGoi1trQGlToHxrkmIkWRXcTE8dYbSJxH3cQiZPkr4jRwSCDFo27/NdvvoxChniIdk5pxw8EOToU9gb8tJrS3u2sZ2DxdqCRd5hYnc2JHMWRjx+pQsg/j8CN6DRkVhDeiUOGApOlJ8fcELT9TNGhYd7EyZs9/AiUSsVelEfdyw9+8yK1sYH5p55Cp9XAyKQF/kHD9YHU626M9noE4t89gdZFiZwu/+hxVH/2I2hrX1/bU8hlMFk1/A/0rVaz0UY+W0erJe1lu9VBeQ9k6WeaNl0pNTgL6i56jlht8mMU9PkmxjBy30NQqiWt9buxKKKb/+7jKCQz0OmVMFrUyGfqfF6achkH5q9Bc/ZVPhXlRz8qRXUDAzft1G464DWaJTz74tewHDqPRiuFp77/Csamp+D3u9GuyzA3v7kPTJS6GhU65MtJaNQ25HIZ9A+44LR7sbi8imIxzSkYAZXd6eQoj6I2mtMwOio1JIxGDUd35HR87swi38y0JqcnoVKKPOpxfGIIO9sJ6G165BIbOHLiiETVEBt45flr+zSXq5dXOe2jReBnd+p5GJCgsaHVqvIxqP5FjQ+iv9Cx3V5wWqk3+JiwPBz08eChg4clPSv55JGt1dW5DfT1+1h58rFH7oPPqWIKCQEkuco06kAyWUTA78PImBaboe3XKTvIrp3GLa4uzbOBKR1XZ9YhuUOGolYcP/wAtIIcSkGGP//LrzEx22Asw2YzsC64UlHjie89z1E2+QNSo6MONXxOO+xWLzQaOaeu9ZoMLeR59i7ZeOVyMTZvJdAldQZNVyMNLik5qElTFUVkktSRl27So0eOMwm5JhYgk/VDEIijZ+OpZ8GBE2/CzXvrm/umXe036UDtVgtrp09j59IlODxaTM3YoVS99eeof/151P7uCT4LGXEgf/WnoLyPnKPfvUVAubmcx+4m1YFlGLn7bvQdOfKuDDmvlUpY+P53kdmNwOoQMHnUBkGnRKvVQex/Pg/9N/8NinodJFAX/st/geqzn73pG3OTAa+JxYV5XFh4HNXWNkr1EqKxPC6fvcxRndNrYAkZUUiowUCLgK5WFxncKE1sVDucSpLyIlXKcPpLaSUteowK6LQo9RU05Mcn2SF5nE5cXbyKgxMHuQZIi0CK6Cm0KE3WqAU05DVOpT/z0/fhhRfPcaqaTLaYhkK6XZVWjsWrC0xpIfAl5QXx/bqjIOl5BLgEjO5+C5aubDGI0KI6JTVMuqTmgUFJBUFgduniOj8/n8ixizLZ1od3Q5ITSU5yaCHzAjIrODBxgAnBzz0n0X7c3gBb4VPE2FVYUEe2Gz0+9NH7cGT0Nrx09iJOnzmD9atxtq+i87r75AQf78nvnkKprMXR2SBzAfVKaSrZ9m4YspoWRqsSXm8fqrUCHBYjIrFNNnCl6WyCRo6+gBeVvBSVE02G9MU0j4Nt5V1ezF+5DKfTwI0QWkREJot7WsTNG+27D4GBaelm/4DX81r1Okd3FOUNjZswOGb+odHdG+/YdiiG2t8+geb5ZX5I9fAxaL74U5CZ9txnb/ot/u8P2G53sLmUx9ZaAUanHYc+9RloqNb3Dq5mrYblH5xCbGmFtfDTxxzQGZRox7Oo/e3jaL54ld+d0n3x//g8Rv7jZ6F4B7iMNxnwwNy8jZ1LHG2EC5vsKnz2wgJyiRgX6IdGJL5bJtFiukdb7MCs13P62u3Imk3UAdUzvcTnDgLqIoKBaWysbnHkR5EeRXCFYgq7W4l9ydr65gYbc7rdJHOSgI4s35fmt5njRxQXiiKJm/fQI8fRqLaxtraEPs8A1/BIMUEpdBccjSYlS91o+fwGFIvkbJzHzMwhtq2aHhvGP37j6wgOjCCZiHGtkCJQrlVOHGKum9XlRCwWYa7h2LiDh/EYTHWcOHYM27vrrEShTm5XuiZXCRw9kUh/aSkE+tnpIAOCGmKRFAZGxlCvZLA4n2G/P+o+P3j3ca7X/d3f/z17CepqKvz/5L0JcJyHeSX4+r7vxtW4AYIEcfK+RFGiLku27vXa3sm1k52MnU1qUpPNZHNspnY22aokO8lmkk0mHlfGziixYzsOZUmkblE8JIo3CYC47xtoAN0N9H1uve/H36IoUJYo0BPLXxULYKP7778b+F9/x3vva73Pjz27KuXxHJhwo1plZTt8ngz0Dg8qSqsRW9FjfjEIk0Ev9BNmxDRYoK6WpGTG4rJiAkoNMTel6Q0FZFJJ6ZdSfdK4tVpsrd45/Tbq6ytF80s+ngCe9M6r4XU1oLayDlMzkdtobHnPH50h3cXr8RMdmoDX+9prCI4Mo6bRicbttEJTXu/HjfQPziD19ReBfAEar0NAz/Cg8mHx44hIKIXuC0soaPRof+IpuAOKzv1uBCfZ45cuYfy9c1Kut+72SYaXefGcZLyFZBoauwWpLz+CbieXS5nR8eTTMszY7NhUwFuNrODk+e9jemZEjDu5I8EIHbq7RzE7n4TZDnjtJdK/i6zGZdpJ0NNllNWKLMMYVY1l0idT+3Dsn1FZwaxvYLQfA/0jAjqqvpacObUUZi+O2RkzMPYDp8fH0HNtEt4Sb5Fbx+wwNJVF1RafqCmqaktFa8oeorpPgyU0zUh5G6I2PPD0Ljk3cvqYtZLA6/Y68Xd//yK2NTcKQKtkZ5tXI7SV5u1lOP32jXWgy4uUzeGyyFKhUr8Xly/fgNWUFU86u90nagdmT4Fyr5CZB3oHZehRW1WPre0+ZBM56C06WZB04uXL+J+++FX8w/efg9dfIo4yL5w4LmRpqyOLhoZyBMoMcjyf24WRsXFRw5SUeUQ54bSUyxSWCg6G06UoA8ymCDxuHQzG9y/gWEInFliJZByVVXViFzU8NCaa4K2N5bIIaCk4hbragLjBqGDHDE8DlwDe5GQE+cIy9nQ+ixIfP/Ru7uWpf9Y/GaB3c0nr9pkkWzGZFSPZTxL5yUW54LPn++Rhhod2wfS1J6Bx391si8/FoUrXhSXpxbY9/gS81dWf5NQ/0X1J2+l79WVkM0q/M2BKI/31F5F9V1FZ6Y/ugPmrjyNptaHrfBDxWA7NDz2Miu2KEe5mxqYC3sL8NP7x5T+X8zNaw2JRzjh/dRgLU2E4HBa4bCWor69B13A/DHkTHnrkMGbGaa00WSxXS6pLlczPrcNaMi89P5avVdXNApBd7/Vh5+5mzM8rk8NAZTXyuSRcHruUvczW2GtjFsj0+a03zkizXgU9AitBkl/JB+Sx2nY0YLR/QY6vzxsECJmVcVEP+XjsIz549IgYHLz9xiVsa+HrqJPnf+X4Rfm/31ODtVwcDl0awUhWQDq8Mg2zvRzLi5z0xvDgg3ukN/bWaxcRS2XExYWSU63JJuaizKDogExhP4MDAy4up0qDO2RD4YzYU3H1pLy3F1+DRuMUPh/jc489AI8LcNhcePX1c8LZo5UWS1Puy62tayjy61YjWVFdWHV6mB12uB1ZODwF6A0a2aYWj4dlZy/36lI+tzQ/L/tyuQuDEjdK5ugik88of5JlZQZUlHuUDM+suLwQ8FxOHSKrOdgMnWhp3rWBi4r6J/2TAXg82+WJCdx4+WVkU0mUVlqxtc0Do+mTgx6PlX7+HSXby+SgcdmUbO+R3Zt5nX/oWCvBJHouLUNrMKHjyafgLFN4m5sdHFJ0v/QCosshBGrsaBjrQ/obL8kiZo3TBtPXHofhkT3ytLlsHjeuLGNpPoG6vftQf+DAh6g7n/b8NhXwaA56/K1vIpddRk4bxnRwGvm0DtOzo+jtUtw9mK0FykswOx8UMjEnrp276qCDC72DQ0JKZp+M8eTnvwCNKVUcdJAYTHUEH0fJF0tPlrccSpx8oR8GV14UGqYSpdekAt5aJC3HpYKDJFwV+FTKCxCX6evNgwmCnJxvtlxI0Dwn9gdjqSB6ri/B6TZj+9Z61NZ5ZRjAzIq3kePG8K6ba9LBhRkphySczhJ8rnf3o7trqPiYmlqNOJxQb7u0tID7jx7FI0cP43vHXpQJLNc60pXl5NvXMDocg0lPvptL1CKd7c24cOkiFhcW8NRTD8BbbsHK/ApGhwbQ3bsivn8drY0YGp2TrWbVnDKnM0jEooishOHyuuXDJp6Mif0W105y9y05fRxQhJYVRcfsnEKDIfiOTs+jMlAqahK9zlyUw9F6ngB5+NB+GVosriRR6qVfn5I9NFY+BLdrOzRZ2/oe21udkX9yAI+cufELF6RUY8mm02vh8ZvgdBvln8tr+liDDPUCzs8sKdneetZjOLpDyfZ8Sh90M4ODi75rK1icjcNXV4fWRx99n7+3iU/Evl3/m29gYXAIvlwUWy6cQ+FSvzyD4UFms49Ds76QnrcV8gWM9EUwObKK0i1N2P7II9AZ1r3lNum8NhXwgCzeu/x9RFaj0JpWMBNcwMjwoLgT93fPY229ZCWYqNItvg5mdA01AZR4Ajj1zmm5H8tOAtyu9v0ChOy1bdnSjIWFICYnlb6a0nsjH8WO8aVRGPNOmIxaAT727Fjmkt7h8NqQSemKGltOfvn8tKoiHSZdiBd7gcwMy8tL1q2mCsKvI8Bojfp1B+O49PKoEWVWySyTmaDqRMIennpetK+6enFCskTKuUhuHhlaKOp0m1v94vDi9ugxPT2LbEYBajE3LShUgbpAnfD3mrfWYXxyFT889oYQsFUy8f6927AaX8PS4gg69+0U5QXL1PGxAdx776OyI/f6jWlcuTCIlrZDMBsNCIVCkuW1bW3B5NwgvvFfFdNErsRkr5KTaXXfLrNCkqnr6ytksDIfVMCODjD0PkzGw0JJqW1qES8/Wkpt21qHUCQielujmUuC6I5cB4+jDqW+gzDA+RMPeMoFmsdcXx/Gz59HYlXJsG8Nk0WvAF8B0OoAm90gGfTNYTDqhNbCslj6Wn/9IgqpjPS1CHrLbS2YGlmTaSaDlBJON3l/lVPMY9idhuK0VafXwOUxChCrwcevLCYwMbyGyEoKepMR2x9+BKV3gRfI92b6+nUMnz2DiuvXUHnqDJDPC8CZvvq4lO8bxexEFAPdIdi8XnQ+tfnDlE0DPGZ3er0Wq2tBnLv0EmZDM5hfHpFdsyTzDvWOfcD6iYDDPhv7bSqgcNjA3h1L0vezL8gEl5khhxnstXFSq5aZLGeHrk1gekkpbx16xZKIoMcgEHn9NqwsxUSi1tnageDynFBM+PzMEumkzP4bBxKMQwc7hfJy+uRV7LtHoZeQG0geHul9fBwBj5kRM7/p8TgOHWmT4QsnxOHQGoaGuWVN4RAyA2XfkpmegNW6asTj8ggFhIaaB/e04tylGzI1Zqk8Pj2B8hJOcBNCUmazl5yqgb4lee2q5RPBtKTaDodOWdCtrmqsbmqAzQLc6AvhxrURHNzzkGR2VFAwqsp9WFhbxPJMEFdv3BDQpvqC03MaK5CY7HArk1yzVYeSUo9k6gyWstQD88OE4MqSlvs8Mtm04qRidUs5TLODEq8JGo2b5lLwuxrR2fY5WEwl64YCt/7J/+RkeDefOS/uyPw8lsfGsMZ2Sij0sRUTPI7RrEPHPj9cHoWXl59fUSa5Z5XJZWZ3C3o79yO1LvXbECk+4Y06owFb7jmMyvb2TS8beSqRuTkMfeu/ovz1N+GaUAaILF0lq3MqJh8bRXg5he6LS9DojOh46ulNL7U3BfA4rHjphWPwVeVRV1Mnm8xeP/0m2CPqG7guu2YJDMwgGNlIQaygCHoEIWZ0vPiZRRE02EfjwIJgyD4bTT8ZJX67cOJU4i8NBzzaasT103LBriyvFrO8tWwYXp9TblO/8hj8nqWnGjw2zQSY5TFWw0tCjn78C4/j+InTxams2hvk+S4trInGloMWZoQqIXprkzLpYtbJ18tMz2K3Q6tPobJK+VksOiuqB5Xnx8k79b872nbjzLmzxaEJM0KD0SfZLKe+PB9SSLq7RmTgolpp8XkIovQFpJkBe2h6QxrZjBHhSAqzM2soKS1HY02NDCmY4SUTc+J+srg8BLfNg1SW5GJgaGBEBjJ8Pq+3DC3btuHsudPyvYCuQXFEYdAOir1GrplkVJabUFqxRfZy0EiAIE4wjEdj4tJMyZkGtagqq4fFUCuLvB0ODjUUWpESP5mAd7uLl9NcAmGW3DKx0spgbWkJvF2ug1QKS2Oj0GoKaN+rTC5vjszx89LbK8RTyBmNWHjkYTi/+jUp82KhENLRaFGGRpkbgZbgK89Fmdra2odkanyst7ZWlBauiorbnfqnuj0dj2Pmt38b/pfWOYc+p8I5PLrjRx43Ec/K4CIRz2P7I59D2VZFn71ZsQmAlwddU9i7YwyOXsJyeBXDgzNF4jAvyrqtjQIsLElJEyHosKfGDEU1AVXLSS6+4YXOvhf1sMyQKBmjpjWDNOJhpU/Wc60fq6tZ7NzDHbG1ApRnX1M+FRlOJ8sJq4AeEjbAsq7uSNjgLEtJL489N2Z2fC4ORUhnYcnKCS8lai/803uSNQaaTDIciUZn5JzUspzZHh8fmTbC5TZg79E29Pb0ys/5+jgxramhswjLROXiZra3MD8qQGKzO4o6XTXDJFByOlweqIDNZMFyaAz3HT0oKorZqSCQMQtXkUEHGvIGCaCNTXa4PRUIh+bEXYak4+rSDnTu6ERkbbWY4ZFrV1HhwuDQFTEZnZoPYW5qCSsrUbR21qEq0CBGB+TX9V4blOexuoyw2VxIZZWlTeb116Ly8SrKKmHQJ6A3WIBCXBxUxibD4pxMAIyEQ7DZvdjdqSxlIhk5ULL7FieVzxbg/aiLlADV9cLzSEXXhLxMEvOtUQiGEf7T56G/qEw0tQ8+CMvv/R60d3Gq+qPO+6N+nuvtRYRSsG7lOswf3Q3nrz0l5fnHCfYXey4vY2Uxibp9+1C/f/+mZqCbAnh8IelMEN/74TcwOnFDekrvnh2UySbBjPw2DiBIJL7wTrcAQedOBbnpdceMSQUHZitUMvBCVy3b6VRiNGoRCeeQLazAYfNJz22gbwHbtpeJCoOZIZ1WqNslv44E4uBsBC9/7wKat24BXFHEg2Yk4qvQWOlCYi1meupzk1DMUpoEZbNBAcLBoVkFMAEcONCMxrpqdA30yM94rrS6YvB4jPaOGjEoYJAwfeVKV5GozNv4OHIFM2kSretkIDAfnMTsVFhAl5rakooKvHr8XRy5v1lUGrTCousM102Sx0dtb119AB6vt2h/T1XI6uqCePlRYUHNcmWpV/aCcArL4YTFnFx/Ha2IJUOYnhlGIqkRJUU0YcaOtnpYWJKH56RMra8vgcnsw8WefqwGE8WymsoOGqGqhGnSXmh8MD0xJ5I6WtYnVpfg9bqlrKU7MhcUcRsap7/1tZ1wOT3wOnYiUKZM6JT46QI8ZmBdPzwm2dr2HV6UV21c6i3OxbHw3FlUnzkLXSJB8biiL/2Zn/k4GPJju0/6619H6o//WJ4v7XAIr67iSwSsj89RJCl6+EYYU6NrKNu2DdsffnhTCcibBnh8kQMjb+L0+dcwOdeHKxdnBTy4C7b38oRMVekizJ2zAjbrfnccLLBcZEajysg4sKAGlvy8nCEBrnRlicvJJxf4NGxR6CAENBKJmRkS9MprrGIGwIY8s0j2+q6/MyclFXt6BK7kSl7+76s1IlBZiqc//yieP/GK3N+qMUmpyKyPz8VMk1Pg2aGUPJ5gRveUscHeohPLxIjSO2S2qO7YoBVWdE3xkWM2l4grww+1/FX6bqXw2glOeqRSEdmOltObxNePutVweAlVNZViBZ8uWOT2mZmI8BdpqsD3jc4uPG8e7+j9u+SDJhE3iHEqp7B9g2MI+D3QJ/yYjA2hoiovE1uag2YzCeT0NjEg5eJyEpT5u8onE0ik8qisdcvuW25/O/b8G7KLl8HBS6EQg16bwD2H75WdIWZTQZYK0avvwH1t8NmpjTbIfmJdPiP7cOkATdAzmzWyVtNmakBjzX0wGhR6zU8j4KUTCXS/+CJW5+ewtd0jg4uNYnmRFJIlWPIFtPQNoPDqq3I3cRCh22+dcj3894rcjRuKD+B778kp0Bkm+vSD2H6w4o6oOjPjUQx2h2D3UwXy9KaqQDYR8BRvvOvdp/H6O/+Ec2e7hcvGMpCgpJKKN/qlkN7hcGsxOrEogwE2zUkGZqTWmQsyzJidk2yJ5StLYw4zZiZjxYksAYAXLfl9HChwGRB7dgw1S+NyoENHDoodFYcHzDyvXOkWhUJdY6n03sjZ4+Y0lpZLUzpc7HlXsrvW9u1Yi86LhTz5a0NDCzLppckAz4PAQ7Cm1x6XCXEAQWt5Avr5C31CiSmzbUXCNF6ciNKzz+lQ1khmtBlZFM6ykbKxZIJKDS/83kbJ5DhYUYnRLJnV17f/nno0NNaKzRbL245tbSivrsL81DRWIqviGt3SHsD9B1swMHoDPdcHZT8HDUY52fXZbei6MYJ8KgZfqUMs4AlQLlc1BkdHcOadPtnqxuBi86nJYdx3306UVVfCWMhjfn4OFy9eg07PPmKlbGRjFLJRBKoqEY1qsbw0gtr6VuQyBSSSKVSUbUFrxVMI1HM/8M30lJ+eLI89vJ5XXsHKxDgam12o2eLcUKIWXlFUEQpn7mmY33lHcf5dWQEMBsUj7ud//r8L3qX/6q+Q+pM/kefOl5VhdO9eRJu3iJrCW/LBnqR6golYVibOnCpvFKGlJLovLkNnVF7vZiouNgHw5KUqf+BIIJc1yKLu7//we8L8Z9nH7ItARA2ragKgOg9T/8ppJiknBJLxqWHRrTJINmbjngRkyrZ4kS9PpIslKSew9Z4dCBUmpQTlhHRuak6GBpxiGjIV8Lod8NXmpRQtmBIoK6kQJ1/u3WCTvmlbowwCuq/OoYqKhfImJA1jRXkZp63DV6IfyArrAxXIGPOi823eXonVlRiO/dPbxd8dgZSviVkiy3JVhytOzm6zlPoMdVqrGiLQ6IXlO41FnSVusa8PiuuJQ6bK/NDgwCedtsBakpQ2QMvuWuzv3INkdgpzwVW88cIV7N63Aw311eJSPDQ1AodDg5qAF+UlbgwMjIjqgioJGofSoZn9N5anlMDRyqq8VDEUnVuYQfc1xYrK6axHVaUD8VwQNosJdTVeWdkYWU2L7M3jLMfVnl7Zg7FzR5308QicBosLJq0BPTduiMkBY1tDq6gvUqk8Gqrvg9NB0uvNDio/HaCXy2bR9/rrWBwcQO0WJxq2uzcEPPJIu84vIV/Qof2JJ8U7joaY4hf3/PPynooLMLO9RmU/y90OcXfm5raLF5Vr/9lncaOxAYlUCrVNTjRs21huR3IxaSckfm8YRQAAIABJREFUaRPkNyp3CYjXzweRTOTR8rlHUdqk+GhuRmwi4Cl7LpSgTdQonn/1G8LxYs9Knb5STpZMrUg/rqquDLPzizLMIDGYU1vqXalhVeVnLGU5QKBSgbQODgfUCWw0CNhLWGaZBQgZHBzQdFONhqoKVFYE4LcZETSMIp40IJ5Yll6Z2eSUHhozsGN/fw6ldUaxnuc5LC3PSL+NlBOJm4YezBpZ3lbWKIMDlq/MvqgkIW2FPUuahxLsaH1Fja9KR6FMLV5ISfm860ijLBanE7PKUeR0lpvUKnxG8cJjW4D9OwK+Og3mY3kMBgGPHMa8LorVYE56hiRBs0d6aP8ukfgl0sviDEOZ35kzN2SHBzO2x5+4FzpdAguhMCYGRlBd3yIuLMsri/DYbFiNZWX4UV2zRQYu/J1w/097axnSyShyWgNSXFJUWiH7My5e6JFF5DQVSKwG4S0pQ4nfLeBa6lcWg7tcNvjc9ZidHxWaSkXJjltMBeTy3Yy/7X/2x+BEdeDttzHT1YXKWju2dnig3aDfRZun6+eXkM4AbY99QcjCatAgU7K9YBDQasVO6ZPuefikb1T6L/4CqT/7M3kYDTn1v/EbGMhkEBwZwY+S2i3MxIX0LPfbvbHLzPuDi81XXGwi4L3/tjHTY2QyUfzxX/wfOPHqKdHHMliaMhPjJkBapmeyZplqcgDBaSh7ZRw+7GjbDqdHKyoCesVVlVfj7/7umExlSTBOa28ieiZs8FbplB4cHHDZTcglktBZzHBYlEaw26AAV09sScpWZmAsWQ0WjVzItJbi5jS6jMjPqkvRd2NOykaGem4sjTn9pRyN1u8cFFRXVIlJADlsnPAyyGnLFkxifEqwo+qD2SfLfPbvYisx4Qf6SkslU6T5QDqdl/eEROng3Bzi2bws7AmFtGCvUB20MLP7ypc/h2h6Vdykw+GCDDy4dzcdTWFtVQFdanwffHgvZiYHZcK7Fs6JuzM3mNHI4JEHDiK4ModspoAU7wDy9mZk+Titp2bH5orLuwEbuOGtpNSK+nqPPB80Vpnm0vvuzLt9YlXf1tIiAwwGFxvRdMDqsokqQ34PbreYlNZVNyKbLKCutgHl/gYkknnYrdXr2d5PR4ZHwBs9dw4Tly6iNGDF9h0+kDB8ayTjzHiWkGDG88jnPpTx0ChT9rOqm7zuvVfJ9jaZ0iEb2pjVXbkip0irdeNv/zZmensxdPoUdDqgZefG02beP5XIofvSkpCe7U4jOvb7YbF++MPtbiou7irghSN9+Mfj3xV7cBJp8zkLtLqETFkZvNgnB2ekf0YQSYatRSBjz+zBB4+gu68LDqNDelFnXx9AcH0BdU1dHVw2OzKZJLJYg8/uh12vQTSr9JoIdE63oufUphPw2HUYSgXhj2txenxQenS3qiVU3SwzzQeOtCKRNAtY91+cR+c9FWhoKsf87JoQpbPaDDT5uJgBEJAJmtyRsbxMAjPJw7VF12XVgYVZLukk9PCjRRYXV3P6TGL2WjAqvoDUGpMTyPcGmbgA1OHDh3H27FnhyKmT4f/x5+7Hkf178dw/Pg+n0yFW+tzd++STezA0FhfXZmaWBCb23WhRT8DiRjnklWkt92rU1ZWKY0t1VQUi4QhOn3kXOn2pZGqqm3J395D4+83PjsJup7fdGsorHDLUYVy72i/mpBUBTmV9aGqokL6ezqAQabnfg1zDVCIpVlUM2l8xwwtHuM7TDR3ccNvrUVezf728/eyDHq3cp65cwfA7Z+H1KyYEG/nqpVN5dF0IYi2Swdb7jwpZeKPIHj+u7Gqdn5cff9xdrRse7JYbmdExs5PracsWZQfv/fcjurSE7hdfEKVJVb0DW1rdG2apNB2lHdVof0QkZCxp2/f6JdPbKOamYui/vgKr2y2KC9rZb0bcBcDTIp1ZwMsnn8fEzBURrUeTISRWU7LgmqAnigmjVgixFPZP92kkQ8tEtFKucpLKYInJrIvlG3/GKC8JwO1zo8Sh8HpYqi7F0sit8XkSsJst8tVg98CuKyBvtAjgsYdnMZkxMzOK4z3Xi5pbc8KLvCcMbciNpGVFZGWklRhMORjyBnTdGBC3FafXKA4t5AMSpDlVJvjQQZllMffdMnNiGay6Cqv0Gg41mKHRYGDfwb3QGgsIhVcwS3872U2SEF8/9uiYvTE41aa6hJSdr3zlqLyPo5PD8rNIMC5mAY89dR/MZgOiy0YcO3ZKpsQtnXWILKdlb8daLC7vudFiEXsuLiFnf5ClfGtbtVi60x3ZV6rHjtZWvPrOWVw/r2xKY7aYT6VETaHXr7usuExYCEUw1tcvZqBcOr6yNIOZ+RT27tmNvv4ebG9uk68sa20uG5xsxNKVeXoGjds7UFPqFkt4BrNLrq1kb3F36xdRUda67pXHn/50lLVzvb2iN2UDv3O/f8OpppR4l5awspQSdUT1rl23NewsrK0p2d53vyvvse7QIaGwaO/QeYQ9Osnqrl+X47FcZvbIZiN7kIMnT4rNvXjc7fWLi/FGobqzJGJKu0mr02JbuxuB2o0n08wCqbjYbPuqTQI8voT3J210Pf4vz/0Bhka7RZbUd0O5iEhpSOWV0pI2UaqhJ8tZn6Ua6YyyhIegR9t1ivarjDWIZQvIcw2h2wuXyyllkSWbRJnfDrfLg+W5WUwsKv74Xr+iaFiYHkc0q5PMjpFJprF//36E4hm8+fYpdC8OCpiWeGowsTIkfUCqJ6itpbSN4FNSoity5Tg0UIcKVGOMDMUQqM6ho3OnuBiPjiqfqvcduEf28/bfWEJbpx/ZrFWmyQyWyYHqEpS4fRga6RUjACo32KdU6S3sIXK3BtdMMtvjUIfEZfLuGBa7GcG5qADsts4GlDgCAnak0nDwQ/4hhxRupwUunxX9PUPivdfVN4qhvm7k9XboMhYxCmAJvaOlDgcOtOLCjS6xuw9ORWU4xLKfigt3aYNY5Jd6fIitzYm5wY6dO2B3arC7rQYriQxWg2t459ygDCXo3TczNQGjxQ673QazxSULy0l7oTkCjUxr6msQCq7B7jBjbCKM+ortePTBf4FMKgeLxb5OVfnsZ3j8fS4OD6P31VdgsWhvW+LlsgX0XVsWsX/t3n1o+BguItlXXhGgyk9Py9+N6d/9Oxi/9rUNweh2N3L6yimsANS2bcqu3cOHi3dfHBpC3+uvoZDPobnTc1seISeyg10hzE5GYfP5lA/gmWlUNzjELmqjwUUqmRPFBfvj2x54EIHW1k907re7810BPA4vXj35Dfzhn/5HyYCyuhxWVxUwY/nFxTdLS+x1WUUtUYi/j/Lq0GFLfaPsaU1HIwJ4LpsZVosy5q7xOgXsar0OhMJhhKJpOA1axAwmOLU5eVwkp0cuFYfOZMXCUgQ9PRfxxaeewVvnruD6MI01rRgeGylmlGbuprXEitml2auVMrve24Q9DzdjLbUq3nocSjicMTRta0JwIStmnqGFGAwWD5rqSuB0l2MxtIDu6z3QFKxS9tFXTzU3pTU8DFbh8jGrUzXD5NORtvLoF/aipNwmfnmJuEY2rU1MLkr2xv5erhAVO3lufjNknJJpEiyZgXJY8fgzB+FzO5HVJTE7obhDd7Rvx2o0gTNnLyMRLcgEmiBMXuTBw+2YmZmW4/ZcX5RdF+oicmaw4h24rjHmsR546F44HDl4S/PC00tEonj5lasIhYBAwAqzwwyzPo90IgqLswQWkxXR6DLa2nZjdKhfduWWl1dApzchFg1jbHxehistW/cKD9Ni8mFb44Prf6+ffdBbmZpCz/EXodPm0bnPD7vrw/slSMYduK4ARlVnJ7bed9/HUh8UuBeZk9xvf1veT93+/VKK6m5TEqsgQT6d8OpuKOoO4y/9kpTHNwdJ093HX8Lq/ALKq21o7vB8wKjg5vvS7qn36gryeQ223n+/SN7oNOMtNd92cKGCPIcc1Tt3Ysvhw7Lt7dPGJgLeB08luDyI3/ujfyOLZEix4FrFAomn+ixQsIrDL/thI4OT0rtTXU40cZdkeql0Htsb6NhrleyOX2sCpehsqkOF1wVT5v2hxcTKGmyZFHQmPewWC+J6G3ZuqcJaTo/pOWXo8O75d1Df1IYrF05hfCEBg9OLeDqDVCyK5fCKTHenp+JIJtbgdLsli6QWlMMRltjs4ZFTmIhGQQcMTmhpjZ7RRLEWVrJbWixpdWaZ8BJM2Ofj9FU1E2Uvj/I3EqcpW+NElaBCHTGDA42HHm2X7Gw1Cdy4dgPXLnFdo1K+U2LHqS6zOE6t6byibHGrKxoqEBip22Wf8MK5iyKX05hiGOy5IdNWBq2p1LJb/a3xg4k7Or708wcQX83L1FydClvsGmxpaJAMl9pcZqmpbBhGTR49N+YRX4vIsUtLDNL3WwqHBPTkIqPUjJmpyYpEKi4uK3q7BS6zDiNDk2hoapalSVazVrzzdrZ+BVZTDZDVAjyGfP20f+b/fB+/trgo8rJ8JoX2fX64vR/uabHnNdyrqA/Kt7eg+YEHPtG2sezrryvZ3rqI3/Trvw7jr/zKhm8KlRJUTDC0LS1SDusOHvzAfWXY8t57mLh4USo49uJY0m4U6VQONygVCybFlYXKCXoJ9r32KixW3e0HFwVgcngVI/0RuAMVaH/8yU2xsLo7gEeRgR547/J38K3v/n8ybWRYxarGsb7eUCtf5yfjomZgWVvqrBHpl8/txeziEgKlflSVeCXDi0YT+PyhduzcuQP55SmsxNNw6AowmEyYn1xP2512ATzy+ba0bJcm+dWhaWijQZy9MYhdnTtx5fpVjC0qk9RCJo7FGKfJSZjWnSgIgByCuHV2jE5OY9eOTth0BXQPK9nSWjYnk2RmY8xM+b3ae7z5F370oT1wexxYWQpKhqZ6/BHgCFAkA5OQzWkqTRVYkpJU/PjT+2DQWqVnx/4m6S3q40m6Vgcmci4hpfwkcZvHI9Cq1BgBUPL21r0F1cmzw2YVYCP3jxkhg+U8gXIttoyHH9gNrVkrm8mmhkaRydFyni7JLiwvZfDW6TOoq6rF7PKi9AU5IVaP7fRki0DH40ajKTEYsLlLkE0vy/IfDjJcfj/yiZhMhrdtq8fiwiTqautkebdBswMNtfuVtY6fcbCTD8lQCNd/+DzS8SjadnnhK9tAT8uG/5DS8PfV14t/3SfeNJZOy0Aj89xzygfRnj1KtrdDEfTn3nlHfp7vV/zqWP6yDN4oQtPTuHHiONLJpNjb0+b+ptW3xYdwUDEzvoahG2EYzBa0PvZ5eKqqsLqwgK4XfohCNvWRgwtmhjQEpdFF59PPimXUp427A3hyVllRXpy//AKOv/GalIScRHICyWmmxZpBW4eip3395S6cfOOSItKvrEFlaYmUqszsGJy4riViwqf70kMHkEjloA3NyFJa7smQZ0ulsJZIQGv3YGtA2fC+prEinYjh/LvvYnhyCo8+8hDGJifx1snTKNhKsLulEfMLS4hRnwhgfHpOqCydW+pgNZmx5ojCsWbHgV0tGJ1bwfj4OP7bGy/LeeZiMWQNFslMGcxI+WmmGhQ89tj+olUUffM4MSVgqXszOCFmUBGiDiqYyVETW17jl5WWQrq22YrZm2oJRY4dwZK0FlrL00x1sGdCyloCpBqq+SgBSRZvs7e5ECl6/3G3B5+T0+dUak38+Orrq1FV5YbJ4UMsMguj1YBk0gy70Y7XT10WmZ+8t+uehQRYksprAspE3KBT3stkVgtNOouCUQ+dxgSDTguP2yxLiywWOjnHUVNZgbXonCw+ouEo8lzedER4ee+bhH7aP/F/3o/nJq/r1NOurHyknpbZHYHDHahE++OP33G2k33rLSXbG1Wsvky/9msoRKNI/83fyP9Z7rJXp9u3b8M3jtdZ7+uvIzg8LO4ubXt8t5WPxdYyMniIR7NSljbec4+UpfKaX3gBseUlKYUrajbWEPPxwj9MFxQC8ib49t1FwBPMQwaryORWkE2b8I1v/zFee+MV0cke3tsibyhdO94+NYRj3z8pgwuLLYm6klq4rUbo7C5Mzi4K8BH0mJHdu28vmhurYKOlu8MKo80BM62OVsJIRUIwuTzwO21IZzJye//kHP7xxEncv6cF/tIyAa5IaEWGGkaHFw8c3AWXvoBIVoNvfOeY0Fq+9qWnUOlT+oor0QRCkTWYzVbEg5P4vb/+PtwuJ4x21wf4fuT9TSyHBAjjpgyeffhZ2Gtjoh1mkFzN4BCCWR7LU+7koPmA6trC3ppez90eigML70fzBWZ1NDFgMBsrL/FK+csp8P79rSj1m/HeeWULFstVSudYJs7PjeH8eyOKv59V6X9wQcrE1IxsW1MMP0uxpcktfndUWwwNDIkBaUmNYrNPevPqYg6zy1FRyjAz5ONUY4jtrQFxZxEnabcTtVtKZdkQnZI9PmXQEgyGZPtbZW059OSncMeuwyT8P8bOjmpZ3k19bW3VPlhNVesk9s9+D49SQtI66B/X1OZBVf3GU8v5qRj6rq/A7vOhg8aYttt7yv1IiM/lpEeX/ta3PnBX46/+Kkz/9t9+5MM5kR04+RZ0WqD1NhkpD6CaAEyPrcHm8wtIk2LC+LhLkIrT6WAKDQcPonbv3k+9TvLuAl7xrctjduES/vO3/jMyhTgMGsVZRP1+7Noq3rr4pgBeQ2M1GtwWybqqysswPa9MX0ORsFBNOhurpKx15dagM1sF5CqreYHQsSUDo8FQ/Lq0GsPbp94R0NjdtlXuTwBjlheOppENzuGhBw9Ldqg3mXDszFW8de0SvrRvD+6/7x7lwtQVsBpTspahgWG8ePY86re2YGF+EfHVJeSNNqHC6BxuTI6OYjIxVbSsatnSiOmFOfHNY9BKir09RiwVEf0tAUz19GOPkA18ysGo9bVmqxAMTcJWolXsqLTVMPli4htIR5dUegUEnMYtW9HTNYhsOicrIkk7MToVsJgcmhNlhV5jhtWt9IcMMGJ6alFKaGqWWzrLRfBfUdaA54+dgsGiR3W1B9CaMdo/ham5aZGWpbOJoiJEdaTWIAqLpSA+eYV0EEfvvxfpXAo3uhXTx8WVlCz75l5d9vwYVpcd2WhCHJNNxgLKy7zQwIt7dn8Zeq0FiUQULms1MkjCoFfXF/L1fPYA8OPqaYNzbPwvw2R3ovPpZ2BxKX9HdxR3CHjxcBjdL72I2PKy0Em4x0Or29gJhXpY7szg51vTkSMybFHj5h6gstfXu+HA4wPOKU2bY/l+1wGPw4uR8ct449Rb8Hg8mO5Zw4tnj4sqoqOpA5HgHN4Z7kXA7EN9VRlcJRXCqSsrL5WyUre2jJzDh+6BAcyEk9jfXI/Hjh6Q967aZUYsp4HTYpRsjpHkGJU9CIMBM1PT6JlZFOqKx+WQTK6stAR//YPX4HE50dxYj3KbFk6bBSsrYeSzKTz3yluodftx/+G9Ym+Uy6QxNjqO+oY6RNbiOHetF5VlHpy8fA0wuAWIx6YX5Nz5Ve3xNVa0QWdfkcEFg3s8aG6gujp3XxzFajpUVE/Quor6WGZvDDWj4/fsEbJXyPespI7ifu7yXRF7+GhsUbagra0m5Y+LtBWVWMx9uMNDivqDE1B1py55f+QM0mCVZTEBr8yjTMBfPnESPq8TBrOv6LBMuRuDUli3u04mutF4CPccuQfaLCVlvXB7jEJDiUZjaG2uQzqbFusp1YlFgM7tlB0nuXQIOb0FPjv3PmhEW1tf+YDw8GYXzmI1GhH1xeJSCCaDU9oWStb32Zte5DIZRU87NPiRelp16Y7OZEHnU0/D7lcqhk8a2ZMnJbv7pCUtN7WNcVBx6ZLsk+WgwubYWPxPZ26CM3tw6s4M9hzZu6M5KAoFcDo9090Fu8OAjv0lMFs2nsBuNgH5rgHe7Fg/nv/hD7GSH5adpxSy/9yzv4X//dd/BT985TSs2jSatm2RUjW8sgyXwwKNwSplqzYdQ0ddLUx2G4KxKGpLy7AUz2FsYhIGbQJfePRJASq66KqhTmT9+gyq6+sF+C7dGJQylpGPhuAvD0BjtOLStatwmE2o9bmkLI6lc5LlEfC0epNkezajTgCO38eWF6TpSsDuHhyBr6oeF0+dwUR4SSa+HlMeVqcfM8EVuL0+TKcn4cr5hNBMAwFy+2TdI4nS67272ZkpKWdVHz325TQRFy5evbzh3zC5iaq8jcBHCRx7gk1NZdAbdVJWMrwV5XBZLei+3o1kRic0FBKY2XPj85F7WL7V+aFMrbLeAYtZgy2VZcib7Hjv3YtiCjo6uqaoNTxOIU43tweQWs3DJa9Lix8c5w6SJD738EFksnFMjvfBbnfB6njf9ola3eWFmFhdqcENaLXbWlFTXobmxjYpkZnFJpNhxJMaVJRqMTWZg96sQWvj0XVSMhv6n60sj0BC8u5MT48oFba2bcxL4x5ZrlXUaO/Q+vyTDi1++Zdh+o3fKP6+wrOz6Dn+EjKJhKgpeK4bDSr4ANJnBrrCyOduXdL04T9t7uXo2FcCp2fjKe9mE5DvGuBxIfcPTnxPljzv3bkPjxz9F+jvHcaDD3++CHaq3pWSMIYqC2uuCqCpwoPQgkIp8dfXIhdPiJ9cU1snZsaGsaV5Gyoqa5CKBDE3MYZZqi3iCfgqArh/XwdW5ueK2R+PkTK6YDXq0HvpHNZymiIQMktUg9kcQ2cwSmanBpfeMIw2J/q6enDovsN499RZvHzxOkIp5QIk0LH8HUhMIT2Tg7FSV1wUxPWR6s4MlYbCDI59r4pKHxAvw1yoV47DyS8HIByG0KjUjACsRr1MjumSksSsctu6WwpNDHh80n/ooWezl4srNMtWKlmocpkcXS6arPI5CbIl9johdhNoOCgxW4D6BsUp5bVXL2Hf/kbcf89hvPX2G5iZpwvOJMoCTSj3GVHqN0KjK8W5c93o6ZsWLfH+Q02IRsPw+yvEb4+rHJ02Jet2+H3Q5024eP0KynzlsJJ2sxRCNLqCAwcOwWjgvhINbGYPClD2isSTEVn+YzHXor3pGRgM9nU7+M8W4LG8Gzp9GlPXrqGCfLZO74ZlYjSSxvULS8jn33dM2fCTcYMbPy0tpbB7N/rf4PaxwR85qKDTCQcVdHi5NSgn424WBiV0XGjE1gjL4400tXLdqgTk1Sya7rvvA6Xxx339N9/vrgFeX+91TC5cwLbGDtQFdgJ6I947dwq/9K9/VXh2tT6Fe8apaLld7dMop1ZfWwO/VScApwbLyNW8TsrT/NoSCkYrGgOlMmxg9kaiMRUX+/bsgKekHLnoClw3jbG5LJrZ3WDXJcnQWN6ylKXnltr343Pl0ooLiXo7jTQZLHmZDY5NzaKith5L87P45g+Oy89cbqWBvGRVPtE4UFCzKZagJBdzURDVGpyMMlTgocWVKilj6UqQs6ddSHHCnFmDQ6+D1+WU9yme0iCRCYpBAgnZSZtSLivbz5RFPyaTC5cvDMmWNDoqc1jBspbyONV4gQ4zKuCxhNYauYCJ5WppUf+7/0AjvvzsYYxOLEGvz2F+nj2/ZVn1GA4vYHI6hPJAPUKhGKLxJNz2AmKxNVFhcLUkFRl+fxl27twOV6kfw73DmF+IQG9S3iO/twJLK3NoqFKm1S43wc0kbiqe9RI6laK5rwsVvp3QwPOZNBf4gIFA5bqBwAZ9sY9yTLndhb9ZxOPlw4cxsnOngNT2nV6UVnzwelWfnzQUDlfo0EypHLl5/Ge5jdzs4wBWPlfAwLpKo7KtTYjLWv6x3mHcJcC72SpKLm/pv3z7ub/Bv/+d30JpZbXoXNUylpkR+XQMr8eFGo9NwI7DBvUrf+axG0VVoQazucbKUphcJZK99fQPo6GhHqZ0BDq7F/absmQCXi4ZF7oLlRh6px8+swZa/ft9iHw2IwMPgh5dkxnq/+Xcyitw4d1ziHKgUuLF6fe60DU+gcA6obfSaUSyzi4uJjPTs8UtZXws3VK4zYz0m/adFdI/U92eKWWjkagtWYZrV68ha7RBn34f7EvKS8X9JcWG/jrgraQnBRgZjnq9ABwX59A8Vd23YfNqQFdd2sdzssoensq94+M4MOFSdO7poFSO+zfkffa4xIvwX33tMWQSEcxOz8BotmNhLoyunn5MTObxyKPN8Lg9Iht78USvyNAos6PHIKNjZyMKhbgQjsnjC6+yj5hELBaRfRcl1RXixuK06WGycklTDB6XDVaLXkxDqwOlsHBhUzoHPRQ7pPqqvTftwPhsZHoEvPGLF6U/5i83y26Lm1crqn/rP8ox5dbr/9NKyzg9Xvz1X4dz3V054fch8cVHUPXMTuhuM6i4Qwz6yIcRRKdGVjHcF4G7vBxtTzwp0rQ7jbsIeLeekhbM+r721V+WH5TalBKW2R1VDZqMkkkVDHaUlykNWV1iFUZ3KdLhRenlldjsmF1egc9kkv5eoLoSXqsRJTVbhCrCIOjNL8yI7KypfVcR9Ah4nNAyGyTgVQQUygSlTmqQqKzGzeDHbI/ZYrbegdEfnkHvQkSUHVdGJjAzNy8Znp0yLIcXOX9W1Bf33NOON9/qkiVANBZt2lErJqUvv3weew41ioECBfiL02GMjE+JuQHj2N++DZ3NJpkdg9kdPxj4XhH0ojlNkRjN72mFFdEtS/nMUDPIxiabLP5mSbs8E5dJMTNNStgoP3vwyC5c6xrGieOn4fLr0Ly1AXZThWxOU632qbporCwvmne+dfIGBgfmRdv7yMMNyOnzmByew9R0Cvfd8yDefPtN0RQT/Lh0iNbvTocPvYM3xJllZTGH9h0Vyqa0vEaGK05ahZmVT6ax8RE0bQlga+NWTM4syIS2osyBRNKNmrJd2Fb7sPLr+QwpMOiYMnn5MkbefUccgm/nEUdrpesXgoit5UStUN6suM7cGptlHsCdsrR8cszOoOH8uzBMKLQo4xePyF7Z2zbwNjyrT3ejanGvN5k/tQPyjxHw+KK1+IX/+edx5fJVNFc6EFlTGv5pMKOpAAAgAElEQVQkAbc1KBc8BxNUNTx0eJ9MUsnGj6eSWAlFYNfn0DO+iMN7dmBLlQ+adBxahx8uXRYpgxNVFaUwWmxCNl5eUQT7JCEvJwsITg4jE12DqbxGylkV8AhsFoeyBlIFPN7GYDnLXh65fvbtR5CY6sEf/dmfYmtVLcrdDkxMz0uGR8DzeBTLq/bKClwqTIkbyfPHLuHca8PYsrVMdmWQ86ZqZjkAYPg9NVgKTWJrXRsmrodw5dr1IniT68dMUuUkjvT3iyRO5SWWVtVgJbiA4elBtJbXQFutF5KylNNeI5565iHMBecxP7kErdkGh85a5AH+zm//oixKv3S1R95nYo7ZTDPSON44flFs87e3uWHULsNiLkFcnGASsDs8MiA5dKgFqUIM4XAGfmcF3jt7XegrVodLMsqf/ZknsBSdQck6oPHYtIzq6plFVVUA6XhQFBjyvBYTQuEQ4pEYjn5OoQNNDPUiEs1i65ZmVJW2Y3fH0zftv/hsZHcqDExdvYqhM6fh8Zlk+vmjLKJuJ6bfLHsorngcWHdB4Z4N7tvIPPca0s+9IaesrS0T0NPv2xh0Px28ffjR6urGeCyH5oceRsUdOr/wyHcJ8DZ6yUqZ+//837+Lv/yb57CvdatMZEnlYBZDELsZ8BpL7TL5ZPbHC5IRiy5hdGYZT+1rg6NKURTEIkpPjJkey9WtHXukVCUHTw322xjM7BicyJaUl4nWtpCOo9TrlkxPBTxOeFnWEuw4wSWV5frYAv633/8T3Lu7Aw/fsxP5tVXMh9ck42SWV1mhOPoGfF7Ea4FEOoiCxifyMOpWSS6mooJDBtX2nWWjDi4pIWf7VhGcXxRaC/ublev0FNJu1BgPTojvHyfbnB5XVpTh1MUz8mPebikvyB5cLiZ3V8Xx8EOfF07c1cs9UuoePnwIAxPDslTp/seaUVlZhvhqSLIv0kxycCCyGEYwqBjd/ctfvB82KxUzVjx/7Hk0t+6QgYMhm8fwSB/85eWIJVLo7aJJaQRPPXMIyWQSXVdHcOTQHkwvj8LvtqC2qkQW+Fy6cEOGHFwfyXC7/fCXclE3M89r2NayFTWVARl+0EVGm7egedtuNFXdj7qa3cqE9jMoN/s4gEeqB4cB3G/RdOQ+VK9Lwvg+brYBKMvs4bNnwfMqqbCgZafCk8v1TiD11y/KV4bxmcNKtrdejWw20KnHu9ktpmbXblFsaLR39qH3YwQ8SEn79W/8F7z5xmlUOPVyUbN3l0ml4LHppSRkJkdum8flRjieRqXPBb1D6VXlVmaknG1orJKhBbW07KflUkrvaTWTl55f9ZYmbKlX+j7Z1SUZbDCrI40lxI3TVHgEAkJdWU2kZchhyCWL5W1kZQXBdcIzgYVA+qt/+A2sxFL44sOH0batCfVuPZYXgnh3aBiRMGVv5XL+6bUV7G1pxMxCSIBv785OvPXWZbxz8brYT6USWZQG3Ni9ox0jk5Ni2kkyMk1QyUVkv46AxqyOwfdGDdJeGDUNCtjPzM1iObokul/299gm0Fdr0bp9u0jWUvkgyssDSObSGLoxJQqXQHmpkJoZhx9oR1/3KLKFpPRFUqtx4ee5SqzovRwUUPzKk7vxwpsXMTk0JQ4xqXxBdm0QJHkRvv2GovB4/JkDqKmqRHBlBhfeG8HO3R2Yn+nCoUO7UVFdihMvnJLNZ6S3xFIZIUObDesOovx9VPvRvr1BJGc0DCXgBcq2o7pkJxrrdqPER+ODO/sjv1sX4mYdV8rHU6fg8hrQvrekOMm8+fhUHRDwQsspNN17RKRa8vdxFyzeWWbTGGD0vXMySb3VmTj93OtI/e1r8vzaqhIl2zuoKKd+VHCnRSSUBkGMUkzKx/jVYNSJLnej7JZ9vNH+sOiJuUS87bHPywf+ncRdAbx174D1UQWQzabx//7Rf8BLr5zESngNVWV2cSdWo7GuFoHSUoxNTovCQgU8XuxUMJCIPB+No6PWL5y8rMEG77qNPLMsht9iQFxrFCrLciqFXY212L73gGRwHFYQ9Lx2S1F+xqyOpSszQQ5N2KdjsFcXnKJrcUg4eW+fvYhTA1O41DcCr82EB/Y24Uhbm9yXAMvnIx+PoKdOa1neVh224Hr3iPTNyrzN0hujXx0jl0vA7VEmTcHZIOaDGSz0RLCrdZuAPIPZL0HfZlFUJ3wvmO1RU0zaDm+7NjEkMjw6O3cNdcnjat0lcDY5lMmuXSu7cbnHVrWe37fnQDHL45CCwwwGzQsIiKWlFrHvIpDt2OPD/nt34+1Xr8oin61trcjGtR8wO+UQhMehOWp7ewn6RhZEB8y9HDyO21uF8+9ckzKbLtN8DlWiFqh2o7rSh0CtGzXltVgMr8CINCwWCxw2F9yuapQ4OtDZfmTdGPTOp3N3cnH8uB4jcq233oTdqUfn/pLbmoDeDHhVNTWK0eexY3Kam7nEJ7m6iq4XX0R0KSjGAA3bXR9yMc71TyH19ReR6x5T/l4/tx/xLz6MaKIAgjPL0HQyR46xUEt420eFyUwysw+uDdxi+DhOfnuvrMBos4kD8p0aCdwVwLv1hb124hj+z//r94VKMToblMXYlW6z9PDYeN9W7hEqitq8DkVWJdOTyIRxbTaIfDSPI51b4PYHhLJC0HOmQlhKZJCKKuUrBxnsrRGIaAjKIQd5e+ztEfgYieV54dNxSsvbZpajRRIzy1iby4NYJCRyMnLu/uDbL0tmR7Db3RTA3rYWmR7Tf08FWz6/p6wUp84rG5wIfFX31GJLvhJd2X5YjQ6shbIiM6sqqxC7eu7SoHW9w6PHxPiK9N72V+7C5NIqluZm5T4qHYXHrF6n8fB7vmdldjOm5+ewpbVTzFB7RqcEDJnxyQXg0oiLCp+n6/po0aDgoS/slcVJXe/1SZmt8vC4LpJqkOraUkTiy7h4elj4eVRzkENIkwFmizQ7zettyK5mhExN8jMHJez5te6uwMrcPKLRgqg+KHq52cVZnQIT6PbuaREbrLGJGSEk0zYqq9fLykjSYFhG++2duPfQw7CYlH6nBp894jFfF/lttEuy2miXtLHqoLjYJphESzYH+3e+c9fWNKoDCyEF7/Vt6NHH86b0a+7PTsB5QtnYl3K5MHn4MELrFchGAKfRaGByOGS5tt5shsXpRGhqCplEHE1tCqF5o9gsI4FNBzxmc0ODfXLOTVu3Q683Sin7v/zivxSlgrWQKE5nmbVx8sjY1d4MvxGIa5SpKQcV1KuqJS91q9SwsmRkz4xUkAO7WsXk89K1brmNQUDKWZxwaHMCeovLcbTWlMIeqJNJMDW01X6HEI85sV1aWJJ+IM0CKFFjjAcjYk7wty+9jH98Wyn/CHhPHtklPTpyAu16HabCCXFhUW8bHZmW7JJlN7+q/byyuB8L1iXEeqNYsipkaq+rRsDOZtGjt28QkVgG+bQR+ogd7NUxuH2N09pwZFVUKXSLoV29WurzA4KZMWMqtCYl/0AuiMq0WT4kaI1P6gmDAxOGLBxfz8i4GGl6fgrxbARed0B2aNCunhK4THoZJqdfli4RCJXl4iHMzidlPzAzQ06GSa2hCQKpMA1b7NCyRbGmk9KdpqfB8bXiefjLHGJ2sHdnBUZm5jHU1S9uKia9B5HQHKqqK1BRofAzaf3+M0/9K4QjQCQ6Di08qK/pgNGgKGc+S7E0NoYbLx+HyaQR1QGlW7eGrDc8PQnrD96Ab0BpI9yNRdypWAw9x48jMjd72+xOPTfFtj0I7fgcat99F/ZJRU0UP3IEyV/8RVjKy6XXZnY4YC8p2VD4zwHJ4OnTsrmtTOUhbrDIaLM2mW064JFrd+LECVjzCTR17ETnzj2oMKbxm3/4Z+J5lotG5IJlj0ot01hScg/Fns52MLsbGZ+Qco6lLWVmBDrqavkzxplL1wQEnnjwiFBYKk0FnO7pEZmXOvzgfQlwtHlX+2A7O9rkcQTTjsZK2Fx+GXpw2ksy8tLiAsIrYTRUlULrq8bv/MF/lIyUwUnrjtom7GgICB8wtRqFyWkHQY5RW1UuBqQXe0ewpaZaeomD0xNFugrBvK+wAtcKEPGG4Y+XYsmaRm2dV7K/6kYv3j13URbt0AmZy8bppceM0Oyw49VjZ4vXAMtY9jZZ1pLOcvMkm5b2GoNdPiyo+uCghCRnSspIjaGkjcae3AxHH0IGM1Zy9mi7z1BdXDjpJbBtb60Q1cb01JAYkhIwVceXSCgqSg/uvuAOjfqqrXjz5GnEgnmRv7HkVXfx0t2lc2e9WNxPL02LKSxXUC4tLsoypJ2trTBaUutOKgns7nwIieQEykrrsLgYEr1toGyf0ipR+yafAeRjhtOtuh7vL9lwQXX65QtI/NWL0CaSKBiNMP/u78L4sz+76a9edUMxGjQyMb6d5Iul6vhgBGMDq7D5PEIX0X3nO6CBKEMbCCiW8I899iPPca6vT5QcFqv2toD//vNF4CwvQ8fjT0p5+0lj0wCPWdxLx76Hoa6rAmgqiNFJhEFAo1ZWDfaoVO2sysdjWUugotMwgxNaghsntnXcgxDNCTG5kInKtJZgyEyPoEcuG4MA0D8wLNSW9i11RY4fS+HSinIsrmeCcnyXE36HAdf7B8QclAYDBD0CIeP3//wbAni0f6+rLsO9rZXSQ7TmlT6bz+uCzWIUne3E9GJxaMKfcXBy/vx5yfLIIVSDGZ5rxY1ZWxC1uUqkAtl1x2TlNZvtAURWJ7AWSeDAfXtg01uRycfx2iuXcGTb5/HDN16QPl1DpU+y11Kf8p7yvWH5T0MDuszwfRwNJzA3PySZorr+kv565y8oGbhYOq2XtQQ9Ggm4/BaRot28J9ditcDttmBqMlH04FPdmm/+g+vc24ah3jFcvTQqzjfLiSmxyRf53Hqoy8dJlFaXHqmb1ejJV11lQmW5Sxafk0hd6iuF261FOJxHQ+Uz72tqP0PTWjHE/OHz3AUgJa3T/T5jvhAMI/nXLyF7SlmiE2psROIXfgFNX/7yp1IcbAQUJBv3nDiBlclJCB3lI9xQSISmtpdZXv2BA6ijdZNWKwaiNBKloSjD8KUvidGo5iO2jtELUExQY1G07Lq9koMT6p6LS8jlteKPV3IHS8c3BfBWIyv4X7/2S5LVMVTAYzlKgGK2oQaBj0GwIyhy8kjZFHtUvO/NmRzpKGcvXROuHoGNGRuJybydWRrLW/6fwWxHbfAzM2QQEFe1Vmnys/xTd6+qQwA6svBYdZVlstynoUJxKqHB6GBwDf/tH17AzIxSXu7f1SrGoFSBsH/nspmKYMfhxuTcnGR7HW1NxckxeXoMlrfF159Yk6xPV+9Ebmy1WIK6WhSJFctc7urt6n4PBJr29oBYK2VW9eg/t4rcynRxOGJzViC2OifHY0QTa8IHtNn9mJ4agM5TK36CV4cuF81VW/b5ZA8whwgM1byAPTiqPXyVVmiyHKq4UOKthN/tQNfAlEyTSUjet6+xuKWtoLUiJwt/1t1YIgVMLylZI4P7g81uBVRZUk9OjhYzPnVJECkqNB0lx49a4JISGyrLTTh8aBfGJ1ewbWudLLjhTtYtVf+DHNdmrf5McfK46pAmoLlUUhr3NNZkZE6cFxpIIZ6CxmpC9OmH0OtvhLeuDm10Pb7DSWXxF3TLN1ykzYVCWk1ejD3V87j1/qJ+GF3DSG9Yqg9md1zOc3PQUJSuLAxNWZlYxesff3zDp86m07jxyitYGh1VgLZ944XkLOu5G4PLjLjUZ9vRo58Y9DcF8NQyljbgsTkFIJidMZitqX04Fex4OwcWBDpOawlMrpLKYjOegETwIxjRkZhAR8oHQwUtfn/rRJfH53HZ8FcnngRVZo5qMKtTp8G8jSUgN52xr8fMzmLSiUnocjSN42+cRP+gYuDZ3tqGg621qK/0i8pCBTz+bGEtgTKHBWmdQmFhf89gd4j1fNf0QrGnR0DiNJdBGsuCI4dgt+IUs2RYhj/jQ86fF9rK2mpWLKDoflxfXYbea4u4fnIYD+5vkQ1sU8traN+2DeGlWQE6b2mtfAAwmFWyj7mypPAPz0wPgG7JDBV8uMSHE1OvXXFM5nJ0h1kLC5dw2www6S2SJXIqy2wOUZuUqO3b2xFocBQXhXObGTdLcdcGpXOXL1wrGiCsV8gy8GAGSbdnqjQ4CJkPTqKttRyVtdXF/RapfF4Ar8LLAYoHs/MhBALVKC+rQCgSQyiSF4OBlsaH4HHt+szQVJQM5xgy8ZjspvXk40gxqzvbLb8z/X0dMH31CczF9RjsDsFZXoH2J574VBKrW5GHNlX9b76J+f5+lFVZsb1z46XgyjWYE4rMaigF8uIaDh3acMFOfmhIQC97+rQ8neHZZ6XM1dBn7JaY7uoSas5HlbV8iGoXZbRa0fHEU3Cs97A/dMDb3PCpAY+C8d/4N/8amXS62FAnTYI+d2oJS/snghA5Zs58XEwzVZUFMzAOLvwVAZlOMuqqKuQrMzYCJgcWBAhmcwQ/qi14PNWDjvclwPH+zOTYA2QpTaDlbQxVrsbdtIxEKingqWZ+JDUf2n8PZuIa9A4MwO1y4Z2Ll3H96jUFKGwmIR03c3hg4hY1JcNjmOykuKSEm8bbYlkOHNZQW1WK8z0jRVnc+cEJXL0xJKU0z53vQTgXRb3VKq4r/J7TaK1di5qWMrF3D1QFJNszzxqL5GZ1KGJYl2SFQssCeOwTqhNjnte1gV7J/iJeYGlKh4HJC4pTSqkFJdXKEIPO09yfwQyuqrxGprpcn8kJLA1KGeoSIQ4muPuCwf0XPk8JDPosqmv5+7Kit3tWtMJen7NojqD277jIiAYKgTIPhsam4S/L48CuWjnW/NIarl4axraOLWgIOODzGBBbDUNrsCGepLa3GunkGoxmYHEhhN0dz2B747OfGX887rXgIp9UdA0doVEYvv0KCqkMNHYLTF97AoZH9yrv02a6Ht8CCHRc7n7pJeTSCSEal9zGIIAPm5mICvDSdZmgw4HERwWdlSXby+Wg8fsF9AxPPfWBhyjvwQtIRMIfOa1NJnLo5lLy1QwaD92Dmt27P5EL8h0Cnsqp0YKUk+995+9gMBqxNDPxAZCjZZIKdqRYtDY1CJXiZiBklkfA433Vvh4b8jeGRj9ATFbNBfgucQihghmPp4KbCpLM/NRJplr+qmoN3oeZC0tnlsVqCe2vqkM0EcdaPCVgFygvx+tnzuPUSUVOo/bxHt3fiab1LWKUfanBspagx4hl8iJji2ZzQkBWOYInr/YK4DXUVEmZziCFpbGpXbIxZm7M1q4MKoaizPYS8xrJgo/ubJFBCAGtssQtdByqPNibZJbH4LBEDZbd3TNzIBgKQPm0GOlekIkpQ5yWPXYcflDZ93nuTK9YSDGKgw6vUYYTHEDwcRxWcGcGd9oS6PRWG8w6IzxeM7qvj4qOVrV/53EIkGrsu6ddNrWR4uLxWNC0LYCWjgASkYSYjtrdbuw7uFVWP2pSUURCYRhNeqSzNpSW1WBw4DqMRg1atpbCbnsMnS1PfGZoKixp+7/1TZS//hpcw8quCcPRHQJ2Gp+iMmLcLcAj0ZhrE8fOvydb0z5qTwWzOy4Fp09d9c5dxT0VxZO8zTc0HJVs7+RJ5fU99ZSS7a0bmXJaO3TmDEiJ8ZdZ0Lrbd1sS8lh/BONDEbgrA2j7wifLdD8F4GlBk89f+Y3fQYk+ibjWgsXJUcm8GurrBbzUspX9OWZaBJ25aBLLi8EP9O+oLGCw/CS5lhNclYBL8Lu5/yaAsl7yMkPjMSdXVovkZIIDn5cqDn91LXSZhICaXPR5DRzawgeOR/A78d5ldNQF4K+shc5oQYXPg/ptLfj7b38bV7v6ZXUjAc/n9eJgSzV2tzWiyaUMK0i1udk/j6ah8lyJhFBesqlkcZr7zdfPCdhxkszXxOEKJ6lH6imbItlYMTsln48ZHz8EHHU6lGS80jtUhyW8L4XUao9wVVMQziE5iHw+ErAJeKq5gbbRgVpdtdjXqwMMHqOyxoam1mrUV7Tiu9//roAVwY5gmI0Uitby6m0kJ7OPJwvLHfT7c8jkFlB+f1RPVNVWFRcQcR/vfHBFuH4PHj2CG319WA6NYdfuncjm4kglwpifW0RktYCGhjqRmTXUemDUG2EwanCtawztzffg6ce+hL879uewGlZQHiiBx31QPPKMBmYWP/nqi/B/+k/Q/uVfQpPLAU4bzMzqHlH+Jm6OqZE1DPWG4a4oR/sTT93xIp9bj5uOxdB1/DhW5+fQ2OxCzZaNt5DxcWp2x90oXJ3oqlCqsY8b3JrGoQbSaSltJdt7ltk6sDw+jhsvn4AGOQE8milsFKp9PLQGtD/xJNzrRiAf5xzuEPCAhflp/P5/+PcYo3jeZkYorPSI1GxNBS1RMTiUfl7v0JjYQqlZnXqCqnmm2oNTJWf8uTqIYE9PDZKS+X9+VbO9qeWQlMvU3/I4pLVQAqaWrnysSmzm92ovkEMRrmP0VrrFct5sd6F2vaSeWQpjqL+/CHqcHDY3t+DQtmq0lNlRXx0QYwE1KFujx56qfx3q7xXZGxeEf+O7J4QSQ6UGF4IzuBRc3aFBsCKRWf362uV+AW32QlmO1zh1RQkdH0tgY6jEa5KuHSVKf5H0GNJmCHzkCarDjAuLg8V1mJ7KlGRgBLF7Dx7GhWtXMDoQLPL2eGxaR3H1I0GO2SCt5bX6VNH2ilPZZHQesbgWdY1l4JQvr0/CpDVjLZzD9MwCJifnRStMp2dSYsoqbDCbEqiuU7aoBRdCUhLPzy2Intdr18Bk1soAhd57e3Y8hPvu+QpOvfMPGJl4W8xHGxs/j10tP/cTn+HlR0ZELaFmPZH2Fvh/81mYKz68r+JmX7g7bdjfDhDoZtz94ovQFDIfqXZQs7vwcgqVHR3YeuTIJx4a8By4H1de9+uvyylxmMGhRtblkuEFgU+We3d6N7SiEueY80HEollsf+hhlH8CM4E7AjyC3W/+1u8gsTwrk6JILAmbXiPfu1xOrMXTMrHNG9/3rWJP780LPaKyYNwMfARANctTJVV8LB/D6BqfxX2dLQJyjJsJySQvcwrLXp9qsU6wJTVDR7um9UY++2Ymg1JGknysAh53ZTAjbGxulvPWmWxoa6oWe/doKg1akfcMDGFyfFz6eNVbt+PAjla0l9uwrbmlaFRA0jLNCG4O6njHl6NiTPr86csynHjmwUNyFw5IuBx8fGxSKDdP3rNPJr2qRvjFs+cQilNh4UBdY7OoSkiDUYPlMkGNgMeBACVu9duVtZfUGCOTRiSWKpa1LGnDYzmMTs/BaHCgYI1ga1NAzEr5eErg1Ckqe3bcqkaFBkEvlVbA1erOIbyUFuIx+XW0pW9pD2BqYhHOEp1obGuqAlhaDSGftuD02xdRWuZHZDUuYMqMcteuStTXueFxl+PKtX743C7ML6WQSkVgt5mgM+Rx5NBehEJTmJhYhN5gxhce+DVMLlxBaPkdGWZYbAfXAe+T87Bud9H/uG9Pf/ObSl8rn0fB68XEgf1Y69iOzv0b74qIRTPovrCERDyHrUcfAM0wNysIMD0vn4DRUJDnt9o33lUxPRbF0I0Q7nRgcOv5Zr79bXkPaFRK2grpK+Hdu9H72qvQfkSWdztd8cd5P+4I8Ohc/Od/8sfru2Bj4vKxFM9g79Yq6c81bm3CyOAQRsfGhAun9t+495UDCZar7O0R6PhY9vdUdxCeNDNCv00ZPnCpD7eBqdQU/lzdIyvAsa41JRVF5fyp/b2b+3cuj7eotFAHF8y4EnozCrEwcgYLElnAYTXBu+6UbLM5MTjx/7d35tFx3VWev9pKu1Ta99WSJe/71nYcYuKYDksCaTLDsA500geanmEbSEJDd4fO6WFoesmh4XAIA0OTc2gIEyAJAyEhZE8cx0viRZZlS7L20lraSktJmvO5r26p7DhgFTZx4ff7R1Wlqlev7qvft+7yvd97VvY//7xWay2sfdsNu2TN+s2SHuiXI8cocGSpV0i3BqrK1sbG+b18/KQ89uzLWonec91uVWzuaDml3tjLR0+Lv79LixEIDpgIAh4aFJeWIadoAGEaTUC8P4olrMEh1IMdlz/bmykn25w83uqGGgdQk+Ll9Omz0tU/oi13zX1+wQtGO49wlVWQUyn1O7wqBwUYMfuCai0CAyxEBmgvc8QF8sTfP6DPSZxP0lCVyi/kZNrLikszZeWqSmntcHppUVwhlAU4GdH48IPPS2nFnPzZLddJSeG8jM9nyE9/9KQEJuNVUKC0tkKK81Olflmp9A9OyOTkjKyu2yQ/f+wFWbE8T6qq8mVh7oQkp5WKN7taqoqQi4q9rov55mbHu7HK5S23yPzHPiZHnnhcAmPjUtuYrcN8IudFLMwvSGvzqLSdGpW0rAxZ847oe0kvBApjPp8Oxg5OB1SAlEli569F3t3Mb63MXgzoRD5nvrPTsccvfqEPJ+zbJ23bt0vP0JCex8oNea8RU0BGHg8P8F+x94bX1Qa80LlEBXjQUH796M/lVFuPJM8HNCRk0f6EDHltnhPW4a2VF5fIVIJHUuZmFKgiSclWqSUMBaSMP8c4RkLkHasa1Us7cuSIgqcVPuyDGC0lsiJL2Gohr+XuLJQ9v0JL0QJPr298SnILihTsMlLTJCff2fCs1tMn5dmXDktbR184l3fTW3ZLeUmpHD7wvHqtdGFct6pR6S2MkMwLgVJnj09+89xL8mJTq/YOX79zkwqTtg+NhYGPyi2LLhPCZKXwjI9J94zIyaZmDUfXNzgFCwCPRThr3h5enC2KFOsaG7RtbnqwN0wHeuZYc5jKAsmbFrVAul9G2hdkz81rpaPvrDz31POaw1u7jgloQQ1lGeNIdwQkZKqsgclJ5dyh1sz50LEBf8+8w/q6lSpyeqK5VXOB2js7nq59vdxHiv4t79gi2clJ6t09/vjxsLpyljdfioqTpCh/mXizvHLzvtukIK4jpfMAACAASURBVK9WWl/8f/LQ8YclJWVCqqvKpLQwX3Iy10pp0a6YC2ln7rtPNzcrrrjY4aa99a3iyLw/K+0HDgqqRxXkXOuyNGlPvyqe1ZkmvwB8tVQmN26MWh7pQiCgw7UffVTg4dFZAchETiSD/9ZyfES62sYd3t1FVGaXCnyz//EfahsETJnU3nntbultaJDqhiyp5gcg3hEbwR5tIfBHx3LtO256DQfwt733kgEP7+5r994rmWkeaWtvk56hCSnJTZcc8jtJKfo47WMM0QbkxuZEvTWAhdv0grLwNsj34fGZl8bj3OZ5oyN+bYZHEZmcnFU3qfSah0f+jv+ZZweRmAUfDd4eRQDarPD0gkkZkpdB2OkkuU82Nel75BUWaJ6MkJiQFi4h3hrenTcvX/YfPCi/efJpGe/vUREBVpbXK/lpSdqFYXQV4/oBrgZ6AN7zB4/IwVebpLooVTZt2CSrywq1oGHtbh39fs2zsfDy4PBJkkfBiqIHIAaRGMEEWt48c9MyEViUuTdqDFQYvDyquIyYZCA5w41YDC2i3xjuHguvmevANaKy3nhdgz5+8NARbfbHM7MF4Fn11iTitbVsoU4kzZkZzDxdgA6penu9VXaHBke122Llyjqdp5uaFqc5QDQC8Q4BSfKCWZn5snJ5vWxaa3JQtToFDdVjOk96+89IRsa8zrbIz60ST1yO6CCOGChazJ844XQfPPec2ku7D6hQhoRneYz8Z/MTv5K+5tOqMMIGT0UkY9aRUWIV1VZI4763XXLCMccmj0fBYGpsXD0q+lq9uSkSDM4r942qbHxCvNRd48yYRQTgUq+F3l61E0Kmek7LlknH7l1StLFcKmozBUrK2ZZR8XUHUJKQmu07pHrz5iWB/5IBj8rsF7/4eZkKiszPTinI8ddWWmqK/s+6LgAw9OwACGv/Mk/ufK5cJOG4bWBUw8XJmaBsrS9XtWN4eBcCO0Y3wkMzsIOfBtARpg50tMvJ3mFZt6pB8gqKZbC/V14+dkCGukZkzdZrJN0TJ9VVlfJqk9OQvaaxQVIT4yUQnNehPb7eHjl64oScONMloyMjGtZStWVRxHjvvusktbBUBjvOSHV1teSkJamgAfk91iOPPS0Pv/iMfPjmP9NOjtRpv/L1WMbZQ9OPObfQU/DyWDxGPq+7oysshmDzPSq8Tsihrw/MSGG5Q0fx9fUJALquvko3BSRoK+pwG4rMsbO+cFGHPCcK0/AcK//Eyf+1djszKeJTnN7a2WBAJsbHZGioT3Jzi6S4vEZam4/rDAyquXhu5PwAPRs9Sd9uenqJag/6Rs9KYVZleMqatbMxPAix0rHJYfEkpupg8XvuukfKSlcoyDmtslaBtb+O7qHOp42RXtqZb35zsb+0rMzpL33LWy6IFXh6vcdf0fkWgfHFPZWYlCDla1dK1dZdlwXs7GRGurpU1n00NC0w8iQTkhKleus2qdywIapCxVLAcfaBB5zcnt8v84mJqsDiW7MmfIj4+HgpX79eardvlwTPhcc7vt77LQHwHMViembv+sLfycykX8qykrU74uWjx6SuZpkWLiaCkHKd3BI5OwZnp+QVal4M8PD7evVxKrMmcslzwxszlIsDpHxdjueDSAALLwxvLBL0rH0NL66vs01DQICD8PUHjz6toSh9sIMjQzr+kF/LzMwkTdyzxib8+ti27dtkfm5KZsaHZfWKFZIY0sfr6Pap1+r3j8r+F/fra8jZQb1Zt26deCi4JCBqOBRWYRn2j8nWbVtkfnpa7v/xIwoqN9+4V5JnRzVc1ZXk0cICfyEp48lBLWmoLtX7SFxBLTFRU1Rk0hacTYBaC/m+/KJ89figx7Dg/7Ey+ZFJTtYcK4WQjNRUyfV6ZSCYpIUSenBtAXZW2UZHr6DMK2lJ8dI/3KmN/fDtkHUvKc2RtStWy8jooDz5wmEZHR2Tplfaw54aRYzwCMgQT9G8PBskDkDSYgYBGXIzJGfCZ2+Ocy1WFW2Xd7//nZKTh8CpUwCKVQW8uaNHddPOvfiic7nf8x7Hq0u78MSv8zcoA6vJrbGhs4qKLtjJsBQQudjnzgWD4jt5UgdlTwwO6uwKb1mZtnJFO/z7Yt878nkL/f0ydc89EnzoIWfv19RI1549ktzYqH27ORWLnNOlHH8JgOcMH/vKlz8vhw4d1hwbYSwLAMMT27yqXr07C2vx5KrrG5X7BgdufDIga9as17xYV0+farrZMgIxIarJvpMbBFyuCfHWCFUBNBrkdc2OaO8ouTNCZroluM16/Jn9ygksq2uQ+IQUOX7soIyNzYbFFQE589R4/o379krTq4dVYn1dfZ0sX7VGPbz2zh6ZGvdLcVmltLWf1UHZe6/bo2Hv0NCQ5vxG/MOyrGwxgY4nx8xc1rMHDsu8v1/D0TDYnXeFjKBsOnuAHJw7aCUsPDuGGSXOTqhSi7WuUZiIJDxzewjhhdkIr6+zQ9vceG6H3wHMls5BBWEWuda4iX6pXLVJr8lMll/Wr14h8wvj0jcwJdVV+TqpzNc3ILvftEV6e1ql3zch6ckFMrMwKXmFhbJv1xZ54MEntDsjM9PpqSTfR3jLwgtkWWEEj461oqFebrnxVqmtXi+pqekSCDA5DW5dbIPdzL/9m0z/0z/pZ4yvrHS8ur2hAURL2Z3uc1XgVHN7gG9iotrS88EPRm2ZJQEe3t2XvniXJvgZHpOUkSdz0xMa0kJNqSwt1BYzuGyABHki6CU53mz1mNpDm4xZDGwuqCmsvPIqrZRSlTXScGQvbl1uugzMJ53bNhYfEJrnrYMCegncOzzO5qYmbc8qKa6X0TFn0zkk2G717PILczTcmiM/Mjsm/T6HQ0i4umXLOlleUaxFBVsAGucfnJnW0DyzpFYmJkaVukL4mxiauObN8GjYvWVVveQWFqiHxxS1/MRZJ28X8u4sFOX4gBGLkBOvjQot83fh08Hf42/XdJxw7MyUZBmbmpbSdCfHB4jh1eHR0eUxGxJmIMyl+R+hU7y86XEqtV7pHJ9VcKYYQo7TukyMvE1OEy0+igzw84Y7gk6HRVyyPrZh4yqZGu+WgeFRVTJhFu7KFau1Na2lGQJymoamgfFxCcbPajVXNfEGes8RDaA4gjbetTt3y5+/5+OSnuWkI5wVu2A3d+SI49UdOKCfJOn975eUO+8UucRN/lHv9hh94cLQkNr1HHXnO++U+DqH4raUtSTAg3/3L1+5RwjzADmAD+JxS+tpyfPmap6MRfhHbq8kP1uGR/xSULgY0gJ05PnYXCzCWitaQNGgw8CIx+SYFAz8o2HSMBw8m3/B/yhM0JL11JEWreICeElJKZogn54YV8+TUHhVQ728add2Pd5MYEr2Hz2hYEDo1362M8yz27ptq+zatVuGBxyFFyq2gBveHGE5xYyytAXtubXntJ86IdmFxbK5vlxSUtLC09OYlctAcOZjaK/teEBzc3hoeHVaoCBfF5zTebt4b+Tt0OezFXmfIURW7IhstSOsBdBY1t6Gt6fwEdpsfFYAz1bfgF/5heRGE3LL9DqxmJPhH59WG6YlL4gnI0d/NCYmemTNlloNedvOnJKCwnRpbKgWjydVjh3tkMHhcQlOL8jQyKDkevO0E6O32wnfqeKy6A32T0zITDAgtXXVMtY/rjy/z/7V30t8Up4kBhMlGBHDxlI4O3PvvTL9r/+qnzO+psbx6vbsWcpedJ/7Oyww+9BDTm7P59NQW729D394SXZbEuDh4X31H+5WsJpO8GjOjkQ4nhOAR14LT4bHDfAAOMjI0DjwLrjP5qMCSxsYFJTk4JTm+agY2hwHPoXRSazqarLvKJxQuTRaCX23jC8kd8j5zM5OhXN2HIf5CLQzLS8v0Jax/Lxc+ca3/13liFhpniSZnJmVlLhZ2bR5u4ayBowUL/DiAL74qZFwlRfgA/Dov0ViHVBuXFYqxUWOzBMDwQG83pYTCkIWelrBQp+U5AkDoOb0eChUbOC2kZC5TaWVyWyW67SrbDm8sHcXFPFmOC1v1uaWm+vV0HVoNkECo36Vvgr4uvWcyYfyI1GZ7/RsjselSmqiyJGDh5QnCeCd7jmqXh7r2uvXy0JyQHJyc+VNO1bKL554Rn50/wtahTVvDl4eAqadHU3qCSIfn57MmMZ+SUoel207d8iK6mo5caZJstJLZO/Od8n6NecKRUaUJ5b0hf5DP3nu4EHHqzt0SN/a86EPKYHWqSC761JbgEKGensPPKCHTty1S4EvvsFxtn7XWhLgoXv3uU/9pXpwLPJ4bIiCzFTN3aUkikwGphTgCG0RFADobB1ragp7VbwWwKN/FaCDKsHKTBDl7ZVkOM39rEhJKCq+VvhgQ7JSskskNW5awc4fEtvEq7Oq6oa1jRpuX/Om66U25AaPDg/Jd//3fZp/ZCWnZ0hZYYGsW92oQDE94Q97PQ2NjVqYQDJKv9SpzOOY1IpvdpJIXkWtAggLkVEqtZFT0xyAd+g4LPXSKFiEvDv+UlhgTSamS1pwQgGOjgn7axJbdgwed+zlPIexkfDz6LyAr5eUX6zzeuMzcpBzQUZFmk53qhQ8BGtf59kw+ZtcLNcMGhHhrUloYWt+oFCx4QcFb7E/0KJtZsmJHhVbfeXkUeXl2eyKiswyJTcT/ra1tsu+fVvkxIkD8vLBHkHoc/d1m6UgN0VSU3OkvfW0VNUsE0/8MkkNFkpLc7N+pts/8Wmt0AYl/oouWkz/8z/LzNe+puccX1+vQJd47bXh6+zeuHwWCP7850phWegJ7d877hDPbbf9zjdcEuAFpyblE5/8uIyEwh/L3RFqUajQDTuXJAN9XTI7OqSbZO3K5RoKwntjshbzUwE6OjIIZ/EuqH5uWFWvrwf4AD2W5ec6e/s09BqNz1BghYSs7zUTlOz0DA1fycmZUnJkQaKsrErefP1uyUj2hGkmCApUNq6Xgy/vV/I0oVt8UpqCIuIB5B97BkbUY6ytW64eHt4pRRf+j4QOgAwpGm7ffIpXEsY6pbVrICwomlPoAHj23JhOTGN+hgJUaqoWFs5XfwHooLPgxTFU3ObtJiSHwsEEx+fxh9rXeC75PNrk8NRMC0+LOshZFVap4ADDjrp9vjAnEU4gq33QOZ/a8hL97Az3hvMIlzHRW6yAT77yyOlOTUGw+sccBeVEyVQPkgUI8pk6Onv0OpTWe6T18JAEZUzFBxANKCqLk8cff1LWrFsjtctzJTHokZmgSE9njyzE5cr0pMipVxyOI+Hz5z7z32X7DoCDz3zlzaKd279fE+lzrziT4jwf+Yh6Ge76w1pgYXzcmdz2gx/oGyfs2KFk7viVrz8ycgmANy/BYFA+8z8+qQ31NdVVWrjAQyoqq5ZirxPydA/6ZWRwRAKz/TpCsLDcqVYmpqRK14lD0jUyJdkZyeEKL4ULjkGfqYGgSTvRNG8TzMjzdQ36pRP1jfQMzc+NTczK4JBTcLAVWXnlsR3btshb992gJOKnf/OYKrWw+kYmld5hvEG8UxZeKSrBgB0EYhb5OxZFC4oXVGZZgB10FNrWbJ3u6gsXNuqKs9SzYqGiHLkQGrXHALfRuSRtfZuejVfBg4TAqHSNzkh9SY6MzSfoe2QlzCrI8ZyxeeeEBzrbwjQdbGRzPGy2hQ1GMm+ZwhB2hj7U19GmVWkbFFRYVqHXhr5mNA2xBd48BSmjGmEvilB4fjw+Ph6Q2bQBEX+Gfg/SCkal+1SIGJ3Wpx0ab7tpq8zPOnZPzU6V+Pg06TsbkDNnzkpf75jkJS6XY80tek0LiovlP91yi/yX939kEfCuIHLx9D/+o8x84xv6WeIbGx2vbteuc66te+cPa4HgL3+pYS5taqzkz3xGPB/96AVPYgmA5wzSpkrLZjHOXX8vahg5kl9UphVb+6UvSPOIJyNbBqmMZqBSWyUJSSny8oEXwv2zJu1OJZdQmNAJfh6SUOjTsTLjg6oyQqjY1tYmTx12CMLdvgHlz50PcJGfsrK6Wm7/wHulu7dXhQBSAkNypKVNk/K0ehXVNMrpUyckr6BUKkoLpd/n0/NgVUWoJFdUVGtPbUF6iubsrFpLqE34RzM1YSzrVy8dU6AgfM5PWuyI0H8CfskZ6vUhKoCXNjA2qwBnywYVxaV7tXJtbXKm/kwbHKBDIYiqNxVphFVpF6M6jvdpbXwGgBCxRyVDO2Cq6ldoPhKR04OHDofFVvnRYYwmOny+CQl7vXh+JtCKTfjs7W1ntUOFHzc8vuU1a8PXGQqQrYRsp/BTXpYpGzeWy/RMnCR7FuSVoz067nFsVDQ0zo0rk9Pd/TLgG5a65fWy95pt8rFPfO6KA7zZn/5Upj71Kf1Mnttvl+TPcY7uuhIsgACBenv336+nk/qd70jiboe/G7mWDHj3fOlufb11WQBohESEtVAr8BqCnnSpqiwXrzdfZscHNbeWkZGqVVLrXOA1RlxW5ZRQmxPeR21ZgWTml6oHBQHTAIUKKK1ajz2zXz0TeHUs06sz8INe4klOkPfdeosKeT708E/Oka0ijLZKMeDNuePhAVS0l1FdhpZCrg6JKMJhADMpGND8V8ZCQPyzomGtAR7nQY4PikrF6q0O2GUVL9p6tFfv580Ny2BCjgy3HJK2rj4lSPP5+JyEnnSHEDqzMtKcvB4hOO+n7+Hr1x+cDevWyojfL82vOMUFJsJZixx5RebbkjvEloBn5GAkfnjIP5JnJT955syZ8HE1T9fbqyEp2nlzExOSkJ6uRSkbswlPkgXQ8uNhHjseH7YkX5lfMSeeyVzpX4A8PinZ6Uk6ipLFvFqADnFTqwLzeGVFtWrsbd24MeThLQrNXgmbSr9rn/qUJL373Ro+uevKs0Dwscdk7vnnJfkLX7jgyS0J8ChafPFvv6CSSazIRDweH194KCosdOP4tad7wbhwjdVl2t5FFZScXuSCs+fJLVYwYYNWFXg1XAQQCN9WVxbIRGqBJAy3C5SKxNxSrZJ+9evfOuc4gN2tt94sjz/2lPLt3v32t6pycV2pV8NRvCYqkeTp8OYABTxRvBu8FnJ0KB4DcGX53nCls7frrAKiAVFyeraUe1O0aktBg7+Aec2yBqlb7rRp2RoYHJKRwQGlt7Co8LKCQ936Oaj+/vrZl7SIgIcLSJFHA5Ts/fCqALqSfG+4QIRHR1qBggMgB1gCjgMTM2FBVAoSgDt0k/Xr1svLL7ygALmsfoV6g8lZueq5Nnf2S1rC7Dk5TAt5OQeA7/wFEFbl5UhhZe05bYZ8D7xVcZI6kS0LXiekn5yakLSUdAXBvulWBTvLHdpfzonQ9s5Pf1JuuBHNwCszh3flbXP3jC7WAksAPH5t5+Ur9/yNHD3VoZ4bi01IWIPUEPkcqqRpHie/RI4N0IH2wf9YUEau3blNPQ68FTY33gvhFlw2gGSi96yKXtLwT0gL4NUVpivHbWrK4ahRFBiY9chdf/N3Wo1lAXZ7975Zbz/0s5/ofcCPDW0tYOTYAAUDPYoTgDW5RoCOBSDD1eufcELN4FRAAZJl1WjyWEZOJszV581Mq3dWW1ur83hltFeT/nRrvHq0SV49dlTPKS1+RsiXbdywXjs2AErjwQH82AFwNq+MnOKxk6dUKYQcFz8gaPKxCGshcpvnCegFx/xhAQbSA1S9sbVpF1JIQsqe4hOeemFFtXqv2J4CDZ+bHzW8d0JlPmtzR69W4w8cW9QGxLtdv2G9/p/z5wfEhGAB2qmUQUmZypOe6RYpkArNC7KO+16V7Lk8zePC5QR46ZsmB8gPJJHBR//iI6HCxbzIH9FIxovdmO7zLo8Flgh48YJayve/93+ko6dXvSPW8DADPTK0mwFAY1MSFtG/ShWQL7YSX/uHtD8Wci9eBzp3DO9hcR9VFTYstBMKF3t2blEvr3FZjQLd4Hy65MU7ngZjFVn3ff+HGt6mpmVp50RmelJ40pgBIIKeLDyx9v7Fai4hHZuUjhE4enDu8OwASLttBRpebwDBbfJZ1lbGfcDPOjK4Dzlbz1Ob9vuV2By5OLfSnBTZu+8GGexs144UPEjCWECTvwaCnCNpAW+eVypKitWr6xkeE8uTUiG35/Nc8noMNcJjBkxMNIHPywKg7D2sg4S/aBial2ufF/UYZLMAc0Cvq+WkbNm2VUEdIMcj55oZQHMe3E4vC8pEV6IeE84lIbfl/BhUtGrzTslMTdTzw6vu8o1ofzZ8SAttP/vf/kpKaxpjRijg8mxR96iX0gJLBjymlH3+r++QI6+8Gq6qUZUF6AgLp+PS1KsryWG+ghMuEvpq+1OoBQ0Pgw3UdqpJpZ1MAh7vBqCrqq5UL4yNBJAAPoWeec11Uamkomm5PSghhIQM2PbNxKknRb7QZlFQuHjvLW/XMJIQkjwZIZ95aoCMhdnk61jLGQg+4NNuDLw/U3Emz4cK82Rcqqysc9qhLN8G35DznJudUs+sqa1L7QPony9UgJiBCSNs37VbKT3GW+SYVEZnx4e1eFBf7dBbIHtjS/KLVEifO/iqrKgtC4emp5uaVLV5RVmhfO//PqzPXV1VHJbbMo8UUAZIyd3hWRpYc+6Hjryi1BwW0l9Ua7kWhOkUfqCq9Az4tcAD2OPZ8lkJp63IQrsaBSauy9B8i7QdGtKwdnogQz/n8eZ2/a6Yes2ZlmYJLCSrag0FL/4HgR3l6YriPPnsnV+QrOzFKvil/PK7x7r6LLBkwLM8HoAX6dEBehPDfVqwKExNUM8Nz4m8EIUAIyVjYgCEENYG9RDqAHYUEwjPDEQAgbkxB4RIyNdUlivosQA8ls2f4DbdDT0znnAoCTn4p488JmsaKrVdDGB85kizbjxL/htPUI8ZmAqLf/7ooUc0FLd5HZYLw4My3T8DKbwaCwcBFECBhXdnrV2EoXAFE2cmpKiiWo/LcaaHe7TbBJsAMgw8ooBjNgOQCfeoSu/atkXyi4s13OTY5PP4P58FYMKzIlQl/IbLSBcFXt7MUK+GyYXFRu6el86RKfG1nlRANDWb+dEBGYtDDMEphqQWlGhfsQEk9JzDRw4rEKJqzY8W3rhe08JipeOw4rPyhWMpcA6MKpizLPS1XKjpD/I/ixio9tMBQ4RwLkXl6tuc7ie+9BZYIuDp11nD2i/dfXc4ZwfATcenKvGU9iyS0HhGLFrQ8O4AGb7g529UyMc2+wIvho0LeFAkAFyM9GoeCpVbuGY2oxZOGqAHry2XOZ7ZBTITmJBBxDqziuVnDz2kISCcOgANTwavguOy8WxKmZmWXN+Ro03hFjkS8IRZeKwKqnVOQcKKGJFgx+MGeOS/qGCyaclJJc1NKJkZAMQ2qxobNa9I8QZQB3QALkJKWwYU2IUfBRNlgJJiFBqAEo8Qb9oGJ2FDgAiRVQDUcqMUWQA68nTkRn0z8RIc6dVOlqZOp6hBBZf/t7a3KUBxLSie8IMDwFkvNOeAd2fziG2GCFVqdA+tEm7gxvMGJxekrNCrnMzW1lYpzcsOE9XJ8VaUl8jEzIKGthS/KHz95e23hQoYl/7L7x7x6rPAEgDPjONQBf76jk+raKaFszxmg3kAvLSFgIZkSMDbqqytDYOYKR/Xr92goZVVIW0YkJKRM5J1E5LjwushbCSMooJrC/Cz4oE17ivYhdavnn0pnK/CczTqBkDHxhseHgvn7/BsbAob3pctvFNCYMJJvCi8HOgUeD8sHqObxACVsDYwHx+msZADe+V4s4Idm5zF+6+uKhKKKIAIOUGrIJPXYhnI4GEBepFFBxNwsDwq3SfGxzNxVo5hQMgYTUJRm9eRPD0uPRMz2gfM6MypQZ+s3LJd9j/9hHa71FRVS2doMDrnatVgrgFAjbdHwSQy3Of9AOW+1iYN+6EdWR6RUPaGa3dIz+CwVmJZ69auUcoPsltdvn5ZFRrwxHU5dMDpTf3hj34oRcXlV9/OdD/xZbFAFIDnnIcN8rGzojo3tZAU9vAgrNpiUA85JfI21odLjoqNtXHTVvnN479SD8ZoIka/4PW2eQFTC78APAtpIe0incRCPol5DulzUzKRlq+PUcl99fCBsOfCY3h5eC2Wu7O+WPOUOFfAwSqZeuw0jybqraLKuRJ+O8dzQmsAD0DGS6L4QXWXRbhGSAstx5L6BpD8314D4FoRwI5LIz+hqOny4XWxAEkL/82mgDR5VGaJECZHUm6gvCjIbNwgFSFvlfQAuU+6MOA9ssYGurWCTcUaL5bFe/KDhOfIuQB22AZg5vNQzMCLN+GISK8TW1L4oOBj4Tj5OZbRlaoqSzQnjCeclYmkfJcS2d976ztlz41vl8QruqP2suxL96CXyQJRAx4Ula//y1fkl795UpLnZtT7YMOprPjokIa4Rd40fZwOCu7TysUmBNxI/ttAGf3yhzwYNovl1zgOoRFzL/CA8GrY0LweD4SwDMCDq8cIxrnJgOTRcZCSpiEuXQ0M1IHoe+SQo1EGuOGBAUrQT9i8dlw2J94cG5xEfUdHm4ZtRgC2iqaBERvevE6Ox3ENCAjhCPu4D+ABCOYhmpdVmZkgczlVyi1s8U0IMlMKgHNxaiermAJ6hKh4ubYAOWuLs6KHSW7xnH7ypnGz0tk3LoGRXp3HgSQ9VXOGIzUsq5CzY3PSfapJ+3/pCyYcx1s2ZRgq2nSZwB+0/KbpAALoqfHz+vnGAkHtsuHaW/hP/taoSxQlhny9WpCgmm/Axmvw7BBtAAQBQIoXH3j/+9ww9jJt+Kv9sL8H4IlQwPj+d76lHpqFWxgU787yeIAI1VloFQCeFSy6Rqc17MXLw1siV0Z/LovwyZZ5KQARNBbWxjWNuklpw+JvZvyc9pvi6bFhATyWFTF8k8fkhcfPyMqGBq2+ElZxm81LDo33B1AN3AzYbPNzLF5ngGDVWB63vloe6+gdlMLMRPX4jG4B2BH64pGx+Pzm5XkT53W8JV7T8oJMlW3ifKyCDIDhrdF9YnJa2MtyedbrindtlFAThQAAD1VJREFU5F2mxlE8oh3Phg5Z50myJ177ZuHO4VkPtDaFZ/cixUWxwYCN3mMjS9OJYao3cPQAOkJ2X0dbuM8WmgxVaXT0qCzPJiCGMKFen+kOAvoAG3QUQJKuClIKZzvalIoCfeht77xVVqxcF7r8zlgBd7kWuFQW+L0ATz0z/5Dcdcdn9HzY5NZszn3Lx6lnFWpAZ8Pr/ZBIKEBGFwDhsFVFI70DngsYweeCx1dekHuOh9caGhFJBTc/M0lQF8nJzlTvriTfoTP0DAzJfff/WGXbaTVjAXbQUCDcGifNcoHkqKCxQMUg9DUvzsQDCKlpIyPHZWEuIR/kZcDaeo0pcPB6q0byP+tHhXajsvSBgA4YN2UYHiPEhJKjQDviVFxNGxBKjeU/kdBHjIG+YANFCiUs5ujWlhZoKoEFPaa0rFL7VeEqGunZukTsrwkl4IVa6Eo4amEoYAVnDoIw+VuT40K1BjoQxQf+8uMFqFFxpeMGz41jAHKE+hyDUJZuFsJ1nnsO2Tj8DXcB71Jtdvc4Ir834GFE8nn3ff1eDQVNaw3PZCbFKS4AfFaEKCyvDxNOAQJC1OYun3pXibMB7dssLljU0KNyZ0N0TFkFaaN37N2jnhEhGRVGwjSY/0X5i2FfTt0GpaiwvvXdf9dEOjQU6/LAK40UCQDQIrXiRubGVQqJxXvbfXKRzOZ47sX9GqYCmIThACoJeBabuzQvXUNnqsJ0FFi3BuH43NiQeqiehBmdsAbQ2eBwbvM48znwWpGAsr+mDQgoRgoLcCyTbAcc6V6xtjFyhBa2oxJDIYmweWV9jVaqjV5DcQJwsyINn8FEUgE3gIzcWtvpFhV9ZSgSXiM9zQxG4roRtiLbVVNTp2EslXvrtOE2hYr2sz2aqwM8KVDAe8SjPFchBSu6YOeC1KW1wCUBPAM9OjBK8hyiMDmecWYZhHhrVBGt1YwvO9VKmPfwrWzINcex8Is2KnJ3kXkqQsH9h5s0ZEPOnR5OeGztI/2ys3FtWGGF0BMPasfGdZJa3iDS3yL33Pegbsbd6xs0KU8lkRwiSiD0r9qUL0LHwfEB8SZkaM8pi+cgX0UhgHwkj7/9bTfrJn3uuWfVqzOFZwCTZV0ZJoMP785EEmxeb31pvuYfCT9tMYgIAGRlzkzIXGaezqT15nrD8yzQzhvs6dZ85fzYgJzyhaq62Vl6rECic96ALYWHjPxi9aSeO3giLJRKfhWAplDCwuMCoFjmteXkeMNq0CaXz/8Dk4vnax0uCUkODYm2wsg8nYWt4dkic1PaLQLQAXx/snGFetp/cdvtoVD2yhMMuLRbzj3aG2mBSwR4Tq4FT++nD/xAE9kk2tn8Vp2Dd2UUChQ1qNy98PSTClxMF+senlIvAVUOgMEk2yPnX2AoAIk8Fd6GiYySM4S+Qj4N/hgLb9MG7tCOduj4KR0StH7zDqVVsAilrCBABZhlkuecA14QAGdgZ0OHCCWXVVep0jE5N/pL161dr/k78n9w5IzGYjw2I1oHs8dVDok2Oj3P7CwFPYovQwPdKl2Pp0oRZqx/QJhkZvNoAT3m1PKYzb9A6Tg+M0vSs/OlZ8ivobZVffEsya3d9qEPyoZNmyU315ko1tp6Ws60tMjxY0c174in5dg2qIUDvDpI5bb4oSA3BxDSvqdgnO6QjPHmDOj4C9jZIi9nx6MwQT6PggUdFLwvYMi6ce/1oSKFC3ZvJBhcDe99CQGPL2uiMKjbH5gWv39EN1XryePq8eFJwL+i2wAP4Zotm8JVTAyNLp0tkxyC0Q/AcZ+NhfdACEzv7Lve+qcKrCZCunPLeg0t6UpoKM6R9JIqLQQ0rmyUpuNNKkBA9fFs0+HF95mVcFsU4SxDu1EihqhLAz6jI/ECWUbg5TaDue0+7/n8oWOyvKxQc4wQjfFgoHXwmcGSyOouINzbNxDOyUEHIbwlRCUkxZujAEMhBqBj2YjG4T6fJGc4lA5Aj1XX2BCWcOf+CwePK6/OWt3e+4EPyYqVCA0QHp4bIjKU6Xvf/oaKQUTm2qi2OmA2q4UIAzIDLTOgeW123zpvEAFgkefTolNatt6maMHQc6rjz7x0SO/feOONoVBWX+GGsVcD6ryBn/ESAZ59Wfm7uKn0tz84I5IYL4O9vXLk4EvyxOOPKmHVqrIAA4l945IRAgIS1p5F/o6WK0vG02cJR45jmDIHwEh4ZsehMGIdFIAJEvEUBlhMPaOrAaLtdGJKeDauDffmOXh7zHMA9MgPAm50EjBbF3oIHh7ioayQcxTO/UElgd9HtwJAz+a2nlVyjhRDxnrOaHUWD5i8Hp0WxcuWKwmYVZSfIQOt7TIatyC11dVKt0lIc/qKZwd6dTg3Hl5eeY2C3UCHI8mFGvLAtEeB/bob3iL1y1dIYiKeZMhzCgb1WixeI+daUXh64dkn5amnnpJjp9o1vwaY0fEAWEUOO7LvKmCowBsagBTpESJyoN+EhBQ9loW1PEYllhAWzbub3nWrJKenhnh2Lti9gThw1bz1JQS8836hg6Ij9y44uyko0t3RJJ+96/M6/Jr+2x0bVqlXgi7bjsYybYHCQ6LyizwSYSugR14PQOMxlkmPW9+uqY1YL6pu6BG/tl0xdIbkPqBHFwMgZyMiaW/Lmh+X8aAzUIPHKW7gKSYF/CqxRJM8VVKWKbtw2+TO6W2Fe0dobZVe/g+lhftQPuwv1BgUh+mRXV6SJ8vXbgiH1+trS8PeHVQeRjgSzhK+AnbcphqNYgwzZrVCXb/WOa+8XNmzZ58khqg5CnYqrxSpLRe6Hf6aO8DHoweef1Ke/vWjjg1ClWquA7lZrg1ACIipXUOgSP7TvD0DQEJXloEmKsbkPLvOnrkA9UTh8arZdO4HfeMscIkB77wPwg4C8cIz92zzOb/meBbjQz4Ngc0bIQ/4D1/+slZ2rd/VhnsTvsLnY+gO4Ee1lKFBeCAz48NhqXZCXWsR4xiQnFFl2bKiRsNFQM8oIUwQw+NDvZhQkFwb3lxqYWnYMzNqCM8zdRCk4tVjWbEi3JRvlA4ADy/L5tZSRGHh0VnXBfQQhoBvWr0q7O3Sggb9ZtPKZfp8cnsKYplJmqMj50h3RElutjSdbpUDR17VyjPqx9Btbr7pJkdOST26SI/pt4GJ5c3s2jEtzFlcOtRxkhMSFECR+L//e9/VSjQ5WMv5Ea7izQFuJpZgRwMIyeVtW79KAY9cosOze+37vnHbwH3nq8UClxfwzrfiYh7c8TjOcQFtkyYqED78swflRz95RDeRSRYBbiYZ397VKX963U4FPIirLNOHg+hsBRJCTLw+pKjWNDRo7swoHuTSIosUUGcooDDXgefm1zSGQYtCAEAKKFmnBACEqgjeGX2xeKXG8zMOX+/ItPR1tak8OmEgQEdF0+MJSElxfVgGn1CeY/MehZ4FaW0/K40NdZJZUistL/1aAim5Yc07RAjguxE61tTUaNJ/57XXS3o6RYBIIFmK13Q+AC0CoN3i8p06fkQOvXxA9h886Ng8PUWJ3BSnkHfKLSwOh8Rw78gH1jc2agj75r37tC82KEEdw7i4lnKeV8vWdD/n5bDAHxbwXvMJfvsmCwZn5FTzCXn4wR+G+1Rh+MPbgjj88C+ekJXLqzT/Z728gB4gZ8ojhK5UTSHr4rmRzyMHB6CdHRpVUm96caXSaDjuxm3bJTvbq+9JhwG5QIDIlnVW4MHhsRBCvvTcM6qdB/iw6B6wftB9b75WvZrKqlo5235G7rjrTgU5vFL+ktPifcyL5b1MhYRjmVIKtxmTaKHjjXuukWv23CCbdZyhpQ6iBbvIC/N614TnLAIT3p4BHwIATz/7oh4EwGMZ2AHyyOy/77/eFtK1u9DxXcC7HJvbPeZrLfAGA56d0O/2LhZPfTFUe/TnD8rf3v0l9Z7wAvH2AoPdGlZZCxfFD7h61fWNWsWFMMzMCUJR9VAqSiVOUpxcoyb4FxebuqPNaWdjLoUN5uG1GbmFzgbGUZUZGRzwKd2DAd8MlAYMSco7XtfiImT/2r336gM005vAAOEh2oF0brBMQYbuDfJnkQBbUV2rAHrusS8F2F0s8C2CH5/n/Jwf/8XTPTeE5dGlXGd3u7oWuPQWuEIA70LAd6Ff/cUNw4xcKpCA0v/8X1/Vvk3ryDCwQ8WD3B4N9P/5phvkzz/+yQtLDWmuMZRfVOC7mDkKEfnI15m54ETwlsh0PiPACkh845vfPudq0pVhxY6yylr1HAE2485lZGa/BjwvP4D8Nm/PTn8x56cVef2QnvOKVRfnNV76r7d7RNcC51rgCgO8i708RrOg+ihC6PvrRx9RRRQ4ZSwEN2lgJ2TU0G/LDgXIyDqKFi6tqLKUv+ef5gWOQ3ryQisxVEyAA/fjH9yv824JCVeuWq1PB+jWbdwiRfnloTg1svhwcQB0sVZc2vMu9r0v5nmR7+yGs0u7Du6zfx8LxCjgRThO5zpQEmTYz8iQzAXGF8POSD8r8vnnvfb3MeTrvTayTuN4ePMSlHnlngHUyosLLoLEIm8umlyXCx6X4xq6x/zjsUDsAt4Fr0EskFcjwvILcM8cDzDa5QJetJZzX3d1WOCPDPCujovmfkrXAq4ForOAC3jR2c19lWsB1wIxaAEX8GLwormn7FrAtUB0FnABLzq7ua9yLeBaIAYt4AJeDF4095RdC7gWiM4CLuBFZzf3Va4FXAvEoAVcwIvBi+aesmsB1wLRWcAFvOjs5r7KtYBrgRi0gAt4MXjR3FN2LeBaIDoLuIAXnd3cV7kWcC0QgxZwAS8GL5p7yq4FXAtEZwEX8KKzm/sq1wKuBWLQAi7gxeBFc0/ZtYBrgegs4AJedHZzX+VawLVADFrABbwYvGjuKbsWcC0QnQVcwIvObu6rXAu4FohBC7iAF4MXzT1l1wKuBaKzgAt40dnNfZVrAdcCMWgBF/Bi8KK5p+xawLVAdBZwAS86u7mvci3gWiAGLeACXgxeNPeUXQu4FojOAi7gRWc391WuBVwLxKAFXMCLwYvmnrJrAdcC0VnABbzo7Oa+yrWAa4EYtIALeDF40dxTdi3gWiA6C7iAF53d3Fe5FnAtEIMWcAEvBi+ae8quBVwLRGcBF/Cis5v7KtcCrgVi0AIu4MXgRXNP2bWAa4HoLOACXnR2c1/lWsC1QAxawAW8GLxo7im7FnAtEJ0FXMCLzm7uq1wLuBaIQQu4gBeDF809ZdcCrgWis4ALeNHZzX2VawHXAjFogf8PiwLMGyQlBQc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 descr="D:\1\монета.png"/>
          <p:cNvPicPr>
            <a:picLocks noChangeAspect="1" noChangeArrowheads="1"/>
          </p:cNvPicPr>
          <p:nvPr/>
        </p:nvPicPr>
        <p:blipFill>
          <a:blip r:embed="rId2" cstate="print"/>
          <a:srcRect t="4918" b="13115"/>
          <a:stretch>
            <a:fillRect/>
          </a:stretch>
        </p:blipFill>
        <p:spPr bwMode="auto">
          <a:xfrm>
            <a:off x="2279576" y="1268760"/>
            <a:ext cx="7848872" cy="38682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040216" y="188640"/>
            <a:ext cx="3744417" cy="6402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ребусы 1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монета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9696400" y="5877272"/>
            <a:ext cx="1224136" cy="836712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D:\1\деньг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87" y="476672"/>
            <a:ext cx="5305853" cy="504056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9696400" y="5877272"/>
            <a:ext cx="1224136" cy="836712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0216" y="188640"/>
            <a:ext cx="3744417" cy="6402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ребусы 2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деньги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D:\1\валю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5480" y="332656"/>
            <a:ext cx="6818021" cy="504056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9696400" y="5877272"/>
            <a:ext cx="1224136" cy="836712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0216" y="188640"/>
            <a:ext cx="3744417" cy="6402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ребусы 3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валюта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D:\1\банкир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527" y="548680"/>
            <a:ext cx="6709251" cy="4536504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9696400" y="5877272"/>
            <a:ext cx="1224136" cy="836712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0216" y="188640"/>
            <a:ext cx="3744417" cy="6402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ребусы 4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банкир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D:\1\налог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3564" y="235445"/>
            <a:ext cx="6014563" cy="5713835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0216" y="188640"/>
            <a:ext cx="3744417" cy="6402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ребусы 5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налоги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3432" y="1124744"/>
            <a:ext cx="9361040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/>
              <a:t>Оборотная сторона монет, жетонов, медалей  называется -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16280" y="188640"/>
            <a:ext cx="3168353" cy="6402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словарь 1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320480" cy="764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реверс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6" name="Picture 6" descr="https://cdn.monetnik.ru/storage/blog/4atte7nytn/avers-revers-021.8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7688" y="2780928"/>
            <a:ext cx="6264696" cy="289742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5480" y="1052736"/>
            <a:ext cx="8856984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b="1" dirty="0" smtClean="0"/>
              <a:t>Человек, коллекционирующий монеты -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16280" y="188640"/>
            <a:ext cx="3168353" cy="6402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словарь 2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9624392" y="5877272"/>
            <a:ext cx="1224136" cy="8367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4032448" cy="764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нумизмат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11266" name="Picture 2" descr="https://greatamericanadventure.net/wp-content/uploads/2013/09/hobby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3912" y="2852936"/>
            <a:ext cx="4036343" cy="37026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9253" y="646579"/>
            <a:ext cx="9978759" cy="5631648"/>
          </a:xfrm>
          <a:prstGeom prst="rect">
            <a:avLst/>
          </a:prstGeom>
          <a:solidFill>
            <a:srgbClr val="FCD5B5">
              <a:alpha val="69804"/>
            </a:srgb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hlinkClick r:id="rId2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4871864" y="646579"/>
            <a:ext cx="1265588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</a:t>
            </a:r>
          </a:p>
        </p:txBody>
      </p:sp>
      <p:sp>
        <p:nvSpPr>
          <p:cNvPr id="5" name="TextBox 4">
            <a:hlinkClick r:id="rId4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6126556" y="646579"/>
            <a:ext cx="1265588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</a:t>
            </a:r>
          </a:p>
        </p:txBody>
      </p:sp>
      <p:sp>
        <p:nvSpPr>
          <p:cNvPr id="6" name="TextBox 5">
            <a:hlinkClick r:id="rId5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7392144" y="646579"/>
            <a:ext cx="1265588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3</a:t>
            </a:r>
          </a:p>
        </p:txBody>
      </p:sp>
      <p:sp>
        <p:nvSpPr>
          <p:cNvPr id="7" name="TextBox 6">
            <a:hlinkClick r:id="rId6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8646836" y="646579"/>
            <a:ext cx="1265588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</a:t>
            </a:r>
          </a:p>
        </p:txBody>
      </p:sp>
      <p:sp>
        <p:nvSpPr>
          <p:cNvPr id="8" name="TextBox 7">
            <a:hlinkClick r:id="rId7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9912424" y="646579"/>
            <a:ext cx="1265588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</a:t>
            </a:r>
          </a:p>
        </p:txBody>
      </p:sp>
      <p:sp>
        <p:nvSpPr>
          <p:cNvPr id="9" name="TextBox 8">
            <a:hlinkClick r:id="rId8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4871864" y="1779584"/>
            <a:ext cx="1265588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</a:t>
            </a:r>
          </a:p>
        </p:txBody>
      </p:sp>
      <p:sp>
        <p:nvSpPr>
          <p:cNvPr id="10" name="TextBox 9">
            <a:hlinkClick r:id="rId9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6126556" y="1769959"/>
            <a:ext cx="1265588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</a:t>
            </a:r>
          </a:p>
        </p:txBody>
      </p:sp>
      <p:sp>
        <p:nvSpPr>
          <p:cNvPr id="11" name="TextBox 10">
            <a:hlinkClick r:id="rId10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7392144" y="1768151"/>
            <a:ext cx="1265588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3</a:t>
            </a:r>
          </a:p>
        </p:txBody>
      </p:sp>
      <p:sp>
        <p:nvSpPr>
          <p:cNvPr id="12" name="TextBox 11">
            <a:hlinkClick r:id="rId11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8646836" y="1779584"/>
            <a:ext cx="1265588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</a:t>
            </a:r>
          </a:p>
        </p:txBody>
      </p:sp>
      <p:sp>
        <p:nvSpPr>
          <p:cNvPr id="13" name="TextBox 12">
            <a:hlinkClick r:id="rId12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9912424" y="1779584"/>
            <a:ext cx="1265588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</a:t>
            </a:r>
          </a:p>
        </p:txBody>
      </p:sp>
      <p:sp>
        <p:nvSpPr>
          <p:cNvPr id="14" name="TextBox 13">
            <a:hlinkClick r:id="rId13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4871864" y="2924944"/>
            <a:ext cx="1265588" cy="1121572"/>
          </a:xfrm>
          <a:prstGeom prst="rect">
            <a:avLst/>
          </a:prstGeom>
          <a:gradFill>
            <a:gsLst>
              <a:gs pos="35000">
                <a:srgbClr val="FF9999"/>
              </a:gs>
              <a:gs pos="90000">
                <a:srgbClr val="FF0066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</a:t>
            </a:r>
          </a:p>
        </p:txBody>
      </p:sp>
      <p:sp>
        <p:nvSpPr>
          <p:cNvPr id="15" name="TextBox 14">
            <a:hlinkClick r:id="rId14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6126556" y="2915319"/>
            <a:ext cx="1265588" cy="1121572"/>
          </a:xfrm>
          <a:prstGeom prst="rect">
            <a:avLst/>
          </a:prstGeom>
          <a:gradFill>
            <a:gsLst>
              <a:gs pos="35000">
                <a:srgbClr val="FF9999"/>
              </a:gs>
              <a:gs pos="90000">
                <a:srgbClr val="FF0066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</a:t>
            </a:r>
          </a:p>
        </p:txBody>
      </p:sp>
      <p:sp>
        <p:nvSpPr>
          <p:cNvPr id="16" name="TextBox 15">
            <a:hlinkClick r:id="rId15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7392144" y="2889723"/>
            <a:ext cx="1265588" cy="1121572"/>
          </a:xfrm>
          <a:prstGeom prst="rect">
            <a:avLst/>
          </a:prstGeom>
          <a:gradFill>
            <a:gsLst>
              <a:gs pos="35000">
                <a:srgbClr val="FF9999"/>
              </a:gs>
              <a:gs pos="90000">
                <a:srgbClr val="FF0066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3</a:t>
            </a:r>
          </a:p>
        </p:txBody>
      </p:sp>
      <p:sp>
        <p:nvSpPr>
          <p:cNvPr id="17" name="TextBox 16">
            <a:hlinkClick r:id="rId16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6126556" y="5158463"/>
            <a:ext cx="1265588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</a:t>
            </a:r>
          </a:p>
        </p:txBody>
      </p:sp>
      <p:sp>
        <p:nvSpPr>
          <p:cNvPr id="18" name="TextBox 17">
            <a:hlinkClick r:id="rId17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6126556" y="4036891"/>
            <a:ext cx="1265588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2</a:t>
            </a:r>
          </a:p>
        </p:txBody>
      </p:sp>
      <p:sp>
        <p:nvSpPr>
          <p:cNvPr id="19" name="TextBox 18">
            <a:hlinkClick r:id="rId18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4871864" y="5168088"/>
            <a:ext cx="1265588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</a:t>
            </a:r>
          </a:p>
        </p:txBody>
      </p:sp>
      <p:sp>
        <p:nvSpPr>
          <p:cNvPr id="20" name="TextBox 19">
            <a:hlinkClick r:id="rId19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4871864" y="4046516"/>
            <a:ext cx="1265588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1</a:t>
            </a:r>
          </a:p>
        </p:txBody>
      </p:sp>
      <p:sp>
        <p:nvSpPr>
          <p:cNvPr id="21" name="TextBox 20">
            <a:hlinkClick r:id="rId20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8646836" y="2901156"/>
            <a:ext cx="1265588" cy="1121572"/>
          </a:xfrm>
          <a:prstGeom prst="rect">
            <a:avLst/>
          </a:prstGeom>
          <a:gradFill>
            <a:gsLst>
              <a:gs pos="35000">
                <a:srgbClr val="FF9999"/>
              </a:gs>
              <a:gs pos="90000">
                <a:srgbClr val="FF0066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</a:t>
            </a:r>
          </a:p>
        </p:txBody>
      </p:sp>
      <p:sp>
        <p:nvSpPr>
          <p:cNvPr id="22" name="TextBox 21">
            <a:hlinkClick r:id="rId21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9912424" y="2924944"/>
            <a:ext cx="1265588" cy="1121572"/>
          </a:xfrm>
          <a:prstGeom prst="rect">
            <a:avLst/>
          </a:prstGeom>
          <a:gradFill>
            <a:gsLst>
              <a:gs pos="35000">
                <a:srgbClr val="FF9999"/>
              </a:gs>
              <a:gs pos="90000">
                <a:srgbClr val="FF0066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</a:t>
            </a:r>
          </a:p>
        </p:txBody>
      </p:sp>
      <p:sp>
        <p:nvSpPr>
          <p:cNvPr id="23" name="TextBox 22">
            <a:hlinkClick r:id="rId22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7392144" y="4035083"/>
            <a:ext cx="1265588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3</a:t>
            </a:r>
          </a:p>
        </p:txBody>
      </p:sp>
      <p:sp>
        <p:nvSpPr>
          <p:cNvPr id="24" name="TextBox 23">
            <a:hlinkClick r:id="rId23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8646836" y="4046516"/>
            <a:ext cx="1265588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</a:t>
            </a:r>
          </a:p>
        </p:txBody>
      </p:sp>
      <p:sp>
        <p:nvSpPr>
          <p:cNvPr id="25" name="TextBox 24">
            <a:hlinkClick r:id="rId24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9912424" y="4046516"/>
            <a:ext cx="1265588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</a:t>
            </a:r>
          </a:p>
        </p:txBody>
      </p:sp>
      <p:sp>
        <p:nvSpPr>
          <p:cNvPr id="26" name="TextBox 25">
            <a:hlinkClick r:id="rId25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7392144" y="5156655"/>
            <a:ext cx="1265588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3</a:t>
            </a:r>
            <a:endParaRPr lang="ru-RU" sz="4800" b="1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7" name="TextBox 26">
            <a:hlinkClick r:id="rId26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8646836" y="5168088"/>
            <a:ext cx="1265588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4</a:t>
            </a:r>
          </a:p>
        </p:txBody>
      </p:sp>
      <p:sp>
        <p:nvSpPr>
          <p:cNvPr id="28" name="TextBox 27">
            <a:hlinkClick r:id="rId27" action="ppaction://hlinksldjump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9912424" y="5168088"/>
            <a:ext cx="1265588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</a:t>
            </a:r>
          </a:p>
        </p:txBody>
      </p:sp>
      <p:sp>
        <p:nvSpPr>
          <p:cNvPr id="29" name="TextBox 28">
            <a:hlinkClick r:id="" action="ppaction://noaction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1199456" y="646579"/>
            <a:ext cx="3661374" cy="1121572"/>
          </a:xfrm>
          <a:prstGeom prst="rect">
            <a:avLst/>
          </a:prstGeom>
          <a:gradFill>
            <a:gsLst>
              <a:gs pos="35000">
                <a:srgbClr val="92D050"/>
              </a:gs>
              <a:gs pos="90000">
                <a:srgbClr val="00B05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Загадки</a:t>
            </a:r>
            <a:endParaRPr lang="ru-RU" sz="4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0" name="TextBox 29">
            <a:hlinkClick r:id="" action="ppaction://noaction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1199253" y="1780192"/>
            <a:ext cx="3661374" cy="1121572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Мультики</a:t>
            </a:r>
            <a:endParaRPr lang="ru-RU" sz="4000" b="1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1" name="TextBox 30">
            <a:hlinkClick r:id="" action="ppaction://noaction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1210490" y="2921237"/>
            <a:ext cx="3661374" cy="11215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Ребусы</a:t>
            </a:r>
            <a:endParaRPr lang="ru-RU" sz="4000" b="1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2" name="TextBox 31">
            <a:hlinkClick r:id="" action="ppaction://noaction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1199253" y="4046516"/>
            <a:ext cx="3661374" cy="1121572"/>
          </a:xfrm>
          <a:prstGeom prst="rect">
            <a:avLst/>
          </a:prstGeom>
          <a:gradFill>
            <a:gsLst>
              <a:gs pos="35000">
                <a:srgbClr val="9999FF"/>
              </a:gs>
              <a:gs pos="90000">
                <a:srgbClr val="7030A0"/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Словарь</a:t>
            </a:r>
            <a:endParaRPr lang="ru-RU" sz="4000" b="1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3" name="TextBox 32">
            <a:hlinkClick r:id="" action="ppaction://noaction" highlightClick="1">
              <a:snd r:embed="rId3" name="click.wav"/>
            </a:hlinkClick>
          </p:cNvPr>
          <p:cNvSpPr txBox="1">
            <a:spLocks noChangeAspect="1"/>
          </p:cNvSpPr>
          <p:nvPr/>
        </p:nvSpPr>
        <p:spPr>
          <a:xfrm>
            <a:off x="1199253" y="5168088"/>
            <a:ext cx="3661374" cy="1121572"/>
          </a:xfrm>
          <a:prstGeom prst="rect">
            <a:avLst/>
          </a:prstGeom>
          <a:gradFill>
            <a:gsLst>
              <a:gs pos="35000">
                <a:srgbClr val="00B0F0"/>
              </a:gs>
              <a:gs pos="93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metal">
            <a:bevelT w="190500" h="1905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Литература</a:t>
            </a:r>
            <a:endParaRPr lang="ru-RU" sz="4000" b="1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99456" y="1052736"/>
            <a:ext cx="9577064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/>
              <a:t>Денежные знаки конкретного государства (группы государств) как в наличной форме (банкноты, монеты), так и  безналичной  (банковские счета и банковские вклады) называются -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616280" y="188640"/>
            <a:ext cx="3168353" cy="6402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словарь 3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55440" y="5877272"/>
            <a:ext cx="3600400" cy="764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валюта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10242" name="Picture 2" descr="https://avatars.dzeninfra.ru/get-zen_doc/1901404/pub_611bacd327b6c435fa99ac78_611bacfac591c35d4deb6e19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864" y="4077072"/>
            <a:ext cx="4472070" cy="2517637"/>
          </a:xfrm>
          <a:prstGeom prst="rect">
            <a:avLst/>
          </a:prstGeom>
          <a:ln w="38100" cap="sq">
            <a:solidFill>
              <a:srgbClr val="0033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1504" y="1268760"/>
            <a:ext cx="8784976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/>
              <a:t>Это  лицевая, главная сторона монет, жетонов, медалей …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16280" y="188640"/>
            <a:ext cx="3168353" cy="6402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словарь 4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87488" y="5877272"/>
            <a:ext cx="3168352" cy="764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аверс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9222" name="Picture 6" descr="https://cdn.monetnik.ru/storage/blog/4atte7nytn/avers-revers-021.8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7688" y="2780928"/>
            <a:ext cx="6264696" cy="289742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3433" y="1268760"/>
            <a:ext cx="8928992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/>
              <a:t>Ребро монет, жетонов, медалей  называется …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16280" y="188640"/>
            <a:ext cx="3168353" cy="64024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Словарь 5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87488" y="5877272"/>
            <a:ext cx="3168352" cy="764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гурт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8194" name="Picture 2" descr="http://99-kopeek.ru/assets/images/russia_92/100r_1992_gu_p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888" y="2708920"/>
            <a:ext cx="3816424" cy="3816424"/>
          </a:xfrm>
          <a:prstGeom prst="rect">
            <a:avLst/>
          </a:prstGeom>
          <a:ln w="38100" cap="sq">
            <a:solidFill>
              <a:srgbClr val="0033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39416" y="1058836"/>
            <a:ext cx="9577064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айдите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название денежных единиц, которыми расплачиваются в этих книгах.</a:t>
            </a:r>
            <a:r>
              <a:rPr lang="ru-RU" sz="3600" b="1" dirty="0" smtClean="0"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431704" y="3861048"/>
            <a:ext cx="58799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сольдо.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33C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80176" y="188640"/>
            <a:ext cx="4104457" cy="634020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литература 1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87488" y="5877272"/>
            <a:ext cx="3168352" cy="764761"/>
          </a:xfrm>
          <a:prstGeom prst="rect">
            <a:avLst/>
          </a:prstGeom>
          <a:solidFill>
            <a:srgbClr val="FF33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сольдо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9416" y="2276872"/>
            <a:ext cx="9505056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Какими денежными средствами пользовались  герои  в  книге А.Толстой «Золотой ключик, или приключения Буратино» ?</a:t>
            </a:r>
            <a:endParaRPr lang="ru-RU" sz="4000" b="1" dirty="0" smtClean="0">
              <a:cs typeface="Arial" pitchFamily="34" charset="0"/>
            </a:endParaRPr>
          </a:p>
        </p:txBody>
      </p:sp>
      <p:pic>
        <p:nvPicPr>
          <p:cNvPr id="7170" name="Picture 2" descr="https://dgsvoboda.net/images/Buratino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8789" y="2420888"/>
            <a:ext cx="2483211" cy="32786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11424" y="816967"/>
            <a:ext cx="9793088" cy="31700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Какими денежными средствами пользовались  герои в книге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П.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Треверс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«Мери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Поппинс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» 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Выбери ответ: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доллары, пенсы</a:t>
            </a:r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, золотые, </a:t>
            </a:r>
            <a:r>
              <a:rPr lang="ru-RU" sz="4000" b="1" dirty="0" err="1" smtClean="0">
                <a:ea typeface="Times New Roman" pitchFamily="18" charset="0"/>
                <a:cs typeface="Times New Roman" pitchFamily="18" charset="0"/>
              </a:rPr>
              <a:t>сантики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33C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680176" y="188640"/>
            <a:ext cx="4104457" cy="640240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литература 2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7488" y="5877272"/>
            <a:ext cx="3168352" cy="764761"/>
          </a:xfrm>
          <a:prstGeom prst="rect">
            <a:avLst/>
          </a:prstGeom>
          <a:solidFill>
            <a:srgbClr val="FF33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пенсы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6146" name="Picture 2" descr="https://cdnb.artstation.com/p/assets/images/images/014/937/547/large/christopher-ables-4a2da58a-6f1f-4044-94b9-1f24a1815f7b.jpg?1546390127"/>
          <p:cNvPicPr>
            <a:picLocks noChangeAspect="1" noChangeArrowheads="1"/>
          </p:cNvPicPr>
          <p:nvPr/>
        </p:nvPicPr>
        <p:blipFill>
          <a:blip r:embed="rId3" cstate="print"/>
          <a:srcRect l="11364" r="9091" b="4545"/>
          <a:stretch>
            <a:fillRect/>
          </a:stretch>
        </p:blipFill>
        <p:spPr bwMode="auto">
          <a:xfrm>
            <a:off x="5879976" y="3385795"/>
            <a:ext cx="2736304" cy="328356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33C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680176" y="188640"/>
            <a:ext cx="4104457" cy="640240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литература 3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3392" y="980728"/>
            <a:ext cx="9865096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Какими денежными средствами пользовались  герои  книги </a:t>
            </a:r>
            <a:r>
              <a:rPr lang="ru-RU" sz="4000" b="1" dirty="0" smtClean="0"/>
              <a:t>Р. Стивенсона «Остров сокровищ» ?</a:t>
            </a:r>
          </a:p>
          <a:p>
            <a:r>
              <a:rPr lang="ru-RU" sz="4000" b="1" dirty="0" smtClean="0"/>
              <a:t>Выбери -  финики, пиастры, евро,  золотые.</a:t>
            </a:r>
          </a:p>
          <a:p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 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87488" y="5877272"/>
            <a:ext cx="3312368" cy="764761"/>
          </a:xfrm>
          <a:prstGeom prst="rect">
            <a:avLst/>
          </a:prstGeom>
          <a:solidFill>
            <a:srgbClr val="FF33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пиастры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r="3008"/>
          <a:stretch>
            <a:fillRect/>
          </a:stretch>
        </p:blipFill>
        <p:spPr bwMode="auto">
          <a:xfrm>
            <a:off x="5087888" y="3861048"/>
            <a:ext cx="4295204" cy="246774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991544" y="4221088"/>
            <a:ext cx="56639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33C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680176" y="188640"/>
            <a:ext cx="4104457" cy="640240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литература 4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7408" y="1052736"/>
            <a:ext cx="10441160" cy="3477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ea typeface="Times New Roman" pitchFamily="18" charset="0"/>
                <a:cs typeface="Times New Roman" pitchFamily="18" charset="0"/>
              </a:rPr>
              <a:t>Какими денежными средствами пользовались герои  в  книге К. Коллоди  «Приключения </a:t>
            </a:r>
            <a:r>
              <a:rPr lang="ru-RU" sz="4400" b="1" dirty="0" err="1" smtClean="0">
                <a:ea typeface="Times New Roman" pitchFamily="18" charset="0"/>
                <a:cs typeface="Times New Roman" pitchFamily="18" charset="0"/>
              </a:rPr>
              <a:t>Пиноккио</a:t>
            </a:r>
            <a:r>
              <a:rPr lang="ru-RU" sz="4400" b="1" dirty="0" smtClean="0">
                <a:ea typeface="Times New Roman" pitchFamily="18" charset="0"/>
                <a:cs typeface="Times New Roman" pitchFamily="18" charset="0"/>
              </a:rPr>
              <a:t>» ?</a:t>
            </a:r>
          </a:p>
          <a:p>
            <a:r>
              <a:rPr lang="ru-RU" sz="44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Выбери ответ: </a:t>
            </a:r>
            <a:r>
              <a:rPr lang="ru-RU" sz="4400" b="1" dirty="0" err="1" smtClean="0">
                <a:ea typeface="Times New Roman" pitchFamily="18" charset="0"/>
                <a:cs typeface="Times New Roman" pitchFamily="18" charset="0"/>
              </a:rPr>
              <a:t>сантики</a:t>
            </a:r>
            <a:r>
              <a:rPr lang="ru-RU" sz="4400" b="1" dirty="0" smtClean="0">
                <a:ea typeface="Times New Roman" pitchFamily="18" charset="0"/>
                <a:cs typeface="Times New Roman" pitchFamily="18" charset="0"/>
              </a:rPr>
              <a:t>, золотые, центы, евро 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87488" y="5877272"/>
            <a:ext cx="3312368" cy="764761"/>
          </a:xfrm>
          <a:prstGeom prst="rect">
            <a:avLst/>
          </a:prstGeom>
          <a:solidFill>
            <a:srgbClr val="FF33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золотые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pic>
        <p:nvPicPr>
          <p:cNvPr id="4098" name="Picture 2" descr="https://quo.eldiario.es/wp-content/uploads/2019/10/mentir-en-otro-idioma-tambien-estres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66" t="4062" r="13593" b="2798"/>
          <a:stretch>
            <a:fillRect/>
          </a:stretch>
        </p:blipFill>
        <p:spPr bwMode="auto">
          <a:xfrm>
            <a:off x="6502645" y="3645024"/>
            <a:ext cx="2516186" cy="32129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552384" y="5877272"/>
            <a:ext cx="1224136" cy="836712"/>
          </a:xfrm>
          <a:prstGeom prst="rightArrow">
            <a:avLst/>
          </a:prstGeom>
          <a:solidFill>
            <a:srgbClr val="FF33C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680176" y="188640"/>
            <a:ext cx="4104457" cy="640240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литература 5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7488" y="5877272"/>
            <a:ext cx="3312368" cy="764761"/>
          </a:xfrm>
          <a:prstGeom prst="rect">
            <a:avLst/>
          </a:prstGeom>
          <a:solidFill>
            <a:srgbClr val="FF33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золотые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83432" y="1268760"/>
            <a:ext cx="9865096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ea typeface="Times New Roman" pitchFamily="18" charset="0"/>
                <a:cs typeface="Times New Roman" pitchFamily="18" charset="0"/>
              </a:rPr>
              <a:t>Какими денежными средствами пользовались  герои в  книге </a:t>
            </a:r>
            <a:r>
              <a:rPr lang="ru-RU" sz="4000" b="1" dirty="0" smtClean="0"/>
              <a:t>А. Линдгрен  «</a:t>
            </a:r>
            <a:r>
              <a:rPr lang="ru-RU" sz="4000" b="1" dirty="0" err="1" smtClean="0"/>
              <a:t>Пеппи</a:t>
            </a:r>
            <a:r>
              <a:rPr lang="ru-RU" sz="4000" b="1" dirty="0" smtClean="0"/>
              <a:t> – Длинный чулок» ?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Выбери ответ: </a:t>
            </a:r>
            <a:r>
              <a:rPr lang="ru-RU" sz="4000" b="1" dirty="0" smtClean="0"/>
              <a:t>золотые, </a:t>
            </a:r>
            <a:r>
              <a:rPr lang="ru-RU" sz="4000" b="1" dirty="0" err="1" smtClean="0"/>
              <a:t>тубрики</a:t>
            </a:r>
            <a:r>
              <a:rPr lang="ru-RU" sz="4000" b="1" dirty="0" smtClean="0"/>
              <a:t>, эре, марки, гроши</a:t>
            </a:r>
            <a:endParaRPr lang="ru-RU" sz="4000" b="1" dirty="0"/>
          </a:p>
        </p:txBody>
      </p:sp>
      <p:pic>
        <p:nvPicPr>
          <p:cNvPr id="3074" name="Picture 2" descr="https://illustrators.ru/uploads/illustration/image/1225775/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96" r="20466"/>
          <a:stretch>
            <a:fillRect/>
          </a:stretch>
        </p:blipFill>
        <p:spPr bwMode="auto">
          <a:xfrm>
            <a:off x="9932056" y="2420888"/>
            <a:ext cx="2068599" cy="33890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816080" y="188640"/>
            <a:ext cx="5204247" cy="64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загадки  1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75520" y="1094547"/>
            <a:ext cx="8928992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Журчат ручьи, промокли ноги –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Весной пора платить …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75520" y="5517232"/>
            <a:ext cx="4484167" cy="988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72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налоги</a:t>
            </a:r>
            <a:endParaRPr lang="ru-RU" sz="72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https://domogis.ru/upload/23W7jM4Ta2TEdK2f7c27OCphTBpDTXzsYPWPX24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8" y="3356992"/>
            <a:ext cx="3240360" cy="324036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744072" y="188640"/>
            <a:ext cx="5204247" cy="64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загадки  2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5520" y="5589240"/>
            <a:ext cx="4484167" cy="988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72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банке</a:t>
            </a:r>
            <a:endParaRPr lang="ru-RU" sz="72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631504" y="1207205"/>
            <a:ext cx="8496944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Будут целыми, как в танке,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Сбереженья ваши в …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5602" name="Picture 2" descr="https://i1.wp.com/kredit-blog.ru/wp-content/uploads/2019/11/banki-dayushhie-kredit-na-novuyu-mashinu-2048x19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3573016"/>
            <a:ext cx="3140893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16080" y="188640"/>
            <a:ext cx="5204247" cy="64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загадки  3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5520" y="5517232"/>
            <a:ext cx="4484167" cy="988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72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вклад</a:t>
            </a:r>
            <a:endParaRPr lang="ru-RU" sz="72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31504" y="1268760"/>
            <a:ext cx="8928992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Дела у нас пойдут на лад: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Мы в лучший банк внесли свой 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4580" name="Picture 4" descr="https://avatars.dzeninfra.ru/get-zen_doc/3420563/pub_5f31500818ad41461a0620cc_5f3150419db0e919c69f778d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136" y="2996952"/>
            <a:ext cx="2825552" cy="2825552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16080" y="188640"/>
            <a:ext cx="5204247" cy="64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загадки  4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03512" y="5661248"/>
            <a:ext cx="5184576" cy="9787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72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бизнесмен</a:t>
            </a:r>
            <a:endParaRPr lang="ru-RU" sz="72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0" name="Стрелка вправо 9">
            <a:hlinkClick r:id="rId2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343472" y="1268760"/>
            <a:ext cx="8640960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В море коварном товаров и цен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Бизнес-корабль ведет…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3554" name="Picture 2" descr="https://e7.pngegg.com/pngimages/454/674/png-clipart-marketing-management-businessperson-sitting-man-hand-people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16079" y="2924944"/>
            <a:ext cx="3408819" cy="37993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744072" y="188640"/>
            <a:ext cx="5204247" cy="6340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загадки  5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7728" y="5589240"/>
            <a:ext cx="5184576" cy="988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72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ссуду</a:t>
            </a:r>
            <a:endParaRPr lang="ru-RU" sz="72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631504" y="1207205"/>
            <a:ext cx="8712968" cy="1446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Мебель купили, одежду, посуду.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Брали для этого в банке мы…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2530" name="Picture 2" descr="https://yaznal.ru/wp-content/uploads/2021/01/V-chem-raznica-mezhdu-kreditom-i-ssudoy.jpg"/>
          <p:cNvPicPr>
            <a:picLocks noChangeAspect="1" noChangeArrowheads="1"/>
          </p:cNvPicPr>
          <p:nvPr/>
        </p:nvPicPr>
        <p:blipFill>
          <a:blip r:embed="rId3" cstate="print"/>
          <a:srcRect l="22482" t="19316" r="17891" b="17469"/>
          <a:stretch>
            <a:fillRect/>
          </a:stretch>
        </p:blipFill>
        <p:spPr bwMode="auto">
          <a:xfrm>
            <a:off x="4295799" y="2852936"/>
            <a:ext cx="4148461" cy="2448272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04111" y="188640"/>
            <a:ext cx="4104457" cy="64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мультики  1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5520" y="5805264"/>
            <a:ext cx="6768752" cy="76476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Муха-Цокотуха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79376" y="825967"/>
            <a:ext cx="7056784" cy="3477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Героине какой сказки удалось за нетрудовую денежную единицу сделать выгоднейшую покупку к своему юбилею? 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Стрелка вправо 9">
            <a:hlinkClick r:id="rId2" action="ppaction://hlinksldjump"/>
          </p:cNvPr>
          <p:cNvSpPr/>
          <p:nvPr/>
        </p:nvSpPr>
        <p:spPr>
          <a:xfrm>
            <a:off x="9840416" y="5877272"/>
            <a:ext cx="1224136" cy="836712"/>
          </a:xfrm>
          <a:prstGeom prst="rightArrow">
            <a:avLst/>
          </a:prstGeom>
          <a:solidFill>
            <a:srgbClr val="005EA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 descr="https://deti-i-mama.ru/wp-content/uploads/2016/04/muha-tcokotuha-denezhku-nash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1052736"/>
            <a:ext cx="3888432" cy="4485148"/>
          </a:xfrm>
          <a:prstGeom prst="rect">
            <a:avLst/>
          </a:prstGeom>
          <a:ln w="38100" cap="sq">
            <a:solidFill>
              <a:srgbClr val="0066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536160" y="188640"/>
            <a:ext cx="3672408" cy="6402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4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Two" panose="03000607020000020002" pitchFamily="66" charset="0"/>
                <a:ea typeface="+mj-ea"/>
                <a:cs typeface="+mj-cs"/>
              </a:rPr>
              <a:t>мультики 2</a:t>
            </a:r>
            <a:endParaRPr lang="ru-RU" sz="4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51384" y="1032411"/>
            <a:ext cx="10873208" cy="212365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Какое «удобрение» увеличивало урожайность золотых монет на Поле Чудес в Стране </a:t>
            </a:r>
            <a:r>
              <a:rPr lang="ru-RU" sz="4400" b="1" dirty="0" err="1" smtClean="0">
                <a:solidFill>
                  <a:srgbClr val="111115"/>
                </a:solidFill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ураков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?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11115"/>
                </a:solidFill>
                <a:effectLst/>
                <a:ea typeface="Times New Roman" pitchFamily="18" charset="0"/>
                <a:cs typeface="Arial" pitchFamily="34" charset="0"/>
              </a:rPr>
              <a:t> 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55440" y="5157192"/>
            <a:ext cx="7992888" cy="142955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Заклинанье </a:t>
            </a:r>
          </a:p>
          <a:p>
            <a:pPr lvl="0" algn="ctr">
              <a:lnSpc>
                <a:spcPct val="80000"/>
              </a:lnSpc>
              <a:spcBef>
                <a:spcPct val="0"/>
              </a:spcBef>
            </a:pP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«</a:t>
            </a:r>
            <a:r>
              <a:rPr lang="ru-RU" sz="5400" b="1" dirty="0" err="1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Крекс-фекс-пекс</a:t>
            </a:r>
            <a:r>
              <a:rPr lang="ru-RU" sz="5400" b="1" dirty="0" smtClean="0">
                <a:ln w="6350"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lassica One" panose="03000607020000020002" pitchFamily="66" charset="0"/>
                <a:ea typeface="+mj-ea"/>
                <a:cs typeface="+mj-cs"/>
              </a:rPr>
              <a:t>»</a:t>
            </a:r>
            <a:endParaRPr lang="ru-RU" sz="5400" b="1" dirty="0">
              <a:ln w="6350"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lassica One" panose="03000607020000020002" pitchFamily="66" charset="0"/>
              <a:ea typeface="+mj-ea"/>
              <a:cs typeface="+mj-cs"/>
            </a:endParaRPr>
          </a:p>
        </p:txBody>
      </p:sp>
      <p:sp>
        <p:nvSpPr>
          <p:cNvPr id="10" name="Стрелка вправо 9">
            <a:hlinkClick r:id="rId2" action="ppaction://hlinksldjump"/>
          </p:cNvPr>
          <p:cNvSpPr/>
          <p:nvPr/>
        </p:nvSpPr>
        <p:spPr>
          <a:xfrm>
            <a:off x="10056440" y="5877272"/>
            <a:ext cx="1224136" cy="836712"/>
          </a:xfrm>
          <a:prstGeom prst="rightArrow">
            <a:avLst/>
          </a:prstGeom>
          <a:solidFill>
            <a:srgbClr val="005EAC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https://cdn.viberu.ru/news/csovu2af21x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4112" y="2492896"/>
            <a:ext cx="4392488" cy="2422196"/>
          </a:xfrm>
          <a:prstGeom prst="rect">
            <a:avLst/>
          </a:prstGeom>
          <a:ln w="38100" cap="sq">
            <a:solidFill>
              <a:srgbClr val="0066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2074</TotalTime>
  <Words>445</Words>
  <Application>Microsoft Office PowerPoint</Application>
  <PresentationFormat>Произвольный</PresentationFormat>
  <Paragraphs>115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Крестики – нолики</dc:title>
  <dc:creator>Физика</dc:creator>
  <cp:lastModifiedBy>Komp</cp:lastModifiedBy>
  <cp:revision>153</cp:revision>
  <dcterms:created xsi:type="dcterms:W3CDTF">2014-02-11T06:25:28Z</dcterms:created>
  <dcterms:modified xsi:type="dcterms:W3CDTF">2024-04-22T08:13:07Z</dcterms:modified>
</cp:coreProperties>
</file>