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58" r:id="rId5"/>
    <p:sldId id="259" r:id="rId6"/>
    <p:sldId id="261" r:id="rId7"/>
  </p:sldIdLst>
  <p:sldSz cx="9144000" cy="6858000" type="screen4x3"/>
  <p:notesSz cx="6797675" cy="99250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702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2965" y="0"/>
            <a:ext cx="7772400" cy="576063"/>
          </a:xfrm>
        </p:spPr>
        <p:txBody>
          <a:bodyPr>
            <a:noAutofit/>
          </a:bodyPr>
          <a:lstStyle/>
          <a:p>
            <a:r>
              <a:rPr lang="ru-RU" sz="4800" b="1" dirty="0" smtClean="0"/>
              <a:t>1 группа</a:t>
            </a:r>
            <a:endParaRPr lang="ru-RU" sz="4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-324544" y="620688"/>
            <a:ext cx="97930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u="sng" dirty="0" smtClean="0"/>
              <a:t>Генетическая связь основных классов неорганических</a:t>
            </a:r>
          </a:p>
          <a:p>
            <a:pPr algn="ctr"/>
            <a:r>
              <a:rPr lang="ru-RU" sz="2800" u="sng" dirty="0" smtClean="0"/>
              <a:t>веществ</a:t>
            </a:r>
            <a:endParaRPr lang="ru-RU" sz="2800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25879" y="1574795"/>
            <a:ext cx="101166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Осуществить превращение, написать уравнения химических реакций.</a:t>
            </a:r>
            <a:endParaRPr lang="ru-RU" sz="2400" dirty="0"/>
          </a:p>
        </p:txBody>
      </p:sp>
      <p:grpSp>
        <p:nvGrpSpPr>
          <p:cNvPr id="32" name="Группа 31"/>
          <p:cNvGrpSpPr/>
          <p:nvPr/>
        </p:nvGrpSpPr>
        <p:grpSpPr>
          <a:xfrm>
            <a:off x="-12241" y="2151852"/>
            <a:ext cx="9433047" cy="1430693"/>
            <a:chOff x="25879" y="2555612"/>
            <a:chExt cx="8907350" cy="1430693"/>
          </a:xfrm>
        </p:grpSpPr>
        <p:sp>
          <p:nvSpPr>
            <p:cNvPr id="6" name="TextBox 5"/>
            <p:cNvSpPr txBox="1"/>
            <p:nvPr/>
          </p:nvSpPr>
          <p:spPr>
            <a:xfrm>
              <a:off x="323528" y="2555612"/>
              <a:ext cx="50405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5400" dirty="0" smtClean="0"/>
                <a:t>P</a:t>
              </a:r>
              <a:endParaRPr lang="ru-RU" sz="5400" dirty="0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1691680" y="2559753"/>
              <a:ext cx="1572866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5400" dirty="0"/>
                <a:t>P</a:t>
              </a:r>
              <a:r>
                <a:rPr lang="ru-RU" sz="5400" baseline="-25000" dirty="0"/>
                <a:t>2</a:t>
              </a:r>
              <a:r>
                <a:rPr lang="en-US" sz="5400" dirty="0"/>
                <a:t>O</a:t>
              </a:r>
              <a:r>
                <a:rPr lang="ru-RU" sz="5400" baseline="-25000" dirty="0" smtClean="0"/>
                <a:t>5</a:t>
              </a:r>
              <a:r>
                <a:rPr lang="en-US" sz="5400" baseline="-25000" dirty="0" smtClean="0"/>
                <a:t> </a:t>
              </a:r>
              <a:endParaRPr lang="ru-RU" sz="5400" dirty="0"/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4068293" y="2555612"/>
              <a:ext cx="1980029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5400" dirty="0"/>
                <a:t> </a:t>
              </a:r>
              <a:r>
                <a:rPr lang="en-US" sz="5400" dirty="0"/>
                <a:t>HPO</a:t>
              </a:r>
              <a:r>
                <a:rPr lang="ru-RU" sz="5400" baseline="-25000" dirty="0"/>
                <a:t>3</a:t>
              </a:r>
              <a:r>
                <a:rPr lang="ru-RU" sz="5400" dirty="0"/>
                <a:t> </a:t>
              </a:r>
              <a:endParaRPr lang="ru-RU" sz="5400" dirty="0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6876256" y="2555612"/>
              <a:ext cx="2056973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5400" dirty="0"/>
                <a:t>H</a:t>
              </a:r>
              <a:r>
                <a:rPr lang="ru-RU" sz="5400" baseline="-25000" dirty="0"/>
                <a:t>3</a:t>
              </a:r>
              <a:r>
                <a:rPr lang="en-US" sz="5400" dirty="0"/>
                <a:t>PO</a:t>
              </a:r>
              <a:r>
                <a:rPr lang="ru-RU" sz="5400" baseline="-25000" dirty="0"/>
                <a:t>4</a:t>
              </a:r>
              <a:r>
                <a:rPr lang="ru-RU" sz="5400" dirty="0"/>
                <a:t> </a:t>
              </a:r>
              <a:endParaRPr lang="ru-RU" sz="5400" dirty="0"/>
            </a:p>
          </p:txBody>
        </p:sp>
        <p:cxnSp>
          <p:nvCxnSpPr>
            <p:cNvPr id="14" name="Прямая со стрелкой 13"/>
            <p:cNvCxnSpPr>
              <a:stCxn id="6" idx="3"/>
              <a:endCxn id="10" idx="1"/>
            </p:cNvCxnSpPr>
            <p:nvPr/>
          </p:nvCxnSpPr>
          <p:spPr>
            <a:xfrm>
              <a:off x="827584" y="3017277"/>
              <a:ext cx="864096" cy="414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 стрелкой 16"/>
            <p:cNvCxnSpPr>
              <a:stCxn id="10" idx="3"/>
              <a:endCxn id="11" idx="1"/>
            </p:cNvCxnSpPr>
            <p:nvPr/>
          </p:nvCxnSpPr>
          <p:spPr>
            <a:xfrm flipV="1">
              <a:off x="3264546" y="3017277"/>
              <a:ext cx="803747" cy="414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 стрелкой 19"/>
            <p:cNvCxnSpPr>
              <a:stCxn id="11" idx="3"/>
              <a:endCxn id="12" idx="1"/>
            </p:cNvCxnSpPr>
            <p:nvPr/>
          </p:nvCxnSpPr>
          <p:spPr>
            <a:xfrm>
              <a:off x="6048322" y="3017277"/>
              <a:ext cx="82793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Прямоугольник 24"/>
            <p:cNvSpPr/>
            <p:nvPr/>
          </p:nvSpPr>
          <p:spPr>
            <a:xfrm>
              <a:off x="994173" y="2647945"/>
              <a:ext cx="56938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/>
                <a:t>+O</a:t>
              </a:r>
              <a:r>
                <a:rPr lang="en-US" sz="2000" baseline="-25000" dirty="0"/>
                <a:t>2</a:t>
              </a:r>
              <a:endParaRPr lang="ru-RU" sz="2000" dirty="0"/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3328826" y="2667146"/>
              <a:ext cx="72968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/>
                <a:t>+</a:t>
              </a:r>
              <a:r>
                <a:rPr lang="en-US" sz="2000" dirty="0" smtClean="0"/>
                <a:t>H</a:t>
              </a:r>
              <a:r>
                <a:rPr lang="en-US" sz="2000" baseline="-25000" dirty="0"/>
                <a:t>2</a:t>
              </a:r>
              <a:r>
                <a:rPr lang="en-US" sz="2000" dirty="0" smtClean="0"/>
                <a:t>O</a:t>
              </a:r>
              <a:endParaRPr lang="ru-RU" sz="2000" dirty="0"/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6124696" y="2652086"/>
              <a:ext cx="72968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/>
                <a:t>+</a:t>
              </a:r>
              <a:r>
                <a:rPr lang="en-US" sz="2000" dirty="0" smtClean="0"/>
                <a:t>H</a:t>
              </a:r>
              <a:r>
                <a:rPr lang="en-US" sz="2000" baseline="-25000" dirty="0"/>
                <a:t>2</a:t>
              </a:r>
              <a:r>
                <a:rPr lang="en-US" sz="2000" dirty="0" smtClean="0"/>
                <a:t>O</a:t>
              </a:r>
              <a:endParaRPr lang="ru-RU" sz="20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5879" y="3339974"/>
              <a:ext cx="109935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Красный </a:t>
              </a:r>
            </a:p>
            <a:p>
              <a:r>
                <a:rPr lang="ru-RU" dirty="0" smtClean="0"/>
                <a:t>фосфор</a:t>
              </a:r>
              <a:endParaRPr lang="ru-RU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583470" y="3339973"/>
              <a:ext cx="168107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Оксид </a:t>
              </a:r>
            </a:p>
            <a:p>
              <a:r>
                <a:rPr lang="ru-RU" dirty="0" smtClean="0"/>
                <a:t>Фосфора(</a:t>
              </a:r>
              <a:r>
                <a:rPr lang="en-US" dirty="0" smtClean="0"/>
                <a:t>V</a:t>
              </a:r>
              <a:r>
                <a:rPr lang="ru-RU" dirty="0" smtClean="0"/>
                <a:t>)</a:t>
              </a:r>
              <a:endParaRPr lang="ru-RU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217768" y="3339974"/>
              <a:ext cx="183055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Метафосфорная</a:t>
              </a:r>
            </a:p>
            <a:p>
              <a:r>
                <a:rPr lang="ru-RU" dirty="0" smtClean="0"/>
                <a:t>кислота 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6854383" y="3339974"/>
              <a:ext cx="183055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Ортофосфорная</a:t>
              </a:r>
            </a:p>
            <a:p>
              <a:r>
                <a:rPr lang="ru-RU" dirty="0" smtClean="0"/>
                <a:t>кислота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156889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2965" y="0"/>
            <a:ext cx="7772400" cy="576063"/>
          </a:xfrm>
        </p:spPr>
        <p:txBody>
          <a:bodyPr>
            <a:noAutofit/>
          </a:bodyPr>
          <a:lstStyle/>
          <a:p>
            <a:r>
              <a:rPr lang="ru-RU" sz="4800" b="1" dirty="0" smtClean="0"/>
              <a:t>1 группа</a:t>
            </a:r>
            <a:endParaRPr lang="ru-RU" sz="4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-324544" y="620688"/>
            <a:ext cx="97930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u="sng" dirty="0" smtClean="0"/>
              <a:t>Генетическая связь основных классов неорганических</a:t>
            </a:r>
          </a:p>
          <a:p>
            <a:pPr algn="ctr"/>
            <a:r>
              <a:rPr lang="ru-RU" sz="2800" u="sng" dirty="0" smtClean="0"/>
              <a:t>веществ</a:t>
            </a:r>
            <a:endParaRPr lang="ru-RU" sz="2800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25879" y="1574795"/>
            <a:ext cx="101166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Осуществить превращение, написать уравнения химических реакций.</a:t>
            </a:r>
            <a:endParaRPr lang="ru-RU" sz="2400" dirty="0"/>
          </a:p>
        </p:txBody>
      </p:sp>
      <p:grpSp>
        <p:nvGrpSpPr>
          <p:cNvPr id="32" name="Группа 31"/>
          <p:cNvGrpSpPr/>
          <p:nvPr/>
        </p:nvGrpSpPr>
        <p:grpSpPr>
          <a:xfrm>
            <a:off x="-12241" y="2151852"/>
            <a:ext cx="9433047" cy="1430693"/>
            <a:chOff x="25879" y="2555612"/>
            <a:chExt cx="8907350" cy="1430693"/>
          </a:xfrm>
        </p:grpSpPr>
        <p:sp>
          <p:nvSpPr>
            <p:cNvPr id="6" name="TextBox 5"/>
            <p:cNvSpPr txBox="1"/>
            <p:nvPr/>
          </p:nvSpPr>
          <p:spPr>
            <a:xfrm>
              <a:off x="323528" y="2555612"/>
              <a:ext cx="50405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5400" dirty="0" smtClean="0"/>
                <a:t>P</a:t>
              </a:r>
              <a:endParaRPr lang="ru-RU" sz="5400" dirty="0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1691680" y="2559753"/>
              <a:ext cx="1572866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5400" dirty="0"/>
                <a:t>P</a:t>
              </a:r>
              <a:r>
                <a:rPr lang="ru-RU" sz="5400" baseline="-25000" dirty="0"/>
                <a:t>2</a:t>
              </a:r>
              <a:r>
                <a:rPr lang="en-US" sz="5400" dirty="0"/>
                <a:t>O</a:t>
              </a:r>
              <a:r>
                <a:rPr lang="ru-RU" sz="5400" baseline="-25000" dirty="0" smtClean="0"/>
                <a:t>5</a:t>
              </a:r>
              <a:r>
                <a:rPr lang="en-US" sz="5400" baseline="-25000" dirty="0" smtClean="0"/>
                <a:t> </a:t>
              </a:r>
              <a:endParaRPr lang="ru-RU" sz="5400" dirty="0"/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4068293" y="2555612"/>
              <a:ext cx="1980029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5400" dirty="0"/>
                <a:t> </a:t>
              </a:r>
              <a:r>
                <a:rPr lang="en-US" sz="5400" dirty="0"/>
                <a:t>HPO</a:t>
              </a:r>
              <a:r>
                <a:rPr lang="ru-RU" sz="5400" baseline="-25000" dirty="0"/>
                <a:t>3</a:t>
              </a:r>
              <a:r>
                <a:rPr lang="ru-RU" sz="5400" dirty="0"/>
                <a:t> </a:t>
              </a:r>
              <a:endParaRPr lang="ru-RU" sz="5400" dirty="0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6876256" y="2555612"/>
              <a:ext cx="2056973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5400" dirty="0"/>
                <a:t>H</a:t>
              </a:r>
              <a:r>
                <a:rPr lang="ru-RU" sz="5400" baseline="-25000" dirty="0"/>
                <a:t>3</a:t>
              </a:r>
              <a:r>
                <a:rPr lang="en-US" sz="5400" dirty="0"/>
                <a:t>PO</a:t>
              </a:r>
              <a:r>
                <a:rPr lang="ru-RU" sz="5400" baseline="-25000" dirty="0"/>
                <a:t>4</a:t>
              </a:r>
              <a:r>
                <a:rPr lang="ru-RU" sz="5400" dirty="0"/>
                <a:t> </a:t>
              </a:r>
              <a:endParaRPr lang="ru-RU" sz="5400" dirty="0"/>
            </a:p>
          </p:txBody>
        </p:sp>
        <p:cxnSp>
          <p:nvCxnSpPr>
            <p:cNvPr id="14" name="Прямая со стрелкой 13"/>
            <p:cNvCxnSpPr>
              <a:stCxn id="6" idx="3"/>
              <a:endCxn id="10" idx="1"/>
            </p:cNvCxnSpPr>
            <p:nvPr/>
          </p:nvCxnSpPr>
          <p:spPr>
            <a:xfrm>
              <a:off x="827584" y="3017277"/>
              <a:ext cx="864096" cy="414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 стрелкой 16"/>
            <p:cNvCxnSpPr>
              <a:stCxn id="10" idx="3"/>
              <a:endCxn id="11" idx="1"/>
            </p:cNvCxnSpPr>
            <p:nvPr/>
          </p:nvCxnSpPr>
          <p:spPr>
            <a:xfrm flipV="1">
              <a:off x="3264546" y="3017277"/>
              <a:ext cx="803747" cy="414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 стрелкой 19"/>
            <p:cNvCxnSpPr>
              <a:stCxn id="11" idx="3"/>
              <a:endCxn id="12" idx="1"/>
            </p:cNvCxnSpPr>
            <p:nvPr/>
          </p:nvCxnSpPr>
          <p:spPr>
            <a:xfrm>
              <a:off x="6048322" y="3017277"/>
              <a:ext cx="82793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Прямоугольник 24"/>
            <p:cNvSpPr/>
            <p:nvPr/>
          </p:nvSpPr>
          <p:spPr>
            <a:xfrm>
              <a:off x="994173" y="2647945"/>
              <a:ext cx="56938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/>
                <a:t>+O</a:t>
              </a:r>
              <a:r>
                <a:rPr lang="en-US" sz="2000" baseline="-25000" dirty="0"/>
                <a:t>2</a:t>
              </a:r>
              <a:endParaRPr lang="ru-RU" sz="2000" dirty="0"/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3328826" y="2667146"/>
              <a:ext cx="72968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/>
                <a:t>+</a:t>
              </a:r>
              <a:r>
                <a:rPr lang="en-US" sz="2000" dirty="0" smtClean="0"/>
                <a:t>H</a:t>
              </a:r>
              <a:r>
                <a:rPr lang="en-US" sz="2000" baseline="-25000" dirty="0"/>
                <a:t>2</a:t>
              </a:r>
              <a:r>
                <a:rPr lang="en-US" sz="2000" dirty="0" smtClean="0"/>
                <a:t>O</a:t>
              </a:r>
              <a:endParaRPr lang="ru-RU" sz="2000" dirty="0"/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6124696" y="2652086"/>
              <a:ext cx="72968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/>
                <a:t>+</a:t>
              </a:r>
              <a:r>
                <a:rPr lang="en-US" sz="2000" dirty="0" smtClean="0"/>
                <a:t>H</a:t>
              </a:r>
              <a:r>
                <a:rPr lang="en-US" sz="2000" baseline="-25000" dirty="0"/>
                <a:t>2</a:t>
              </a:r>
              <a:r>
                <a:rPr lang="en-US" sz="2000" dirty="0" smtClean="0"/>
                <a:t>O</a:t>
              </a:r>
              <a:endParaRPr lang="ru-RU" sz="20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5879" y="3339974"/>
              <a:ext cx="109935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Красный </a:t>
              </a:r>
            </a:p>
            <a:p>
              <a:r>
                <a:rPr lang="ru-RU" dirty="0" smtClean="0"/>
                <a:t>фосфор</a:t>
              </a:r>
              <a:endParaRPr lang="ru-RU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583470" y="3339973"/>
              <a:ext cx="168107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Оксид </a:t>
              </a:r>
            </a:p>
            <a:p>
              <a:r>
                <a:rPr lang="ru-RU" dirty="0" smtClean="0"/>
                <a:t>Фосфора(</a:t>
              </a:r>
              <a:r>
                <a:rPr lang="en-US" dirty="0" smtClean="0"/>
                <a:t>V</a:t>
              </a:r>
              <a:r>
                <a:rPr lang="ru-RU" dirty="0" smtClean="0"/>
                <a:t>)</a:t>
              </a:r>
              <a:endParaRPr lang="ru-RU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217768" y="3339974"/>
              <a:ext cx="183055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Метафосфорная</a:t>
              </a:r>
            </a:p>
            <a:p>
              <a:r>
                <a:rPr lang="ru-RU" dirty="0" smtClean="0"/>
                <a:t>кислота 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6854383" y="3339974"/>
              <a:ext cx="183055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Ортофосфорная</a:t>
              </a:r>
            </a:p>
            <a:p>
              <a:r>
                <a:rPr lang="ru-RU" dirty="0" smtClean="0"/>
                <a:t>кислота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337621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2965" y="0"/>
            <a:ext cx="7772400" cy="576063"/>
          </a:xfrm>
        </p:spPr>
        <p:txBody>
          <a:bodyPr>
            <a:noAutofit/>
          </a:bodyPr>
          <a:lstStyle/>
          <a:p>
            <a:r>
              <a:rPr lang="ru-RU" sz="4800" b="1" dirty="0"/>
              <a:t>2</a:t>
            </a:r>
            <a:r>
              <a:rPr lang="ru-RU" sz="4800" b="1" dirty="0" smtClean="0"/>
              <a:t> группа</a:t>
            </a:r>
            <a:endParaRPr lang="ru-RU" sz="4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-324544" y="620688"/>
            <a:ext cx="97930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u="sng" dirty="0" smtClean="0"/>
              <a:t>Генетическая связь основных классов неорганических</a:t>
            </a:r>
          </a:p>
          <a:p>
            <a:pPr algn="ctr"/>
            <a:r>
              <a:rPr lang="ru-RU" sz="2800" u="sng" dirty="0" smtClean="0"/>
              <a:t>веществ</a:t>
            </a:r>
            <a:endParaRPr lang="ru-RU" sz="2800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25879" y="1574795"/>
            <a:ext cx="101166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Осуществить превращение, написать уравнения химических реакций.</a:t>
            </a:r>
            <a:endParaRPr lang="ru-RU" sz="2400" dirty="0"/>
          </a:p>
        </p:txBody>
      </p:sp>
      <p:grpSp>
        <p:nvGrpSpPr>
          <p:cNvPr id="32" name="Группа 31"/>
          <p:cNvGrpSpPr/>
          <p:nvPr/>
        </p:nvGrpSpPr>
        <p:grpSpPr>
          <a:xfrm>
            <a:off x="-12241" y="2151852"/>
            <a:ext cx="9433047" cy="1430693"/>
            <a:chOff x="25879" y="2555612"/>
            <a:chExt cx="8907350" cy="1430693"/>
          </a:xfrm>
        </p:grpSpPr>
        <p:sp>
          <p:nvSpPr>
            <p:cNvPr id="6" name="TextBox 5"/>
            <p:cNvSpPr txBox="1"/>
            <p:nvPr/>
          </p:nvSpPr>
          <p:spPr>
            <a:xfrm>
              <a:off x="323528" y="2555612"/>
              <a:ext cx="50405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5400" dirty="0" smtClean="0"/>
                <a:t>P</a:t>
              </a:r>
              <a:endParaRPr lang="ru-RU" sz="5400" dirty="0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1691680" y="2559753"/>
              <a:ext cx="1572866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5400" dirty="0"/>
                <a:t>P</a:t>
              </a:r>
              <a:r>
                <a:rPr lang="ru-RU" sz="5400" baseline="-25000" dirty="0"/>
                <a:t>2</a:t>
              </a:r>
              <a:r>
                <a:rPr lang="en-US" sz="5400" dirty="0"/>
                <a:t>O</a:t>
              </a:r>
              <a:r>
                <a:rPr lang="ru-RU" sz="5400" baseline="-25000" dirty="0" smtClean="0"/>
                <a:t>5</a:t>
              </a:r>
              <a:r>
                <a:rPr lang="en-US" sz="5400" baseline="-25000" dirty="0" smtClean="0"/>
                <a:t> </a:t>
              </a:r>
              <a:endParaRPr lang="ru-RU" sz="5400" dirty="0"/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4068293" y="2555612"/>
              <a:ext cx="1980029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5400" dirty="0"/>
                <a:t> </a:t>
              </a:r>
              <a:r>
                <a:rPr lang="en-US" sz="5400" dirty="0"/>
                <a:t>HPO</a:t>
              </a:r>
              <a:r>
                <a:rPr lang="ru-RU" sz="5400" baseline="-25000" dirty="0"/>
                <a:t>3</a:t>
              </a:r>
              <a:r>
                <a:rPr lang="ru-RU" sz="5400" dirty="0"/>
                <a:t> </a:t>
              </a:r>
              <a:endParaRPr lang="ru-RU" sz="5400" dirty="0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6876256" y="2555612"/>
              <a:ext cx="2056973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5400" dirty="0"/>
                <a:t>H</a:t>
              </a:r>
              <a:r>
                <a:rPr lang="ru-RU" sz="5400" baseline="-25000" dirty="0"/>
                <a:t>3</a:t>
              </a:r>
              <a:r>
                <a:rPr lang="en-US" sz="5400" dirty="0"/>
                <a:t>PO</a:t>
              </a:r>
              <a:r>
                <a:rPr lang="ru-RU" sz="5400" baseline="-25000" dirty="0"/>
                <a:t>4</a:t>
              </a:r>
              <a:r>
                <a:rPr lang="ru-RU" sz="5400" dirty="0"/>
                <a:t> </a:t>
              </a:r>
              <a:endParaRPr lang="ru-RU" sz="5400" dirty="0"/>
            </a:p>
          </p:txBody>
        </p:sp>
        <p:cxnSp>
          <p:nvCxnSpPr>
            <p:cNvPr id="14" name="Прямая со стрелкой 13"/>
            <p:cNvCxnSpPr>
              <a:stCxn id="6" idx="3"/>
              <a:endCxn id="10" idx="1"/>
            </p:cNvCxnSpPr>
            <p:nvPr/>
          </p:nvCxnSpPr>
          <p:spPr>
            <a:xfrm>
              <a:off x="827584" y="3017277"/>
              <a:ext cx="864096" cy="414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 стрелкой 16"/>
            <p:cNvCxnSpPr>
              <a:stCxn id="10" idx="3"/>
              <a:endCxn id="11" idx="1"/>
            </p:cNvCxnSpPr>
            <p:nvPr/>
          </p:nvCxnSpPr>
          <p:spPr>
            <a:xfrm flipV="1">
              <a:off x="3264546" y="3017277"/>
              <a:ext cx="803747" cy="414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 стрелкой 19"/>
            <p:cNvCxnSpPr>
              <a:stCxn id="11" idx="3"/>
              <a:endCxn id="12" idx="1"/>
            </p:cNvCxnSpPr>
            <p:nvPr/>
          </p:nvCxnSpPr>
          <p:spPr>
            <a:xfrm>
              <a:off x="6048322" y="3017277"/>
              <a:ext cx="82793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Прямоугольник 24"/>
            <p:cNvSpPr/>
            <p:nvPr/>
          </p:nvSpPr>
          <p:spPr>
            <a:xfrm>
              <a:off x="994173" y="2647945"/>
              <a:ext cx="56938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/>
                <a:t>+O</a:t>
              </a:r>
              <a:r>
                <a:rPr lang="en-US" sz="2000" baseline="-25000" dirty="0"/>
                <a:t>2</a:t>
              </a:r>
              <a:endParaRPr lang="ru-RU" sz="2000" dirty="0"/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3328826" y="2667146"/>
              <a:ext cx="72968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/>
                <a:t>+</a:t>
              </a:r>
              <a:r>
                <a:rPr lang="en-US" sz="2000" dirty="0" smtClean="0"/>
                <a:t>H</a:t>
              </a:r>
              <a:r>
                <a:rPr lang="en-US" sz="2000" baseline="-25000" dirty="0"/>
                <a:t>2</a:t>
              </a:r>
              <a:r>
                <a:rPr lang="en-US" sz="2000" dirty="0" smtClean="0"/>
                <a:t>O</a:t>
              </a:r>
              <a:endParaRPr lang="ru-RU" sz="2000" dirty="0"/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6124696" y="2652086"/>
              <a:ext cx="72968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/>
                <a:t>+</a:t>
              </a:r>
              <a:r>
                <a:rPr lang="en-US" sz="2000" dirty="0" smtClean="0"/>
                <a:t>H</a:t>
              </a:r>
              <a:r>
                <a:rPr lang="en-US" sz="2000" baseline="-25000" dirty="0"/>
                <a:t>2</a:t>
              </a:r>
              <a:r>
                <a:rPr lang="en-US" sz="2000" dirty="0" smtClean="0"/>
                <a:t>O</a:t>
              </a:r>
              <a:endParaRPr lang="ru-RU" sz="20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5879" y="3339974"/>
              <a:ext cx="109935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Красный </a:t>
              </a:r>
            </a:p>
            <a:p>
              <a:r>
                <a:rPr lang="ru-RU" dirty="0" smtClean="0"/>
                <a:t>фосфор</a:t>
              </a:r>
              <a:endParaRPr lang="ru-RU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583470" y="3339973"/>
              <a:ext cx="168107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Оксид </a:t>
              </a:r>
            </a:p>
            <a:p>
              <a:r>
                <a:rPr lang="ru-RU" dirty="0" smtClean="0"/>
                <a:t>Фосфора(</a:t>
              </a:r>
              <a:r>
                <a:rPr lang="en-US" dirty="0" smtClean="0"/>
                <a:t>V</a:t>
              </a:r>
              <a:r>
                <a:rPr lang="ru-RU" dirty="0" smtClean="0"/>
                <a:t>)</a:t>
              </a:r>
              <a:endParaRPr lang="ru-RU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217768" y="3339974"/>
              <a:ext cx="183055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Метафосфорная</a:t>
              </a:r>
            </a:p>
            <a:p>
              <a:r>
                <a:rPr lang="ru-RU" dirty="0" smtClean="0"/>
                <a:t>кислота 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6854383" y="3339974"/>
              <a:ext cx="183055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Ортофосфорная</a:t>
              </a:r>
            </a:p>
            <a:p>
              <a:r>
                <a:rPr lang="ru-RU" dirty="0" smtClean="0"/>
                <a:t>кислота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992308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2965" y="0"/>
            <a:ext cx="7772400" cy="576063"/>
          </a:xfrm>
        </p:spPr>
        <p:txBody>
          <a:bodyPr>
            <a:noAutofit/>
          </a:bodyPr>
          <a:lstStyle/>
          <a:p>
            <a:r>
              <a:rPr lang="ru-RU" sz="4800" b="1" dirty="0"/>
              <a:t>3</a:t>
            </a:r>
            <a:r>
              <a:rPr lang="ru-RU" sz="4800" b="1" dirty="0" smtClean="0"/>
              <a:t> группа</a:t>
            </a:r>
            <a:endParaRPr lang="ru-RU" sz="4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-324544" y="620688"/>
            <a:ext cx="97930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u="sng" dirty="0" smtClean="0"/>
              <a:t>Генетическая связь основных классов неорганических</a:t>
            </a:r>
          </a:p>
          <a:p>
            <a:pPr algn="ctr"/>
            <a:r>
              <a:rPr lang="ru-RU" sz="2800" u="sng" dirty="0" smtClean="0"/>
              <a:t>веществ</a:t>
            </a:r>
            <a:endParaRPr lang="ru-RU" sz="2800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25879" y="1574795"/>
            <a:ext cx="101166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Осуществить превращение, написать уравнения химических реакций.</a:t>
            </a:r>
            <a:endParaRPr lang="ru-RU" sz="2400" dirty="0"/>
          </a:p>
        </p:txBody>
      </p:sp>
      <p:grpSp>
        <p:nvGrpSpPr>
          <p:cNvPr id="32" name="Группа 31"/>
          <p:cNvGrpSpPr/>
          <p:nvPr/>
        </p:nvGrpSpPr>
        <p:grpSpPr>
          <a:xfrm>
            <a:off x="-12241" y="2151852"/>
            <a:ext cx="9433047" cy="1430693"/>
            <a:chOff x="25879" y="2555612"/>
            <a:chExt cx="8907350" cy="1430693"/>
          </a:xfrm>
        </p:grpSpPr>
        <p:sp>
          <p:nvSpPr>
            <p:cNvPr id="6" name="TextBox 5"/>
            <p:cNvSpPr txBox="1"/>
            <p:nvPr/>
          </p:nvSpPr>
          <p:spPr>
            <a:xfrm>
              <a:off x="323528" y="2555612"/>
              <a:ext cx="50405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5400" dirty="0" smtClean="0"/>
                <a:t>P</a:t>
              </a:r>
              <a:endParaRPr lang="ru-RU" sz="5400" dirty="0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1691680" y="2559753"/>
              <a:ext cx="1572866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5400" dirty="0"/>
                <a:t>P</a:t>
              </a:r>
              <a:r>
                <a:rPr lang="ru-RU" sz="5400" baseline="-25000" dirty="0"/>
                <a:t>2</a:t>
              </a:r>
              <a:r>
                <a:rPr lang="en-US" sz="5400" dirty="0"/>
                <a:t>O</a:t>
              </a:r>
              <a:r>
                <a:rPr lang="ru-RU" sz="5400" baseline="-25000" dirty="0" smtClean="0"/>
                <a:t>5</a:t>
              </a:r>
              <a:r>
                <a:rPr lang="en-US" sz="5400" baseline="-25000" dirty="0" smtClean="0"/>
                <a:t> </a:t>
              </a:r>
              <a:endParaRPr lang="ru-RU" sz="5400" dirty="0"/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4068293" y="2555612"/>
              <a:ext cx="1980029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5400" dirty="0"/>
                <a:t> </a:t>
              </a:r>
              <a:r>
                <a:rPr lang="en-US" sz="5400" dirty="0"/>
                <a:t>HPO</a:t>
              </a:r>
              <a:r>
                <a:rPr lang="ru-RU" sz="5400" baseline="-25000" dirty="0"/>
                <a:t>3</a:t>
              </a:r>
              <a:r>
                <a:rPr lang="ru-RU" sz="5400" dirty="0"/>
                <a:t> </a:t>
              </a:r>
              <a:endParaRPr lang="ru-RU" sz="5400" dirty="0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6876256" y="2555612"/>
              <a:ext cx="2056973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5400" dirty="0"/>
                <a:t>H</a:t>
              </a:r>
              <a:r>
                <a:rPr lang="ru-RU" sz="5400" baseline="-25000" dirty="0"/>
                <a:t>3</a:t>
              </a:r>
              <a:r>
                <a:rPr lang="en-US" sz="5400" dirty="0"/>
                <a:t>PO</a:t>
              </a:r>
              <a:r>
                <a:rPr lang="ru-RU" sz="5400" baseline="-25000" dirty="0"/>
                <a:t>4</a:t>
              </a:r>
              <a:r>
                <a:rPr lang="ru-RU" sz="5400" dirty="0"/>
                <a:t> </a:t>
              </a:r>
              <a:endParaRPr lang="ru-RU" sz="5400" dirty="0"/>
            </a:p>
          </p:txBody>
        </p:sp>
        <p:cxnSp>
          <p:nvCxnSpPr>
            <p:cNvPr id="14" name="Прямая со стрелкой 13"/>
            <p:cNvCxnSpPr>
              <a:stCxn id="6" idx="3"/>
              <a:endCxn id="10" idx="1"/>
            </p:cNvCxnSpPr>
            <p:nvPr/>
          </p:nvCxnSpPr>
          <p:spPr>
            <a:xfrm>
              <a:off x="827584" y="3017277"/>
              <a:ext cx="864096" cy="414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 стрелкой 16"/>
            <p:cNvCxnSpPr>
              <a:stCxn id="10" idx="3"/>
              <a:endCxn id="11" idx="1"/>
            </p:cNvCxnSpPr>
            <p:nvPr/>
          </p:nvCxnSpPr>
          <p:spPr>
            <a:xfrm flipV="1">
              <a:off x="3264546" y="3017277"/>
              <a:ext cx="803747" cy="414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 стрелкой 19"/>
            <p:cNvCxnSpPr>
              <a:stCxn id="11" idx="3"/>
              <a:endCxn id="12" idx="1"/>
            </p:cNvCxnSpPr>
            <p:nvPr/>
          </p:nvCxnSpPr>
          <p:spPr>
            <a:xfrm>
              <a:off x="6048322" y="3017277"/>
              <a:ext cx="82793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Прямоугольник 24"/>
            <p:cNvSpPr/>
            <p:nvPr/>
          </p:nvSpPr>
          <p:spPr>
            <a:xfrm>
              <a:off x="994173" y="2647945"/>
              <a:ext cx="56938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/>
                <a:t>+O</a:t>
              </a:r>
              <a:r>
                <a:rPr lang="en-US" sz="2000" baseline="-25000" dirty="0"/>
                <a:t>2</a:t>
              </a:r>
              <a:endParaRPr lang="ru-RU" sz="2000" dirty="0"/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3328826" y="2667146"/>
              <a:ext cx="72968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/>
                <a:t>+</a:t>
              </a:r>
              <a:r>
                <a:rPr lang="en-US" sz="2000" dirty="0" smtClean="0"/>
                <a:t>H</a:t>
              </a:r>
              <a:r>
                <a:rPr lang="en-US" sz="2000" baseline="-25000" dirty="0"/>
                <a:t>2</a:t>
              </a:r>
              <a:r>
                <a:rPr lang="en-US" sz="2000" dirty="0" smtClean="0"/>
                <a:t>O</a:t>
              </a:r>
              <a:endParaRPr lang="ru-RU" sz="2000" dirty="0"/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6124696" y="2652086"/>
              <a:ext cx="72968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/>
                <a:t>+</a:t>
              </a:r>
              <a:r>
                <a:rPr lang="en-US" sz="2000" dirty="0" smtClean="0"/>
                <a:t>H</a:t>
              </a:r>
              <a:r>
                <a:rPr lang="en-US" sz="2000" baseline="-25000" dirty="0"/>
                <a:t>2</a:t>
              </a:r>
              <a:r>
                <a:rPr lang="en-US" sz="2000" dirty="0" smtClean="0"/>
                <a:t>O</a:t>
              </a:r>
              <a:endParaRPr lang="ru-RU" sz="20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5879" y="3339974"/>
              <a:ext cx="109935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Красный </a:t>
              </a:r>
            </a:p>
            <a:p>
              <a:r>
                <a:rPr lang="ru-RU" dirty="0" smtClean="0"/>
                <a:t>фосфор</a:t>
              </a:r>
              <a:endParaRPr lang="ru-RU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583470" y="3339973"/>
              <a:ext cx="168107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Оксид </a:t>
              </a:r>
            </a:p>
            <a:p>
              <a:r>
                <a:rPr lang="ru-RU" dirty="0" smtClean="0"/>
                <a:t>Фосфора(</a:t>
              </a:r>
              <a:r>
                <a:rPr lang="en-US" dirty="0" smtClean="0"/>
                <a:t>V</a:t>
              </a:r>
              <a:r>
                <a:rPr lang="ru-RU" dirty="0" smtClean="0"/>
                <a:t>)</a:t>
              </a:r>
              <a:endParaRPr lang="ru-RU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217768" y="3339974"/>
              <a:ext cx="183055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Метафосфорная</a:t>
              </a:r>
            </a:p>
            <a:p>
              <a:r>
                <a:rPr lang="ru-RU" dirty="0" smtClean="0"/>
                <a:t>кислота 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6854383" y="3339974"/>
              <a:ext cx="183055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Ортофосфорная</a:t>
              </a:r>
            </a:p>
            <a:p>
              <a:r>
                <a:rPr lang="ru-RU" dirty="0" smtClean="0"/>
                <a:t>кислота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833584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2965" y="0"/>
            <a:ext cx="7772400" cy="576063"/>
          </a:xfrm>
        </p:spPr>
        <p:txBody>
          <a:bodyPr>
            <a:noAutofit/>
          </a:bodyPr>
          <a:lstStyle/>
          <a:p>
            <a:r>
              <a:rPr lang="ru-RU" sz="4800" b="1" dirty="0" smtClean="0"/>
              <a:t>4 группа</a:t>
            </a:r>
            <a:endParaRPr lang="ru-RU" sz="4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-324544" y="620688"/>
            <a:ext cx="97930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u="sng" dirty="0" smtClean="0"/>
              <a:t>Генетическая связь основных классов неорганических</a:t>
            </a:r>
          </a:p>
          <a:p>
            <a:pPr algn="ctr"/>
            <a:r>
              <a:rPr lang="ru-RU" sz="2800" u="sng" dirty="0" smtClean="0"/>
              <a:t>веществ</a:t>
            </a:r>
            <a:endParaRPr lang="ru-RU" sz="2800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25879" y="1574795"/>
            <a:ext cx="101166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Осуществить превращение, написать уравнения химических реакций.</a:t>
            </a:r>
            <a:endParaRPr lang="ru-RU" sz="2400" dirty="0"/>
          </a:p>
        </p:txBody>
      </p:sp>
      <p:grpSp>
        <p:nvGrpSpPr>
          <p:cNvPr id="32" name="Группа 31"/>
          <p:cNvGrpSpPr/>
          <p:nvPr/>
        </p:nvGrpSpPr>
        <p:grpSpPr>
          <a:xfrm>
            <a:off x="-12241" y="2151852"/>
            <a:ext cx="9433047" cy="1430693"/>
            <a:chOff x="25879" y="2555612"/>
            <a:chExt cx="8907350" cy="1430693"/>
          </a:xfrm>
        </p:grpSpPr>
        <p:sp>
          <p:nvSpPr>
            <p:cNvPr id="6" name="TextBox 5"/>
            <p:cNvSpPr txBox="1"/>
            <p:nvPr/>
          </p:nvSpPr>
          <p:spPr>
            <a:xfrm>
              <a:off x="323528" y="2555612"/>
              <a:ext cx="50405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5400" dirty="0" smtClean="0"/>
                <a:t>P</a:t>
              </a:r>
              <a:endParaRPr lang="ru-RU" sz="5400" dirty="0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1691680" y="2559753"/>
              <a:ext cx="1572866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5400" dirty="0"/>
                <a:t>P</a:t>
              </a:r>
              <a:r>
                <a:rPr lang="ru-RU" sz="5400" baseline="-25000" dirty="0"/>
                <a:t>2</a:t>
              </a:r>
              <a:r>
                <a:rPr lang="en-US" sz="5400" dirty="0"/>
                <a:t>O</a:t>
              </a:r>
              <a:r>
                <a:rPr lang="ru-RU" sz="5400" baseline="-25000" dirty="0" smtClean="0"/>
                <a:t>5</a:t>
              </a:r>
              <a:r>
                <a:rPr lang="en-US" sz="5400" baseline="-25000" dirty="0" smtClean="0"/>
                <a:t> </a:t>
              </a:r>
              <a:endParaRPr lang="ru-RU" sz="5400" dirty="0"/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4068293" y="2555612"/>
              <a:ext cx="1980029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5400" dirty="0"/>
                <a:t> </a:t>
              </a:r>
              <a:r>
                <a:rPr lang="en-US" sz="5400" dirty="0"/>
                <a:t>HPO</a:t>
              </a:r>
              <a:r>
                <a:rPr lang="ru-RU" sz="5400" baseline="-25000" dirty="0"/>
                <a:t>3</a:t>
              </a:r>
              <a:r>
                <a:rPr lang="ru-RU" sz="5400" dirty="0"/>
                <a:t> </a:t>
              </a:r>
              <a:endParaRPr lang="ru-RU" sz="5400" dirty="0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6876256" y="2555612"/>
              <a:ext cx="2056973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5400" dirty="0"/>
                <a:t>H</a:t>
              </a:r>
              <a:r>
                <a:rPr lang="ru-RU" sz="5400" baseline="-25000" dirty="0"/>
                <a:t>3</a:t>
              </a:r>
              <a:r>
                <a:rPr lang="en-US" sz="5400" dirty="0"/>
                <a:t>PO</a:t>
              </a:r>
              <a:r>
                <a:rPr lang="ru-RU" sz="5400" baseline="-25000" dirty="0"/>
                <a:t>4</a:t>
              </a:r>
              <a:r>
                <a:rPr lang="ru-RU" sz="5400" dirty="0"/>
                <a:t> </a:t>
              </a:r>
              <a:endParaRPr lang="ru-RU" sz="5400" dirty="0"/>
            </a:p>
          </p:txBody>
        </p:sp>
        <p:cxnSp>
          <p:nvCxnSpPr>
            <p:cNvPr id="14" name="Прямая со стрелкой 13"/>
            <p:cNvCxnSpPr>
              <a:stCxn id="6" idx="3"/>
              <a:endCxn id="10" idx="1"/>
            </p:cNvCxnSpPr>
            <p:nvPr/>
          </p:nvCxnSpPr>
          <p:spPr>
            <a:xfrm>
              <a:off x="827584" y="3017277"/>
              <a:ext cx="864096" cy="414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 стрелкой 16"/>
            <p:cNvCxnSpPr>
              <a:stCxn id="10" idx="3"/>
              <a:endCxn id="11" idx="1"/>
            </p:cNvCxnSpPr>
            <p:nvPr/>
          </p:nvCxnSpPr>
          <p:spPr>
            <a:xfrm flipV="1">
              <a:off x="3264546" y="3017277"/>
              <a:ext cx="803747" cy="414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 стрелкой 19"/>
            <p:cNvCxnSpPr>
              <a:stCxn id="11" idx="3"/>
              <a:endCxn id="12" idx="1"/>
            </p:cNvCxnSpPr>
            <p:nvPr/>
          </p:nvCxnSpPr>
          <p:spPr>
            <a:xfrm>
              <a:off x="6048322" y="3017277"/>
              <a:ext cx="82793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Прямоугольник 24"/>
            <p:cNvSpPr/>
            <p:nvPr/>
          </p:nvSpPr>
          <p:spPr>
            <a:xfrm>
              <a:off x="994173" y="2647945"/>
              <a:ext cx="56938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/>
                <a:t>+O</a:t>
              </a:r>
              <a:r>
                <a:rPr lang="en-US" sz="2000" baseline="-25000" dirty="0"/>
                <a:t>2</a:t>
              </a:r>
              <a:endParaRPr lang="ru-RU" sz="2000" dirty="0"/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3328826" y="2667146"/>
              <a:ext cx="72968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/>
                <a:t>+</a:t>
              </a:r>
              <a:r>
                <a:rPr lang="en-US" sz="2000" dirty="0" smtClean="0"/>
                <a:t>H</a:t>
              </a:r>
              <a:r>
                <a:rPr lang="en-US" sz="2000" baseline="-25000" dirty="0"/>
                <a:t>2</a:t>
              </a:r>
              <a:r>
                <a:rPr lang="en-US" sz="2000" dirty="0" smtClean="0"/>
                <a:t>O</a:t>
              </a:r>
              <a:endParaRPr lang="ru-RU" sz="2000" dirty="0"/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6124696" y="2652086"/>
              <a:ext cx="72968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/>
                <a:t>+</a:t>
              </a:r>
              <a:r>
                <a:rPr lang="en-US" sz="2000" dirty="0" smtClean="0"/>
                <a:t>H</a:t>
              </a:r>
              <a:r>
                <a:rPr lang="en-US" sz="2000" baseline="-25000" dirty="0"/>
                <a:t>2</a:t>
              </a:r>
              <a:r>
                <a:rPr lang="en-US" sz="2000" dirty="0" smtClean="0"/>
                <a:t>O</a:t>
              </a:r>
              <a:endParaRPr lang="ru-RU" sz="20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5879" y="3339974"/>
              <a:ext cx="109935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Красный </a:t>
              </a:r>
            </a:p>
            <a:p>
              <a:r>
                <a:rPr lang="ru-RU" dirty="0" smtClean="0"/>
                <a:t>фосфор</a:t>
              </a:r>
              <a:endParaRPr lang="ru-RU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583470" y="3339973"/>
              <a:ext cx="168107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Оксид </a:t>
              </a:r>
            </a:p>
            <a:p>
              <a:r>
                <a:rPr lang="ru-RU" dirty="0" smtClean="0"/>
                <a:t>Фосфора(</a:t>
              </a:r>
              <a:r>
                <a:rPr lang="en-US" dirty="0" smtClean="0"/>
                <a:t>V</a:t>
              </a:r>
              <a:r>
                <a:rPr lang="ru-RU" dirty="0" smtClean="0"/>
                <a:t>)</a:t>
              </a:r>
              <a:endParaRPr lang="ru-RU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217768" y="3339974"/>
              <a:ext cx="183055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Метафосфорная</a:t>
              </a:r>
            </a:p>
            <a:p>
              <a:r>
                <a:rPr lang="ru-RU" dirty="0" smtClean="0"/>
                <a:t>кислота 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6854383" y="3339974"/>
              <a:ext cx="183055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Ортофосфорная</a:t>
              </a:r>
            </a:p>
            <a:p>
              <a:r>
                <a:rPr lang="ru-RU" dirty="0" smtClean="0"/>
                <a:t>кислота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833127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2965" y="0"/>
            <a:ext cx="7772400" cy="576063"/>
          </a:xfrm>
        </p:spPr>
        <p:txBody>
          <a:bodyPr>
            <a:noAutofit/>
          </a:bodyPr>
          <a:lstStyle/>
          <a:p>
            <a:r>
              <a:rPr lang="ru-RU" sz="4800" b="1" dirty="0" smtClean="0"/>
              <a:t>5 группа</a:t>
            </a:r>
            <a:endParaRPr lang="ru-RU" sz="4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-324544" y="620688"/>
            <a:ext cx="97930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u="sng" dirty="0" smtClean="0"/>
              <a:t>Генетическая связь основных классов неорганических</a:t>
            </a:r>
          </a:p>
          <a:p>
            <a:pPr algn="ctr"/>
            <a:r>
              <a:rPr lang="ru-RU" sz="2800" u="sng" dirty="0" smtClean="0"/>
              <a:t>веществ</a:t>
            </a:r>
            <a:endParaRPr lang="ru-RU" sz="2800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25879" y="1574795"/>
            <a:ext cx="101166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Осуществить превращение, написать уравнения химических реакций.</a:t>
            </a:r>
            <a:endParaRPr lang="ru-RU" sz="2400" dirty="0"/>
          </a:p>
        </p:txBody>
      </p:sp>
      <p:grpSp>
        <p:nvGrpSpPr>
          <p:cNvPr id="32" name="Группа 31"/>
          <p:cNvGrpSpPr/>
          <p:nvPr/>
        </p:nvGrpSpPr>
        <p:grpSpPr>
          <a:xfrm>
            <a:off x="-12241" y="2151852"/>
            <a:ext cx="9433047" cy="1430693"/>
            <a:chOff x="25879" y="2555612"/>
            <a:chExt cx="8907350" cy="1430693"/>
          </a:xfrm>
        </p:grpSpPr>
        <p:sp>
          <p:nvSpPr>
            <p:cNvPr id="6" name="TextBox 5"/>
            <p:cNvSpPr txBox="1"/>
            <p:nvPr/>
          </p:nvSpPr>
          <p:spPr>
            <a:xfrm>
              <a:off x="323528" y="2555612"/>
              <a:ext cx="50405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5400" dirty="0" smtClean="0"/>
                <a:t>P</a:t>
              </a:r>
              <a:endParaRPr lang="ru-RU" sz="5400" dirty="0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1691680" y="2559753"/>
              <a:ext cx="1572866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5400" dirty="0"/>
                <a:t>P</a:t>
              </a:r>
              <a:r>
                <a:rPr lang="ru-RU" sz="5400" baseline="-25000" dirty="0"/>
                <a:t>2</a:t>
              </a:r>
              <a:r>
                <a:rPr lang="en-US" sz="5400" dirty="0"/>
                <a:t>O</a:t>
              </a:r>
              <a:r>
                <a:rPr lang="ru-RU" sz="5400" baseline="-25000" dirty="0" smtClean="0"/>
                <a:t>5</a:t>
              </a:r>
              <a:r>
                <a:rPr lang="en-US" sz="5400" baseline="-25000" dirty="0" smtClean="0"/>
                <a:t> </a:t>
              </a:r>
              <a:endParaRPr lang="ru-RU" sz="5400" dirty="0"/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4068293" y="2555612"/>
              <a:ext cx="1980029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5400" dirty="0"/>
                <a:t> </a:t>
              </a:r>
              <a:r>
                <a:rPr lang="en-US" sz="5400" dirty="0"/>
                <a:t>HPO</a:t>
              </a:r>
              <a:r>
                <a:rPr lang="ru-RU" sz="5400" baseline="-25000" dirty="0"/>
                <a:t>3</a:t>
              </a:r>
              <a:r>
                <a:rPr lang="ru-RU" sz="5400" dirty="0"/>
                <a:t> </a:t>
              </a:r>
              <a:endParaRPr lang="ru-RU" sz="5400" dirty="0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6876256" y="2555612"/>
              <a:ext cx="2056973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5400" dirty="0"/>
                <a:t>H</a:t>
              </a:r>
              <a:r>
                <a:rPr lang="ru-RU" sz="5400" baseline="-25000" dirty="0"/>
                <a:t>3</a:t>
              </a:r>
              <a:r>
                <a:rPr lang="en-US" sz="5400" dirty="0"/>
                <a:t>PO</a:t>
              </a:r>
              <a:r>
                <a:rPr lang="ru-RU" sz="5400" baseline="-25000" dirty="0"/>
                <a:t>4</a:t>
              </a:r>
              <a:r>
                <a:rPr lang="ru-RU" sz="5400" dirty="0"/>
                <a:t> </a:t>
              </a:r>
              <a:endParaRPr lang="ru-RU" sz="5400" dirty="0"/>
            </a:p>
          </p:txBody>
        </p:sp>
        <p:cxnSp>
          <p:nvCxnSpPr>
            <p:cNvPr id="14" name="Прямая со стрелкой 13"/>
            <p:cNvCxnSpPr>
              <a:stCxn id="6" idx="3"/>
              <a:endCxn id="10" idx="1"/>
            </p:cNvCxnSpPr>
            <p:nvPr/>
          </p:nvCxnSpPr>
          <p:spPr>
            <a:xfrm>
              <a:off x="827584" y="3017277"/>
              <a:ext cx="864096" cy="414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 стрелкой 16"/>
            <p:cNvCxnSpPr>
              <a:stCxn id="10" idx="3"/>
              <a:endCxn id="11" idx="1"/>
            </p:cNvCxnSpPr>
            <p:nvPr/>
          </p:nvCxnSpPr>
          <p:spPr>
            <a:xfrm flipV="1">
              <a:off x="3264546" y="3017277"/>
              <a:ext cx="803747" cy="414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 стрелкой 19"/>
            <p:cNvCxnSpPr>
              <a:stCxn id="11" idx="3"/>
              <a:endCxn id="12" idx="1"/>
            </p:cNvCxnSpPr>
            <p:nvPr/>
          </p:nvCxnSpPr>
          <p:spPr>
            <a:xfrm>
              <a:off x="6048322" y="3017277"/>
              <a:ext cx="82793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Прямоугольник 24"/>
            <p:cNvSpPr/>
            <p:nvPr/>
          </p:nvSpPr>
          <p:spPr>
            <a:xfrm>
              <a:off x="994173" y="2647945"/>
              <a:ext cx="56938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/>
                <a:t>+O</a:t>
              </a:r>
              <a:r>
                <a:rPr lang="en-US" sz="2000" baseline="-25000" dirty="0"/>
                <a:t>2</a:t>
              </a:r>
              <a:endParaRPr lang="ru-RU" sz="2000" dirty="0"/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3328826" y="2667146"/>
              <a:ext cx="72968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/>
                <a:t>+</a:t>
              </a:r>
              <a:r>
                <a:rPr lang="en-US" sz="2000" dirty="0" smtClean="0"/>
                <a:t>H</a:t>
              </a:r>
              <a:r>
                <a:rPr lang="en-US" sz="2000" baseline="-25000" dirty="0"/>
                <a:t>2</a:t>
              </a:r>
              <a:r>
                <a:rPr lang="en-US" sz="2000" dirty="0" smtClean="0"/>
                <a:t>O</a:t>
              </a:r>
              <a:endParaRPr lang="ru-RU" sz="2000" dirty="0"/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6124696" y="2652086"/>
              <a:ext cx="72968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/>
                <a:t>+</a:t>
              </a:r>
              <a:r>
                <a:rPr lang="en-US" sz="2000" dirty="0" smtClean="0"/>
                <a:t>H</a:t>
              </a:r>
              <a:r>
                <a:rPr lang="en-US" sz="2000" baseline="-25000" dirty="0"/>
                <a:t>2</a:t>
              </a:r>
              <a:r>
                <a:rPr lang="en-US" sz="2000" dirty="0" smtClean="0"/>
                <a:t>O</a:t>
              </a:r>
              <a:endParaRPr lang="ru-RU" sz="20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5879" y="3339974"/>
              <a:ext cx="109935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Красный </a:t>
              </a:r>
            </a:p>
            <a:p>
              <a:r>
                <a:rPr lang="ru-RU" dirty="0" smtClean="0"/>
                <a:t>фосфор</a:t>
              </a:r>
              <a:endParaRPr lang="ru-RU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583470" y="3339973"/>
              <a:ext cx="168107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Оксид </a:t>
              </a:r>
            </a:p>
            <a:p>
              <a:r>
                <a:rPr lang="ru-RU" dirty="0" smtClean="0"/>
                <a:t>Фосфора(</a:t>
              </a:r>
              <a:r>
                <a:rPr lang="en-US" dirty="0" smtClean="0"/>
                <a:t>V</a:t>
              </a:r>
              <a:r>
                <a:rPr lang="ru-RU" dirty="0" smtClean="0"/>
                <a:t>)</a:t>
              </a:r>
              <a:endParaRPr lang="ru-RU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217768" y="3339974"/>
              <a:ext cx="183055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Метафосфорная</a:t>
              </a:r>
            </a:p>
            <a:p>
              <a:r>
                <a:rPr lang="ru-RU" dirty="0" smtClean="0"/>
                <a:t>кислота 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6854383" y="3339974"/>
              <a:ext cx="183055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Ортофосфорная</a:t>
              </a:r>
            </a:p>
            <a:p>
              <a:r>
                <a:rPr lang="ru-RU" dirty="0" smtClean="0"/>
                <a:t>кислота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5354482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264</Words>
  <Application>Microsoft Office PowerPoint</Application>
  <PresentationFormat>Экран (4:3)</PresentationFormat>
  <Paragraphs>114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1 группа</vt:lpstr>
      <vt:lpstr>1 группа</vt:lpstr>
      <vt:lpstr>2 группа</vt:lpstr>
      <vt:lpstr>3 группа</vt:lpstr>
      <vt:lpstr>4 группа</vt:lpstr>
      <vt:lpstr>5 группа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 группа</dc:title>
  <dc:creator>Учитель</dc:creator>
  <cp:lastModifiedBy>Учитель</cp:lastModifiedBy>
  <cp:revision>5</cp:revision>
  <cp:lastPrinted>2024-01-14T07:08:22Z</cp:lastPrinted>
  <dcterms:created xsi:type="dcterms:W3CDTF">2024-01-14T06:17:53Z</dcterms:created>
  <dcterms:modified xsi:type="dcterms:W3CDTF">2024-01-14T07:09:02Z</dcterms:modified>
</cp:coreProperties>
</file>