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72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388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526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18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48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342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43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408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311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20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532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9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7805-6DD4-4453-8FC4-DEE8E925D8C2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5BC0C-297D-46B4-9276-E9E41C1B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20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0599" y="2457882"/>
            <a:ext cx="10515600" cy="2852737"/>
          </a:xfrm>
        </p:spPr>
        <p:txBody>
          <a:bodyPr>
            <a:noAutofit/>
          </a:bodyPr>
          <a:lstStyle/>
          <a:p>
            <a:r>
              <a:rPr lang="ru-RU" sz="3600" dirty="0"/>
              <a:t>«Каждый урок должен быть для наставника задачей,</a:t>
            </a:r>
            <a:br>
              <a:rPr lang="ru-RU" sz="3600" dirty="0"/>
            </a:br>
            <a:r>
              <a:rPr lang="ru-RU" sz="3600" dirty="0"/>
              <a:t>которую он должен выполнять, обдумывая это заранее:</a:t>
            </a:r>
            <a:br>
              <a:rPr lang="ru-RU" sz="3600" dirty="0"/>
            </a:br>
            <a:r>
              <a:rPr lang="ru-RU" sz="3600" dirty="0"/>
              <a:t>на каждом уроке он должен чего-нибудь достигнуть,</a:t>
            </a:r>
            <a:br>
              <a:rPr lang="ru-RU" sz="3600" dirty="0"/>
            </a:br>
            <a:r>
              <a:rPr lang="ru-RU" sz="3600" dirty="0"/>
              <a:t>сделать шаг дальше и заставить весь класс сделать этот шаг»</a:t>
            </a:r>
            <a:br>
              <a:rPr lang="ru-RU" sz="3600" dirty="0"/>
            </a:br>
            <a:r>
              <a:rPr lang="ru-RU" sz="3600" dirty="0"/>
              <a:t>К. Д. Ушинский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3915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57" y="-118755"/>
            <a:ext cx="10624457" cy="796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0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723" y="665018"/>
            <a:ext cx="10515600" cy="999878"/>
          </a:xfrm>
        </p:spPr>
        <p:txBody>
          <a:bodyPr/>
          <a:lstStyle/>
          <a:p>
            <a:pPr algn="ctr"/>
            <a:r>
              <a:rPr lang="ru-RU" b="1" u="sng" dirty="0" smtClean="0"/>
              <a:t>Цели на урок</a:t>
            </a:r>
            <a:endParaRPr lang="ru-RU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8723" y="1961779"/>
            <a:ext cx="10515600" cy="357212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Узнать: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Свойства кислот;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Строение кислот;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Правила безопасной работы с кислотами;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Генетическую связь кислот с другими классами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12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32509"/>
            <a:ext cx="10515600" cy="1118631"/>
          </a:xfrm>
        </p:spPr>
        <p:txBody>
          <a:bodyPr/>
          <a:lstStyle/>
          <a:p>
            <a:pPr algn="ctr"/>
            <a:r>
              <a:rPr lang="ru-RU" b="1" u="sng" dirty="0" smtClean="0"/>
              <a:t>Домашнее задание</a:t>
            </a:r>
            <a:endParaRPr lang="ru-RU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492354"/>
            <a:ext cx="10515600" cy="150018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Параграф 44, страница 152 упражнение 3. Учить формулы кислот.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100" name="Picture 4" descr="https://catherineasquithgallery.com/uploads/posts/2021-03/1614558430_106-p-chelovechki-na-belom-fone-1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1" y="2242447"/>
            <a:ext cx="4689474" cy="468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62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ocialochka.ru/upload/iblock/131/1315da8b079c84ec95f6bd63f7a877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481" y="661583"/>
            <a:ext cx="4997086" cy="545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2" r="62511" b="53074"/>
          <a:stretch/>
        </p:blipFill>
        <p:spPr>
          <a:xfrm>
            <a:off x="391887" y="0"/>
            <a:ext cx="3526970" cy="32733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32" b="50823"/>
          <a:stretch/>
        </p:blipFill>
        <p:spPr>
          <a:xfrm>
            <a:off x="7956466" y="-311367"/>
            <a:ext cx="3447803" cy="35955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" t="49005" r="58874" b="8745"/>
          <a:stretch/>
        </p:blipFill>
        <p:spPr>
          <a:xfrm>
            <a:off x="510638" y="3274402"/>
            <a:ext cx="4025735" cy="31382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51" t="50043"/>
          <a:stretch/>
        </p:blipFill>
        <p:spPr>
          <a:xfrm>
            <a:off x="8087096" y="3214283"/>
            <a:ext cx="3317173" cy="35664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5715" y="437598"/>
            <a:ext cx="830085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u="sng" dirty="0" smtClean="0"/>
              <a:t>Тема урока: Кислоты</a:t>
            </a:r>
            <a:endParaRPr lang="ru-RU" sz="54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3936670" y="5482895"/>
            <a:ext cx="83008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/>
              <a:t>Девиз: Мы вместе! Я вам помогу!</a:t>
            </a:r>
            <a:endParaRPr lang="ru-RU" sz="4000" b="1" u="sng" dirty="0"/>
          </a:p>
        </p:txBody>
      </p:sp>
    </p:spTree>
    <p:extLst>
      <p:ext uri="{BB962C8B-B14F-4D97-AF65-F5344CB8AC3E}">
        <p14:creationId xmlns:p14="http://schemas.microsoft.com/office/powerpoint/2010/main" val="64661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723" y="665018"/>
            <a:ext cx="10515600" cy="999878"/>
          </a:xfrm>
        </p:spPr>
        <p:txBody>
          <a:bodyPr/>
          <a:lstStyle/>
          <a:p>
            <a:pPr algn="ctr"/>
            <a:r>
              <a:rPr lang="ru-RU" b="1" u="sng" dirty="0" smtClean="0"/>
              <a:t>Цели на урок</a:t>
            </a:r>
            <a:endParaRPr lang="ru-RU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8723" y="1961779"/>
            <a:ext cx="10515600" cy="357212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Узнать: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Свойства кислот;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Строение кислот</a:t>
            </a:r>
            <a:r>
              <a:rPr lang="ru-RU" sz="3200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Приготовление </a:t>
            </a:r>
            <a:r>
              <a:rPr lang="ru-RU" sz="3200" dirty="0">
                <a:solidFill>
                  <a:schemeClr val="tx1"/>
                </a:solidFill>
              </a:rPr>
              <a:t>растворов </a:t>
            </a:r>
            <a:r>
              <a:rPr lang="ru-RU" sz="3200" dirty="0" smtClean="0">
                <a:solidFill>
                  <a:schemeClr val="tx1"/>
                </a:solidFill>
              </a:rPr>
              <a:t>кислот;</a:t>
            </a:r>
            <a:endParaRPr lang="ru-RU" sz="32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Правила безопасной работы с кислотами;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Генетическую связь кислот с другими </a:t>
            </a:r>
            <a:r>
              <a:rPr lang="ru-RU" sz="3200" dirty="0" smtClean="0">
                <a:solidFill>
                  <a:schemeClr val="tx1"/>
                </a:solidFill>
              </a:rPr>
              <a:t>классами.</a:t>
            </a:r>
          </a:p>
        </p:txBody>
      </p:sp>
    </p:spTree>
    <p:extLst>
      <p:ext uri="{BB962C8B-B14F-4D97-AF65-F5344CB8AC3E}">
        <p14:creationId xmlns:p14="http://schemas.microsoft.com/office/powerpoint/2010/main" val="332219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42504"/>
            <a:ext cx="10515600" cy="976127"/>
          </a:xfrm>
        </p:spPr>
        <p:txBody>
          <a:bodyPr/>
          <a:lstStyle/>
          <a:p>
            <a:r>
              <a:rPr lang="ru-RU" b="1" u="sng" dirty="0" smtClean="0"/>
              <a:t>Техника безопасности</a:t>
            </a:r>
            <a:endParaRPr lang="ru-RU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332387"/>
            <a:ext cx="10515600" cy="493778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Не наливайте и не перемешивайте реактивы вблизи лица.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Всегда пользуйтесь только чистой лабораторной посудой.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Со щелочами и кислотами нужно работать только в перчатках и халате.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Если случайно кислота или щёлочь попадёт на руку или на одежду, нужно немедленно смыть её под струёй воды.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36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63138"/>
            <a:ext cx="10515600" cy="1035504"/>
          </a:xfrm>
        </p:spPr>
        <p:txBody>
          <a:bodyPr/>
          <a:lstStyle/>
          <a:p>
            <a:pPr algn="ctr"/>
            <a:r>
              <a:rPr lang="ru-RU" b="1" u="sng" dirty="0" smtClean="0"/>
              <a:t>Лабораторный опыт</a:t>
            </a:r>
            <a:endParaRPr lang="ru-RU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022234"/>
            <a:ext cx="5473947" cy="337024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Подумайте, как определить в какой из этих пробирок находится кислота, а в какой щёлочь.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4198" y="2022234"/>
            <a:ext cx="4523604" cy="4581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96497" y="2556623"/>
            <a:ext cx="486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98970" y="2556623"/>
            <a:ext cx="486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4296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85007"/>
            <a:ext cx="10515600" cy="1106756"/>
          </a:xfrm>
        </p:spPr>
        <p:txBody>
          <a:bodyPr/>
          <a:lstStyle/>
          <a:p>
            <a:pPr algn="ctr"/>
            <a:r>
              <a:rPr lang="ru-RU" b="1" u="sng" dirty="0" smtClean="0"/>
              <a:t>Классификация кислот</a:t>
            </a:r>
            <a:endParaRPr lang="ru-RU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08483" y="1573131"/>
            <a:ext cx="1892961" cy="540677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Кислоты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831850" y="2295176"/>
            <a:ext cx="4376634" cy="54067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бескислородные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7363278" y="2304702"/>
            <a:ext cx="4376634" cy="54067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кислородные</a:t>
            </a:r>
            <a:endParaRPr lang="ru-RU" sz="3600" dirty="0">
              <a:solidFill>
                <a:schemeClr val="tx1"/>
              </a:solidFill>
            </a:endParaRPr>
          </a:p>
        </p:txBody>
      </p:sp>
      <p:cxnSp>
        <p:nvCxnSpPr>
          <p:cNvPr id="7" name="Соединительная линия уступом 6"/>
          <p:cNvCxnSpPr>
            <a:stCxn id="3" idx="1"/>
            <a:endCxn id="4" idx="0"/>
          </p:cNvCxnSpPr>
          <p:nvPr/>
        </p:nvCxnSpPr>
        <p:spPr>
          <a:xfrm rot="10800000" flipV="1">
            <a:off x="3020167" y="1843470"/>
            <a:ext cx="2188316" cy="451706"/>
          </a:xfrm>
          <a:prstGeom prst="bent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>
            <a:stCxn id="3" idx="3"/>
            <a:endCxn id="5" idx="0"/>
          </p:cNvCxnSpPr>
          <p:nvPr/>
        </p:nvCxnSpPr>
        <p:spPr>
          <a:xfrm>
            <a:off x="7101444" y="1843470"/>
            <a:ext cx="2450151" cy="461232"/>
          </a:xfrm>
          <a:prstGeom prst="bent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95535" y="2995820"/>
            <a:ext cx="3788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примеры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282535" y="3610099"/>
            <a:ext cx="3823855" cy="13849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HCl</a:t>
            </a:r>
            <a:r>
              <a:rPr lang="en-US" sz="2800" dirty="0" smtClean="0"/>
              <a:t>, </a:t>
            </a:r>
            <a:r>
              <a:rPr lang="en-US" sz="2800" dirty="0" err="1" smtClean="0"/>
              <a:t>HBr</a:t>
            </a:r>
            <a:r>
              <a:rPr lang="en-US" sz="2800" dirty="0" smtClean="0"/>
              <a:t>, HI, HF</a:t>
            </a:r>
            <a:r>
              <a:rPr lang="ru-RU" sz="2800" dirty="0" smtClean="0"/>
              <a:t> (одноосновные)</a:t>
            </a:r>
          </a:p>
          <a:p>
            <a:r>
              <a:rPr lang="en-US" sz="2800" smtClean="0"/>
              <a:t>H</a:t>
            </a:r>
            <a:r>
              <a:rPr lang="en-US" sz="2800" baseline="-25000" smtClean="0"/>
              <a:t>2</a:t>
            </a:r>
            <a:r>
              <a:rPr lang="en-US" sz="2800" smtClean="0"/>
              <a:t>S (</a:t>
            </a:r>
            <a:r>
              <a:rPr lang="ru-RU" sz="2800" smtClean="0"/>
              <a:t>двухосновная</a:t>
            </a:r>
            <a:r>
              <a:rPr lang="en-US" sz="2800" smtClean="0"/>
              <a:t>)</a:t>
            </a:r>
            <a:endParaRPr lang="ru-RU" sz="2800"/>
          </a:p>
        </p:txBody>
      </p:sp>
      <p:sp>
        <p:nvSpPr>
          <p:cNvPr id="16" name="TextBox 15"/>
          <p:cNvSpPr txBox="1"/>
          <p:nvPr/>
        </p:nvSpPr>
        <p:spPr>
          <a:xfrm>
            <a:off x="7639667" y="3668549"/>
            <a:ext cx="3823855" cy="13849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smtClean="0"/>
              <a:t>HNO</a:t>
            </a:r>
            <a:r>
              <a:rPr lang="en-US" sz="2800" baseline="-25000" smtClean="0"/>
              <a:t>3</a:t>
            </a:r>
            <a:r>
              <a:rPr lang="en-US" sz="2800" smtClean="0"/>
              <a:t>(</a:t>
            </a:r>
            <a:r>
              <a:rPr lang="ru-RU" sz="2800" smtClean="0"/>
              <a:t>одноосновная</a:t>
            </a:r>
            <a:r>
              <a:rPr lang="en-US" sz="2800" smtClean="0"/>
              <a:t>)</a:t>
            </a:r>
            <a:endParaRPr lang="en-US" sz="2800"/>
          </a:p>
          <a:p>
            <a:r>
              <a:rPr lang="en-US" sz="2800" dirty="0" smtClean="0"/>
              <a:t>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SO</a:t>
            </a:r>
            <a:r>
              <a:rPr lang="en-US" sz="2800" baseline="-25000" dirty="0" smtClean="0"/>
              <a:t>4</a:t>
            </a:r>
            <a:r>
              <a:rPr lang="ru-RU" sz="2800" baseline="-25000"/>
              <a:t> </a:t>
            </a:r>
            <a:r>
              <a:rPr lang="ru-RU" sz="2800" smtClean="0"/>
              <a:t>(двухосновная)</a:t>
            </a:r>
            <a:r>
              <a:rPr lang="ru-RU" sz="2800" baseline="-25000" smtClean="0"/>
              <a:t>  </a:t>
            </a:r>
            <a:r>
              <a:rPr lang="en-US" sz="2800" smtClean="0"/>
              <a:t> </a:t>
            </a:r>
            <a:endParaRPr lang="en-US" sz="2800" dirty="0" smtClean="0"/>
          </a:p>
          <a:p>
            <a:r>
              <a:rPr lang="en-US" sz="2800" dirty="0" smtClean="0"/>
              <a:t>H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PO</a:t>
            </a:r>
            <a:r>
              <a:rPr lang="en-US" sz="2800" baseline="-25000" dirty="0" smtClean="0"/>
              <a:t>4</a:t>
            </a:r>
            <a:r>
              <a:rPr lang="ru-RU" sz="2800" baseline="-25000"/>
              <a:t> </a:t>
            </a:r>
            <a:r>
              <a:rPr lang="ru-RU" sz="2800" baseline="-25000" smtClean="0"/>
              <a:t>  </a:t>
            </a:r>
            <a:r>
              <a:rPr lang="ru-RU" sz="2800" smtClean="0"/>
              <a:t>(трёхосновная)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2335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88768"/>
            <a:ext cx="10515600" cy="893000"/>
          </a:xfrm>
        </p:spPr>
        <p:txBody>
          <a:bodyPr>
            <a:noAutofit/>
          </a:bodyPr>
          <a:lstStyle/>
          <a:p>
            <a:pPr algn="ctr"/>
            <a:r>
              <a:rPr lang="ru-RU" sz="6600" b="1" u="sng" dirty="0" smtClean="0"/>
              <a:t>Определение</a:t>
            </a:r>
            <a:endParaRPr lang="ru-RU" sz="6600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955492"/>
            <a:ext cx="10515600" cy="463531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Кислотами называют сложные вещества, состоящие из атомов водорода(которые могут замещаться на атомы металлов) и кислотных остатков.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39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andia.ru/text/81/224/images/img15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685" y="3333749"/>
            <a:ext cx="8486775" cy="352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281" y="166254"/>
            <a:ext cx="11494737" cy="1807400"/>
          </a:xfrm>
        </p:spPr>
        <p:txBody>
          <a:bodyPr/>
          <a:lstStyle/>
          <a:p>
            <a:r>
              <a:rPr lang="ru-RU" b="1" u="sng" dirty="0" smtClean="0"/>
              <a:t>Правила приготовления растворов кислот</a:t>
            </a:r>
            <a:endParaRPr lang="ru-RU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281" y="1973654"/>
            <a:ext cx="10515600" cy="1500187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Юный друг, задача проста: в воду наливается кислота.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Сначала – вода, потом – кислота. Этот  порядок соблюдай всегда.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9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473" y="0"/>
            <a:ext cx="5208230" cy="736319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11554691" y="6365174"/>
            <a:ext cx="498764" cy="368135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81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237</Words>
  <Application>Microsoft Office PowerPoint</Application>
  <PresentationFormat>Произвольный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«Каждый урок должен быть для наставника задачей, которую он должен выполнять, обдумывая это заранее: на каждом уроке он должен чего-нибудь достигнуть, сделать шаг дальше и заставить весь класс сделать этот шаг» К. Д. Ушинский </vt:lpstr>
      <vt:lpstr>Презентация PowerPoint</vt:lpstr>
      <vt:lpstr>Цели на урок</vt:lpstr>
      <vt:lpstr>Техника безопасности</vt:lpstr>
      <vt:lpstr>Лабораторный опыт</vt:lpstr>
      <vt:lpstr>Классификация кислот</vt:lpstr>
      <vt:lpstr>Определение</vt:lpstr>
      <vt:lpstr>Правила приготовления растворов кислот</vt:lpstr>
      <vt:lpstr>Презентация PowerPoint</vt:lpstr>
      <vt:lpstr>Презентация PowerPoint</vt:lpstr>
      <vt:lpstr>Цели на урок</vt:lpstr>
      <vt:lpstr>Домашнее задание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Учитель</cp:lastModifiedBy>
  <cp:revision>13</cp:revision>
  <dcterms:created xsi:type="dcterms:W3CDTF">2024-01-22T13:17:23Z</dcterms:created>
  <dcterms:modified xsi:type="dcterms:W3CDTF">2024-01-23T06:42:37Z</dcterms:modified>
</cp:coreProperties>
</file>