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4" r:id="rId2"/>
    <p:sldId id="273" r:id="rId3"/>
    <p:sldId id="275" r:id="rId4"/>
    <p:sldId id="277" r:id="rId5"/>
    <p:sldId id="276" r:id="rId6"/>
    <p:sldId id="274" r:id="rId7"/>
    <p:sldId id="313" r:id="rId8"/>
    <p:sldId id="314" r:id="rId9"/>
    <p:sldId id="280" r:id="rId10"/>
    <p:sldId id="315" r:id="rId11"/>
    <p:sldId id="316" r:id="rId12"/>
    <p:sldId id="278" r:id="rId13"/>
    <p:sldId id="279" r:id="rId14"/>
    <p:sldId id="283" r:id="rId15"/>
    <p:sldId id="317" r:id="rId16"/>
    <p:sldId id="290" r:id="rId17"/>
    <p:sldId id="291" r:id="rId18"/>
    <p:sldId id="288" r:id="rId19"/>
    <p:sldId id="293" r:id="rId20"/>
    <p:sldId id="284" r:id="rId21"/>
    <p:sldId id="318" r:id="rId22"/>
    <p:sldId id="286" r:id="rId23"/>
    <p:sldId id="294" r:id="rId24"/>
    <p:sldId id="282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5" userDrawn="1">
          <p15:clr>
            <a:srgbClr val="A4A3A4"/>
          </p15:clr>
        </p15:guide>
        <p15:guide id="2" pos="44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6399"/>
    <a:srgbClr val="1C4D9B"/>
    <a:srgbClr val="0078B4"/>
    <a:srgbClr val="0080C0"/>
    <a:srgbClr val="008DD2"/>
    <a:srgbClr val="01A0E2"/>
    <a:srgbClr val="C2EAFE"/>
    <a:srgbClr val="028DD1"/>
    <a:srgbClr val="98B6FE"/>
    <a:srgbClr val="336F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04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102" y="750"/>
      </p:cViewPr>
      <p:guideLst>
        <p:guide orient="horz" pos="575"/>
        <p:guide pos="44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CAA7-618F-42BB-8BC3-C68456C648A3}" type="datetimeFigureOut">
              <a:rPr lang="ru-RU" smtClean="0"/>
              <a:t>09.10.2024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6CEB3-2674-4E95-93FC-5F5380465E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CAA7-618F-42BB-8BC3-C68456C648A3}" type="datetimeFigureOut">
              <a:rPr lang="ru-RU" smtClean="0"/>
              <a:t>09.10.2024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6CEB3-2674-4E95-93FC-5F5380465E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CAA7-618F-42BB-8BC3-C68456C648A3}" type="datetimeFigureOut">
              <a:rPr lang="ru-RU" smtClean="0"/>
              <a:t>09.10.2024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6CEB3-2674-4E95-93FC-5F5380465E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CAA7-618F-42BB-8BC3-C68456C648A3}" type="datetimeFigureOut">
              <a:rPr lang="ru-RU" smtClean="0"/>
              <a:t>09.10.2024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6CEB3-2674-4E95-93FC-5F5380465E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CAA7-618F-42BB-8BC3-C68456C648A3}" type="datetimeFigureOut">
              <a:rPr lang="ru-RU" smtClean="0"/>
              <a:t>09.10.2024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6CEB3-2674-4E95-93FC-5F5380465E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CAA7-618F-42BB-8BC3-C68456C648A3}" type="datetimeFigureOut">
              <a:rPr lang="ru-RU" smtClean="0"/>
              <a:t>09.10.2024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6CEB3-2674-4E95-93FC-5F5380465E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CAA7-618F-42BB-8BC3-C68456C648A3}" type="datetimeFigureOut">
              <a:rPr lang="ru-RU" smtClean="0"/>
              <a:t>09.10.2024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6CEB3-2674-4E95-93FC-5F5380465E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CAA7-618F-42BB-8BC3-C68456C648A3}" type="datetimeFigureOut">
              <a:rPr lang="ru-RU" smtClean="0"/>
              <a:t>09.10.2024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6CEB3-2674-4E95-93FC-5F5380465E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CAA7-618F-42BB-8BC3-C68456C648A3}" type="datetimeFigureOut">
              <a:rPr lang="ru-RU" smtClean="0"/>
              <a:t>09.10.2024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6CEB3-2674-4E95-93FC-5F5380465E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CAA7-618F-42BB-8BC3-C68456C648A3}" type="datetimeFigureOut">
              <a:rPr lang="ru-RU" smtClean="0"/>
              <a:t>09.10.2024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6CEB3-2674-4E95-93FC-5F5380465E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CAA7-618F-42BB-8BC3-C68456C648A3}" type="datetimeFigureOut">
              <a:rPr lang="ru-RU" smtClean="0"/>
              <a:t>09.10.2024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6CEB3-2674-4E95-93FC-5F5380465E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CAA7-618F-42BB-8BC3-C68456C648A3}" type="datetimeFigureOut">
              <a:rPr lang="ru-RU" smtClean="0"/>
              <a:t>09.10.2024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6CEB3-2674-4E95-93FC-5F5380465E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7CAA7-618F-42BB-8BC3-C68456C648A3}" type="datetimeFigureOut">
              <a:rPr lang="ru-RU" smtClean="0"/>
              <a:t>09.10.2024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A6CEB3-2674-4E95-93FC-5F5380465E9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tags" Target="../tags/tag18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17" Type="http://schemas.openxmlformats.org/officeDocument/2006/relationships/image" Target="../media/image1.jpeg"/><Relationship Id="rId2" Type="http://schemas.openxmlformats.org/officeDocument/2006/relationships/tags" Target="../tags/tag7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5" Type="http://schemas.openxmlformats.org/officeDocument/2006/relationships/tags" Target="../tags/tag20.xml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7" Type="http://schemas.openxmlformats.org/officeDocument/2006/relationships/image" Target="../media/image1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287215" y="90798"/>
            <a:ext cx="11936869" cy="847802"/>
            <a:chOff x="255130" y="149432"/>
            <a:chExt cx="11936869" cy="847802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1580" y="149432"/>
              <a:ext cx="1234256" cy="847802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2483181" y="391060"/>
              <a:ext cx="970881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130" y="149432"/>
              <a:ext cx="742348" cy="8363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75" t="21717" r="7221" b="20545"/>
            <a:stretch>
              <a:fillRect/>
            </a:stretch>
          </p:blipFill>
          <p:spPr>
            <a:xfrm>
              <a:off x="1113046" y="149432"/>
              <a:ext cx="1254567" cy="836378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1255776" y="2182949"/>
            <a:ext cx="9704832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«Дошкольный патруль»,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форма включения принципов пионерского движения в патриотическое воспитание дошкольников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Google Shape;90;p13"/>
          <p:cNvSpPr txBox="1"/>
          <p:nvPr/>
        </p:nvSpPr>
        <p:spPr>
          <a:xfrm>
            <a:off x="7069438" y="4473737"/>
            <a:ext cx="5125736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 dirty="0" err="1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/>
                <a:cs typeface="Arial" panose="020B0604020202020204" pitchFamily="34" charset="0"/>
                <a:sym typeface="Arial" panose="020B0604020202020204"/>
              </a:rPr>
              <a:t>Ялалова</a:t>
            </a:r>
            <a:r>
              <a:rPr lang="ru-RU" sz="2000" b="1" i="0" u="none" strike="noStrike" cap="none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/>
                <a:cs typeface="Arial" panose="020B0604020202020204" pitchFamily="34" charset="0"/>
                <a:sym typeface="Arial" panose="020B0604020202020204"/>
              </a:rPr>
              <a:t> 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/>
                <a:cs typeface="Arial" panose="020B0604020202020204" pitchFamily="34" charset="0"/>
                <a:sym typeface="Arial" panose="020B0604020202020204"/>
              </a:rPr>
              <a:t>Ильмира </a:t>
            </a:r>
            <a:r>
              <a:rPr lang="ru-RU" sz="2000" b="1" dirty="0" err="1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/>
                <a:cs typeface="Arial" panose="020B0604020202020204" pitchFamily="34" charset="0"/>
                <a:sym typeface="Arial" panose="020B0604020202020204"/>
              </a:rPr>
              <a:t>Фаритовна</a:t>
            </a:r>
            <a:endParaRPr lang="ru-RU" sz="2000" b="1" i="0" u="none" strike="noStrike" cap="none" dirty="0" smtClean="0">
              <a:solidFill>
                <a:schemeClr val="bg1"/>
              </a:solidFill>
              <a:latin typeface="Arial" panose="020B0604020202020204" pitchFamily="34" charset="0"/>
              <a:ea typeface="Arial" panose="020B0604020202020204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6" name="Google Shape;90;p13"/>
          <p:cNvSpPr txBox="1"/>
          <p:nvPr/>
        </p:nvSpPr>
        <p:spPr>
          <a:xfrm>
            <a:off x="7066264" y="5181583"/>
            <a:ext cx="5125736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i="0" u="none" strike="noStrike" cap="none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/>
                <a:cs typeface="Arial" panose="020B0604020202020204" pitchFamily="34" charset="0"/>
                <a:sym typeface="Arial" panose="020B0604020202020204"/>
              </a:rPr>
              <a:t>Учитель-дефектолог 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/>
                <a:cs typeface="Arial" panose="020B0604020202020204" pitchFamily="34" charset="0"/>
                <a:sym typeface="Arial" panose="020B0604020202020204"/>
              </a:rPr>
              <a:t>МАДОУ детский сад №11</a:t>
            </a:r>
            <a:endParaRPr lang="ru-RU" i="0" u="none" strike="noStrike" cap="none" dirty="0" smtClean="0">
              <a:solidFill>
                <a:schemeClr val="bg1"/>
              </a:solidFill>
              <a:latin typeface="Arial" panose="020B0604020202020204" pitchFamily="34" charset="0"/>
              <a:ea typeface="Arial" panose="020B0604020202020204"/>
              <a:cs typeface="Arial" panose="020B0604020202020204" pitchFamily="34" charset="0"/>
              <a:sym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3pJXga759U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1362" y="485331"/>
            <a:ext cx="6479515" cy="3645275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3" name="Content Placeholder 6" descr="C:\Users\Земфира прекрасная\Desktop\ильмира август\августовка ильмира\Рисунок3.pngРисунок3"/>
          <p:cNvPicPr>
            <a:picLocks noGrp="1" noChangeAspect="1"/>
          </p:cNvPicPr>
          <p:nvPr>
            <p:ph sz="half" idx="1"/>
          </p:nvPr>
        </p:nvPicPr>
        <p:blipFill>
          <a:blip r:embed="rId4"/>
          <a:srcRect t="5145" b="5145"/>
          <a:stretch>
            <a:fillRect/>
          </a:stretch>
        </p:blipFill>
        <p:spPr>
          <a:xfrm>
            <a:off x="545465" y="2604135"/>
            <a:ext cx="5844540" cy="3846830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СОДЕРЖАТЕЛЬНЫЕ ХАРАКТЕРИСТИКИ ПАТРИОТИЗМА: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41525"/>
            <a:ext cx="10515600" cy="4135755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знание истории, традиций, культуры родной страны;</a:t>
            </a:r>
          </a:p>
          <a:p>
            <a:r>
              <a:rPr lang="ru-RU" sz="3200" dirty="0">
                <a:solidFill>
                  <a:schemeClr val="bg1"/>
                </a:solidFill>
              </a:rPr>
              <a:t>проявление интереса к познанию настоящего и прошлого Отечества;</a:t>
            </a:r>
          </a:p>
          <a:p>
            <a:r>
              <a:rPr lang="ru-RU" sz="3200" dirty="0">
                <a:solidFill>
                  <a:schemeClr val="bg1"/>
                </a:solidFill>
              </a:rPr>
              <a:t>признание потребности государства в позитивном развитии;</a:t>
            </a:r>
          </a:p>
          <a:p>
            <a:r>
              <a:rPr lang="ru-RU" sz="3200" dirty="0">
                <a:solidFill>
                  <a:schemeClr val="bg1"/>
                </a:solidFill>
              </a:rPr>
              <a:t>чувство гордости за принадлежность к своей культуре, национального достоинства;</a:t>
            </a:r>
          </a:p>
          <a:p>
            <a:r>
              <a:rPr lang="ru-RU" sz="3200" dirty="0">
                <a:solidFill>
                  <a:schemeClr val="bg1"/>
                </a:solidFill>
              </a:rPr>
              <a:t>активная деятельность во благо своей Родины.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3760928" y="165253"/>
            <a:ext cx="4538950" cy="152032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Google Shape;90;p13"/>
          <p:cNvSpPr txBox="1"/>
          <p:nvPr/>
        </p:nvSpPr>
        <p:spPr>
          <a:xfrm>
            <a:off x="3929994" y="529839"/>
            <a:ext cx="4369884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/>
                <a:cs typeface="Arial" panose="020B0604020202020204" pitchFamily="34" charset="0"/>
                <a:sym typeface="Arial" panose="020B0604020202020204"/>
              </a:rPr>
              <a:t>Концепция дошкольного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/>
                <a:cs typeface="Arial" panose="020B0604020202020204" pitchFamily="34" charset="0"/>
                <a:sym typeface="Arial" panose="020B0604020202020204"/>
              </a:rPr>
              <a:t>образования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55825" y="1749425"/>
            <a:ext cx="7860665" cy="42989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Google Shape;90;p13"/>
          <p:cNvSpPr txBox="1"/>
          <p:nvPr/>
        </p:nvSpPr>
        <p:spPr>
          <a:xfrm>
            <a:off x="5294080" y="1773263"/>
            <a:ext cx="1472645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/>
                <a:cs typeface="Arial" panose="020B0604020202020204" pitchFamily="34" charset="0"/>
                <a:sym typeface="Arial" panose="020B0604020202020204"/>
              </a:rPr>
              <a:t>ОСНОВЫ</a:t>
            </a:r>
          </a:p>
        </p:txBody>
      </p:sp>
      <p:sp>
        <p:nvSpPr>
          <p:cNvPr id="9" name="Овал 8"/>
          <p:cNvSpPr/>
          <p:nvPr/>
        </p:nvSpPr>
        <p:spPr>
          <a:xfrm>
            <a:off x="854864" y="2340264"/>
            <a:ext cx="4320285" cy="157029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Google Shape;90;p13"/>
          <p:cNvSpPr txBox="1"/>
          <p:nvPr/>
        </p:nvSpPr>
        <p:spPr>
          <a:xfrm>
            <a:off x="805265" y="2506467"/>
            <a:ext cx="4369884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i="0" u="none" strike="noStrike" cap="none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/>
                <a:cs typeface="Arial" panose="020B0604020202020204" pitchFamily="34" charset="0"/>
                <a:sym typeface="Arial" panose="020B0604020202020204"/>
              </a:rPr>
              <a:t>Федеральный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/>
                <a:cs typeface="Arial" panose="020B0604020202020204" pitchFamily="34" charset="0"/>
                <a:sym typeface="Arial" panose="020B0604020202020204"/>
              </a:rPr>
              <a:t>Государственный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/>
                <a:cs typeface="Arial" panose="020B0604020202020204" pitchFamily="34" charset="0"/>
                <a:sym typeface="Arial" panose="020B0604020202020204"/>
              </a:rPr>
              <a:t>Образовательный стандарт дошкольного образования (ФГОС)</a:t>
            </a:r>
            <a:endParaRPr lang="ru-RU" sz="1600" b="1" i="0" u="none" strike="noStrike" cap="none" dirty="0" smtClean="0">
              <a:solidFill>
                <a:schemeClr val="bg1"/>
              </a:solidFill>
              <a:latin typeface="Arial" panose="020B0604020202020204" pitchFamily="34" charset="0"/>
              <a:ea typeface="Arial" panose="020B0604020202020204"/>
              <a:cs typeface="Arial" panose="020B0604020202020204" pitchFamily="34" charset="0"/>
              <a:sym typeface="Arial" panose="020B0604020202020204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930185" y="2340264"/>
            <a:ext cx="4320285" cy="157029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Google Shape;90;p13"/>
          <p:cNvSpPr txBox="1"/>
          <p:nvPr/>
        </p:nvSpPr>
        <p:spPr>
          <a:xfrm>
            <a:off x="6880586" y="2444912"/>
            <a:ext cx="4369884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i="0" u="none" strike="noStrike" cap="none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/>
                <a:cs typeface="Arial" panose="020B0604020202020204" pitchFamily="34" charset="0"/>
                <a:sym typeface="Arial" panose="020B0604020202020204"/>
              </a:rPr>
              <a:t>Федеральная </a:t>
            </a:r>
            <a:r>
              <a:rPr lang="ru-RU" sz="2400" b="1" i="0" u="none" strike="noStrike" cap="none" dirty="0" err="1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/>
                <a:cs typeface="Arial" panose="020B0604020202020204" pitchFamily="34" charset="0"/>
                <a:sym typeface="Arial" panose="020B0604020202020204"/>
              </a:rPr>
              <a:t>образоватльная</a:t>
            </a:r>
            <a:r>
              <a:rPr lang="ru-RU" sz="2400" b="1" i="0" u="none" strike="noStrike" cap="none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/>
                <a:cs typeface="Arial" panose="020B0604020202020204" pitchFamily="34" charset="0"/>
                <a:sym typeface="Arial" panose="020B0604020202020204"/>
              </a:rPr>
              <a:t> программа (ФОП)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155825" y="4071620"/>
            <a:ext cx="7860030" cy="42989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Google Shape;90;p13"/>
          <p:cNvSpPr txBox="1"/>
          <p:nvPr/>
        </p:nvSpPr>
        <p:spPr>
          <a:xfrm>
            <a:off x="5175149" y="4088722"/>
            <a:ext cx="5125736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/>
                <a:cs typeface="Arial" panose="020B0604020202020204" pitchFamily="34" charset="0"/>
                <a:sym typeface="Arial" panose="020B0604020202020204"/>
              </a:rPr>
              <a:t>ПРИНЦИПЫ	</a:t>
            </a:r>
          </a:p>
        </p:txBody>
      </p:sp>
      <p:sp>
        <p:nvSpPr>
          <p:cNvPr id="17" name="Стрелка вниз 16"/>
          <p:cNvSpPr/>
          <p:nvPr/>
        </p:nvSpPr>
        <p:spPr>
          <a:xfrm>
            <a:off x="4486498" y="2192761"/>
            <a:ext cx="339827" cy="300011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7444962" y="4465004"/>
            <a:ext cx="339827" cy="300011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953399" y="4774075"/>
            <a:ext cx="4320285" cy="157029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6905385" y="4774075"/>
            <a:ext cx="4320285" cy="157029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войная стрелка влево/вправо 20"/>
          <p:cNvSpPr/>
          <p:nvPr/>
        </p:nvSpPr>
        <p:spPr>
          <a:xfrm>
            <a:off x="5507355" y="5316855"/>
            <a:ext cx="1191260" cy="484505"/>
          </a:xfrm>
          <a:prstGeom prst="left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Google Shape;90;p13"/>
          <p:cNvSpPr txBox="1"/>
          <p:nvPr/>
        </p:nvSpPr>
        <p:spPr>
          <a:xfrm>
            <a:off x="953399" y="5152109"/>
            <a:ext cx="4369884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i="0" u="none" strike="noStrike" cap="none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/>
                <a:cs typeface="Arial" panose="020B0604020202020204" pitchFamily="34" charset="0"/>
                <a:sym typeface="Arial" panose="020B0604020202020204"/>
              </a:rPr>
              <a:t>Формирование человека здорового физически, духовного, нравственного, творческого, думающего</a:t>
            </a:r>
          </a:p>
        </p:txBody>
      </p:sp>
      <p:sp>
        <p:nvSpPr>
          <p:cNvPr id="23" name="Google Shape;90;p13"/>
          <p:cNvSpPr txBox="1"/>
          <p:nvPr/>
        </p:nvSpPr>
        <p:spPr>
          <a:xfrm>
            <a:off x="6880586" y="4927250"/>
            <a:ext cx="4369884" cy="1075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700" rIns="91400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i="0" u="none" strike="noStrike" cap="none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/>
                <a:cs typeface="Arial" panose="020B0604020202020204" pitchFamily="34" charset="0"/>
                <a:sym typeface="Arial" panose="020B0604020202020204"/>
              </a:rPr>
              <a:t>… приобщение детей к </a:t>
            </a:r>
            <a:r>
              <a:rPr lang="ru-RU" sz="1600" b="1" i="0" u="none" strike="noStrike" cap="none" dirty="0" err="1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/>
                <a:cs typeface="Arial" panose="020B0604020202020204" pitchFamily="34" charset="0"/>
                <a:sym typeface="Arial" panose="020B0604020202020204"/>
              </a:rPr>
              <a:t>социолкультурным</a:t>
            </a:r>
            <a:r>
              <a:rPr lang="ru-RU" sz="1600" b="1" i="0" u="none" strike="noStrike" cap="none" dirty="0" smtClean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/>
                <a:cs typeface="Arial" panose="020B0604020202020204" pitchFamily="34" charset="0"/>
                <a:sym typeface="Arial" panose="020B0604020202020204"/>
              </a:rPr>
              <a:t> нормам, традициям семьи, общества и государства; учёт этнокультурной ситуации... </a:t>
            </a:r>
          </a:p>
        </p:txBody>
      </p:sp>
      <p:sp>
        <p:nvSpPr>
          <p:cNvPr id="2" name="Стрелка вниз 1"/>
          <p:cNvSpPr/>
          <p:nvPr>
            <p:custDataLst>
              <p:tags r:id="rId1"/>
            </p:custDataLst>
          </p:nvPr>
        </p:nvSpPr>
        <p:spPr>
          <a:xfrm>
            <a:off x="7444963" y="2195301"/>
            <a:ext cx="339827" cy="300011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 вниз 2"/>
          <p:cNvSpPr/>
          <p:nvPr>
            <p:custDataLst>
              <p:tags r:id="rId2"/>
            </p:custDataLst>
          </p:nvPr>
        </p:nvSpPr>
        <p:spPr>
          <a:xfrm>
            <a:off x="4487133" y="4481936"/>
            <a:ext cx="339827" cy="300011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7050" y="167640"/>
            <a:ext cx="11313795" cy="17532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Педагогический </a:t>
            </a:r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проект «Дошкольный </a:t>
            </a:r>
            <a:r>
              <a:rPr lang="ru-RU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патруль», </a:t>
            </a:r>
            <a:br>
              <a:rPr lang="ru-RU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как форма организации пионерского движения в ДОУ</a:t>
            </a:r>
          </a:p>
        </p:txBody>
      </p:sp>
      <p:sp>
        <p:nvSpPr>
          <p:cNvPr id="4" name="Text Box 99"/>
          <p:cNvSpPr txBox="1"/>
          <p:nvPr/>
        </p:nvSpPr>
        <p:spPr>
          <a:xfrm>
            <a:off x="527050" y="2726690"/>
            <a:ext cx="11314430" cy="3676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360045" algn="just"/>
            <a:r>
              <a:rPr lang="en-US" sz="2400" b="1" dirty="0" err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</a:t>
            </a:r>
            <a:r>
              <a:rPr lang="ru-RU" altLang="en-US" sz="2400" b="1" dirty="0" err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ЕЛЬ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условий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социального</a:t>
            </a:r>
            <a:r>
              <a:rPr lang="ru-RU" alt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творчества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детей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через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многообразие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деятельности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личности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способной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занять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активную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жизненную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позицию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современном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обществе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indent="360045"/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360045" algn="just"/>
            <a:r>
              <a:rPr lang="ru-RU" altLang="en-US" sz="2400" b="1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СТРАТЕГИЧЕСКИЕ ЗАДАЧИ: </a:t>
            </a:r>
            <a:r>
              <a:rPr lang="ru-RU" altLang="en-US" sz="2400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создание в детском саду материально-технической базы и развивающей предметно-пространственной среды по нравственно-патриотическому воспитанию.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/>
          <p:nvPr/>
        </p:nvSpPr>
        <p:spPr>
          <a:xfrm>
            <a:off x="0" y="114309"/>
            <a:ext cx="12192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altLang="en-US" sz="2800" b="1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ДЕВИЗ ОТРЯДА</a:t>
            </a:r>
          </a:p>
          <a:p>
            <a:pPr algn="ctr"/>
            <a:r>
              <a:rPr lang="ru-RU" alt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«Мы ещё совсем малы, но мы граждане страны»</a:t>
            </a:r>
          </a:p>
        </p:txBody>
      </p:sp>
      <p:pic>
        <p:nvPicPr>
          <p:cNvPr id="3" name="Picture 2" descr="ЭМБЛЕМА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596" y="2671360"/>
            <a:ext cx="3409613" cy="3409613"/>
          </a:xfrm>
          <a:prstGeom prst="rect">
            <a:avLst/>
          </a:prstGeom>
        </p:spPr>
      </p:pic>
      <p:sp>
        <p:nvSpPr>
          <p:cNvPr id="4" name="Text Box 11"/>
          <p:cNvSpPr txBox="1"/>
          <p:nvPr/>
        </p:nvSpPr>
        <p:spPr>
          <a:xfrm>
            <a:off x="0" y="2076673"/>
            <a:ext cx="3913632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alt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ЭМБЛЕМА ОТРЯДА</a:t>
            </a:r>
          </a:p>
        </p:txBody>
      </p:sp>
      <p:pic>
        <p:nvPicPr>
          <p:cNvPr id="5" name="Picture 12" descr="Флагшток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630" y="2670810"/>
            <a:ext cx="1210310" cy="3975100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sp>
        <p:nvSpPr>
          <p:cNvPr id="6" name="Text Box 14"/>
          <p:cNvSpPr txBox="1"/>
          <p:nvPr/>
        </p:nvSpPr>
        <p:spPr>
          <a:xfrm>
            <a:off x="3616210" y="2076650"/>
            <a:ext cx="22802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alt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ФЛАГШТОК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6078855" y="2076450"/>
            <a:ext cx="3479165" cy="27254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ru-RU" altLang="en-US" sz="2400" b="1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РЕЧЁВКА ОТРЯДА</a:t>
            </a:r>
          </a:p>
          <a:p>
            <a:endParaRPr lang="ru-RU" alt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alt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 отряд идет вперед.</a:t>
            </a:r>
          </a:p>
          <a:p>
            <a:r>
              <a:rPr lang="ru-RU" alt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собой других зовет.</a:t>
            </a:r>
          </a:p>
          <a:p>
            <a:r>
              <a:rPr lang="ru-RU" alt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– особые ребята,</a:t>
            </a:r>
          </a:p>
          <a:p>
            <a:r>
              <a:rPr lang="ru-RU" alt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особого отряда,</a:t>
            </a:r>
          </a:p>
          <a:p>
            <a:r>
              <a:rPr lang="ru-RU" alt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Веселы, сильны, умны.</a:t>
            </a:r>
          </a:p>
          <a:p>
            <a:r>
              <a:rPr lang="ru-RU" alt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быть лучшими должны!! </a:t>
            </a:r>
          </a:p>
        </p:txBody>
      </p:sp>
      <p:pic>
        <p:nvPicPr>
          <p:cNvPr id="9" name="Picture 8" descr="Форма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740265" y="3021330"/>
            <a:ext cx="2199640" cy="2481580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9479572" y="2076138"/>
            <a:ext cx="271272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ФОРМА ОТРЯДА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>
            <p:custDataLst>
              <p:tags r:id="rId1"/>
            </p:custDataLst>
          </p:nvPr>
        </p:nvSpPr>
        <p:spPr>
          <a:xfrm>
            <a:off x="288290" y="191135"/>
            <a:ext cx="5160010" cy="134493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>
            <p:custDataLst>
              <p:tags r:id="rId2"/>
            </p:custDataLst>
          </p:nvPr>
        </p:nvSpPr>
        <p:spPr>
          <a:xfrm>
            <a:off x="6581140" y="196215"/>
            <a:ext cx="5175885" cy="134556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526415" y="452755"/>
            <a:ext cx="46374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Обогащение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развивающей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предметно-</a:t>
            </a:r>
            <a:r>
              <a:rPr lang="ru-RU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пространственной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среды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</a:t>
            </a:r>
            <a:r>
              <a:rPr lang="ru-RU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атриотической направленности</a:t>
            </a:r>
            <a:endParaRPr lang="ru-RU" b="1" i="0" u="none" strike="noStrike" cap="none" dirty="0" smtClean="0">
              <a:solidFill>
                <a:schemeClr val="bg1"/>
              </a:solidFill>
              <a:latin typeface="Arial" panose="020B0604020202020204" pitchFamily="34" charset="0"/>
              <a:ea typeface="Arial" panose="020B0604020202020204"/>
              <a:cs typeface="Arial" panose="020B0604020202020204" pitchFamily="34" charset="0"/>
              <a:sym typeface="Arial" panose="020B0604020202020204"/>
            </a:endParaRPr>
          </a:p>
          <a:p>
            <a:pPr algn="ctr"/>
            <a:endParaRPr lang="ru-RU" altLang="en-US"/>
          </a:p>
        </p:txBody>
      </p:sp>
      <p:sp>
        <p:nvSpPr>
          <p:cNvPr id="10" name="Овал 9"/>
          <p:cNvSpPr/>
          <p:nvPr>
            <p:custDataLst>
              <p:tags r:id="rId3"/>
            </p:custDataLst>
          </p:nvPr>
        </p:nvSpPr>
        <p:spPr>
          <a:xfrm>
            <a:off x="288290" y="1666875"/>
            <a:ext cx="5159375" cy="14046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Текстовое поле 11"/>
          <p:cNvSpPr txBox="1"/>
          <p:nvPr>
            <p:custDataLst>
              <p:tags r:id="rId4"/>
            </p:custDataLst>
          </p:nvPr>
        </p:nvSpPr>
        <p:spPr>
          <a:xfrm>
            <a:off x="7360285" y="452755"/>
            <a:ext cx="40640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Диагностика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развития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членов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отряда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по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нравственно-патриотическому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воспитанию</a:t>
            </a:r>
            <a:endParaRPr lang="ru-RU" altLang="en-US"/>
          </a:p>
        </p:txBody>
      </p:sp>
      <p:sp>
        <p:nvSpPr>
          <p:cNvPr id="13" name="Овал 12"/>
          <p:cNvSpPr/>
          <p:nvPr>
            <p:custDataLst>
              <p:tags r:id="rId5"/>
            </p:custDataLst>
          </p:nvPr>
        </p:nvSpPr>
        <p:spPr>
          <a:xfrm>
            <a:off x="6581140" y="1668145"/>
            <a:ext cx="5175885" cy="140335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Текстовое поле 14"/>
          <p:cNvSpPr txBox="1"/>
          <p:nvPr>
            <p:custDataLst>
              <p:tags r:id="rId6"/>
            </p:custDataLst>
          </p:nvPr>
        </p:nvSpPr>
        <p:spPr>
          <a:xfrm>
            <a:off x="526415" y="1915795"/>
            <a:ext cx="46374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Экскурсии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в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ЦРТДиЮ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на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тематическ</a:t>
            </a:r>
            <a:r>
              <a:rPr lang="ru-RU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ие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выставк</a:t>
            </a:r>
            <a:r>
              <a:rPr lang="ru-RU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и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об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истории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пионерского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движения</a:t>
            </a:r>
            <a:r>
              <a:rPr lang="ru-RU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. Участие в мероприятиях ГДОО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endParaRPr lang="ru-RU" altLang="en-US"/>
          </a:p>
        </p:txBody>
      </p:sp>
      <p:sp>
        <p:nvSpPr>
          <p:cNvPr id="16" name="Овал 15"/>
          <p:cNvSpPr/>
          <p:nvPr>
            <p:custDataLst>
              <p:tags r:id="rId7"/>
            </p:custDataLst>
          </p:nvPr>
        </p:nvSpPr>
        <p:spPr>
          <a:xfrm>
            <a:off x="4469130" y="4653280"/>
            <a:ext cx="3784600" cy="206375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Текстовое поле 16"/>
          <p:cNvSpPr txBox="1"/>
          <p:nvPr>
            <p:custDataLst>
              <p:tags r:id="rId8"/>
            </p:custDataLst>
          </p:nvPr>
        </p:nvSpPr>
        <p:spPr>
          <a:xfrm>
            <a:off x="4607560" y="4929505"/>
            <a:ext cx="357124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Выпуск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самописной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ежемесячной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газеты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для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детей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«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Дошкольный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патруль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»</a:t>
            </a:r>
            <a:r>
              <a:rPr lang="ru-RU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</a:p>
          <a:p>
            <a:pPr algn="ctr"/>
            <a:r>
              <a:rPr lang="ru-RU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(силами детей)</a:t>
            </a:r>
          </a:p>
        </p:txBody>
      </p:sp>
      <p:sp>
        <p:nvSpPr>
          <p:cNvPr id="18" name="Овал 17"/>
          <p:cNvSpPr/>
          <p:nvPr>
            <p:custDataLst>
              <p:tags r:id="rId9"/>
            </p:custDataLst>
          </p:nvPr>
        </p:nvSpPr>
        <p:spPr>
          <a:xfrm>
            <a:off x="8417560" y="4640580"/>
            <a:ext cx="3464560" cy="20828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>
            <p:custDataLst>
              <p:tags r:id="rId10"/>
            </p:custDataLst>
          </p:nvPr>
        </p:nvSpPr>
        <p:spPr>
          <a:xfrm>
            <a:off x="288925" y="3194685"/>
            <a:ext cx="11467465" cy="136588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Текстовое поле 20"/>
          <p:cNvSpPr txBox="1"/>
          <p:nvPr>
            <p:custDataLst>
              <p:tags r:id="rId11"/>
            </p:custDataLst>
          </p:nvPr>
        </p:nvSpPr>
        <p:spPr>
          <a:xfrm>
            <a:off x="730885" y="3482340"/>
            <a:ext cx="106934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«Разговоры о важном»,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слёты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акции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ООД,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агитбригады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фестивали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спортивные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праздники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создание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книг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и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открыток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волонтерство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экскурсии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трудовой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десант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игры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(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интеллектуальная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Квиз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),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смотр-конкурс</a:t>
            </a:r>
            <a:r>
              <a:rPr lang="ru-RU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endParaRPr lang="ru-RU" altLang="en-US"/>
          </a:p>
        </p:txBody>
      </p:sp>
      <p:sp>
        <p:nvSpPr>
          <p:cNvPr id="22" name="Текстовое поле 21"/>
          <p:cNvSpPr txBox="1"/>
          <p:nvPr>
            <p:custDataLst>
              <p:tags r:id="rId12"/>
            </p:custDataLst>
          </p:nvPr>
        </p:nvSpPr>
        <p:spPr>
          <a:xfrm>
            <a:off x="6977380" y="1903730"/>
            <a:ext cx="46691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Совместные спортивные и развивающие мероприятия с пионерами СОШ № 9  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endParaRPr lang="ru-RU" altLang="en-US"/>
          </a:p>
        </p:txBody>
      </p:sp>
      <p:sp>
        <p:nvSpPr>
          <p:cNvPr id="23" name="Текстовое поле 22"/>
          <p:cNvSpPr txBox="1"/>
          <p:nvPr>
            <p:custDataLst>
              <p:tags r:id="rId13"/>
            </p:custDataLst>
          </p:nvPr>
        </p:nvSpPr>
        <p:spPr>
          <a:xfrm>
            <a:off x="8608060" y="5060950"/>
            <a:ext cx="32759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Участие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отряда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в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проведении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открытых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занятий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по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просьбам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педагогов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ДОУ </a:t>
            </a:r>
            <a:endParaRPr lang="ru-RU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Овал 19"/>
          <p:cNvSpPr/>
          <p:nvPr>
            <p:custDataLst>
              <p:tags r:id="rId14"/>
            </p:custDataLst>
          </p:nvPr>
        </p:nvSpPr>
        <p:spPr>
          <a:xfrm>
            <a:off x="288925" y="4572000"/>
            <a:ext cx="3889375" cy="213931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Текстовое поле 13"/>
          <p:cNvSpPr txBox="1"/>
          <p:nvPr>
            <p:custDataLst>
              <p:tags r:id="rId15"/>
            </p:custDataLst>
          </p:nvPr>
        </p:nvSpPr>
        <p:spPr>
          <a:xfrm>
            <a:off x="526415" y="4815205"/>
            <a:ext cx="3413760" cy="16986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Выпуск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электронной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ежемесячной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газеты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для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ru-RU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детей,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родителей</a:t>
            </a:r>
            <a:r>
              <a:rPr lang="ru-RU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и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педагогов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«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Дошкольный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патруль</a:t>
            </a:r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»</a:t>
            </a:r>
            <a:r>
              <a:rPr lang="ru-RU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</a:p>
          <a:p>
            <a:pPr algn="ctr"/>
            <a:r>
              <a:rPr lang="ru-RU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(силами родителей)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Г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0458" y="167045"/>
            <a:ext cx="5142910" cy="3857638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3" name="Picture 6" descr="Редколлегия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321" y="167045"/>
            <a:ext cx="4816994" cy="3359373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4" name="Picture 5" descr="Газета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1004" y="2724339"/>
            <a:ext cx="4423854" cy="4014503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:\2023-2024\мастер класс\2023-10-29_14-11-46.png2023-10-29_14-11-46"/>
          <p:cNvPicPr>
            <a:picLocks noChangeAspect="1"/>
          </p:cNvPicPr>
          <p:nvPr/>
        </p:nvPicPr>
        <p:blipFill>
          <a:blip r:embed="rId3"/>
          <a:srcRect l="-18" r="-327"/>
          <a:stretch>
            <a:fillRect/>
          </a:stretch>
        </p:blipFill>
        <p:spPr>
          <a:xfrm>
            <a:off x="314960" y="155575"/>
            <a:ext cx="5335905" cy="3122295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3" name="Picture 4" descr="Дети на занятии"/>
          <p:cNvPicPr>
            <a:picLocks noChangeAspect="1"/>
          </p:cNvPicPr>
          <p:nvPr/>
        </p:nvPicPr>
        <p:blipFill>
          <a:blip r:embed="rId4"/>
          <a:srcRect r="-206"/>
          <a:stretch>
            <a:fillRect/>
          </a:stretch>
        </p:blipFill>
        <p:spPr>
          <a:xfrm>
            <a:off x="2042795" y="3459480"/>
            <a:ext cx="7726045" cy="3266440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4" name="Picture 7" descr="D:\2023-2024\мастер класс\А2.jpgА2"/>
          <p:cNvPicPr>
            <a:picLocks noChangeAspect="1"/>
          </p:cNvPicPr>
          <p:nvPr/>
        </p:nvPicPr>
        <p:blipFill>
          <a:blip r:embed="rId5"/>
          <a:srcRect l="-62" r="11451"/>
          <a:stretch>
            <a:fillRect/>
          </a:stretch>
        </p:blipFill>
        <p:spPr>
          <a:xfrm>
            <a:off x="6071870" y="156210"/>
            <a:ext cx="5864860" cy="3121660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/>
          <p:nvPr/>
        </p:nvSpPr>
        <p:spPr>
          <a:xfrm>
            <a:off x="176270" y="150816"/>
            <a:ext cx="1192025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ru-RU" alt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ЗАКОНЫ ОТРЯДА «ДОШКОЛЬНЫЙ ПАТРУЛЬ»</a:t>
            </a:r>
          </a:p>
        </p:txBody>
      </p:sp>
      <p:sp>
        <p:nvSpPr>
          <p:cNvPr id="3" name="Text Box 6"/>
          <p:cNvSpPr txBox="1"/>
          <p:nvPr/>
        </p:nvSpPr>
        <p:spPr>
          <a:xfrm>
            <a:off x="176271" y="974748"/>
            <a:ext cx="35033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раскрывают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содержание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основных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идейно-нравственных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норм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поведения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и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деятельности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членов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отряда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:</a:t>
            </a:r>
          </a:p>
          <a:p>
            <a:pPr algn="ctr"/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Box 99"/>
          <p:cNvSpPr txBox="1"/>
          <p:nvPr/>
        </p:nvSpPr>
        <p:spPr>
          <a:xfrm>
            <a:off x="3756753" y="858702"/>
            <a:ext cx="8163497" cy="361696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предан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своей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малой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большой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Родине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готовится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стать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пионером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держит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равнение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героев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Вов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пионеров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Башкортостана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чтит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память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павших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борцов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готовится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стать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защитником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Родины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настойчив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познании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труде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спорте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честный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верный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товарищ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всегда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смело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стоит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правду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товарищ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вожак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младших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дошкольников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детей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 ОВЗ;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друг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пионерам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городской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организации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всем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детям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страны</a:t>
            </a:r>
            <a:r>
              <a:rPr lang="en-US" sz="2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en-US" sz="2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хема Достижение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83507" y="403071"/>
            <a:ext cx="7704856" cy="61206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1905" y="350520"/>
            <a:ext cx="4075430" cy="5094605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5" name="Picture 8" descr="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666" y="350389"/>
            <a:ext cx="3100070" cy="55251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9" descr="dR2wYqnqIpM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3374" y="2787268"/>
            <a:ext cx="5058890" cy="3794503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Земфира прекрасная\Desktop\ильмира август\августовка ильмира\Рисунок4.pngРисунок4"/>
          <p:cNvPicPr>
            <a:picLocks noChangeAspect="1"/>
          </p:cNvPicPr>
          <p:nvPr/>
        </p:nvPicPr>
        <p:blipFill>
          <a:blip r:embed="rId3"/>
          <a:srcRect t="2263" b="2263"/>
          <a:stretch>
            <a:fillRect/>
          </a:stretch>
        </p:blipFill>
        <p:spPr>
          <a:xfrm>
            <a:off x="6041390" y="1487170"/>
            <a:ext cx="5533390" cy="4009390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4" name="Picture 2" descr="C:\Users\Земфира прекрасная\Desktop\ильмира август\августовка ильмира\Рисунок5.pngРисунок5"/>
          <p:cNvPicPr>
            <a:picLocks noChangeAspect="1"/>
          </p:cNvPicPr>
          <p:nvPr/>
        </p:nvPicPr>
        <p:blipFill>
          <a:blip r:embed="rId4"/>
          <a:srcRect t="-99" r="596" b="-269"/>
          <a:stretch>
            <a:fillRect/>
          </a:stretch>
        </p:blipFill>
        <p:spPr>
          <a:xfrm>
            <a:off x="728980" y="312420"/>
            <a:ext cx="4768850" cy="6358890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7" descr="ЦТДЮ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2091" y="3712648"/>
            <a:ext cx="8087360" cy="2955290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3" name="Picture 3" descr="D:\Ильмира всё\Презентация Ильмира\ЦТДЮ2.jpgЦТДЮ2"/>
          <p:cNvPicPr>
            <a:picLocks noChangeAspect="1"/>
          </p:cNvPicPr>
          <p:nvPr/>
        </p:nvPicPr>
        <p:blipFill>
          <a:blip r:embed="rId4"/>
          <a:srcRect t="1704" b="1704"/>
          <a:stretch>
            <a:fillRect/>
          </a:stretch>
        </p:blipFill>
        <p:spPr>
          <a:xfrm>
            <a:off x="7029450" y="217170"/>
            <a:ext cx="4603115" cy="3335020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4" name="Picture 2" descr="Пионеры в ЦТДЮ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980" y="233045"/>
            <a:ext cx="4797425" cy="3319145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IuMm2x4xEy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5284" y="194884"/>
            <a:ext cx="7720759" cy="2658437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3" name="Picture 7" descr="сош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115" y="2781300"/>
            <a:ext cx="5226685" cy="3926840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4" name="Picture 1" descr="пионер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0510" y="2781300"/>
            <a:ext cx="4907915" cy="3981450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/>
          <p:nvPr/>
        </p:nvSpPr>
        <p:spPr>
          <a:xfrm>
            <a:off x="399415" y="401320"/>
            <a:ext cx="11234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</a:t>
            </a:r>
            <a:r>
              <a:rPr lang="ru-RU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ЕРСПЕКТИВЫ ДАЛЬНЕЙШЕГО РАЗВИТИЯ ПРОЕКТА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Box 99"/>
          <p:cNvSpPr txBox="1"/>
          <p:nvPr/>
        </p:nvSpPr>
        <p:spPr>
          <a:xfrm>
            <a:off x="304165" y="1687830"/>
            <a:ext cx="11494770" cy="44926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нескольких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отрядов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разных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группах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соревнований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сборов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коллективных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творческих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дел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участием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нескольких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отрядов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рамках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одного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ДОУ и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между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детскими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садами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города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сайта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отряда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сообщества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ВКонтакте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информирования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населения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проводимых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мероприятиях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отряде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90417" y="2398387"/>
            <a:ext cx="85424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800" b="1" dirty="0" smtClean="0">
              <a:ln w="0"/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800" b="1" dirty="0" smtClean="0">
                <a:ln w="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</a:t>
            </a:r>
            <a:endParaRPr lang="ru-RU" sz="4800" b="1" dirty="0">
              <a:ln w="0"/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7714" y="998189"/>
            <a:ext cx="3057970" cy="4587362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3" name="Picture 3" descr="AfAJhhxkp8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3005" y="1005840"/>
            <a:ext cx="6216650" cy="4662805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fsH5kY5E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" y="585470"/>
            <a:ext cx="5260975" cy="3945890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3" name="Picture 5" descr="8uu8hxB8WY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3315" y="2254885"/>
            <a:ext cx="5231765" cy="3924300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cgrhdL2Lo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485" y="1342703"/>
            <a:ext cx="5563870" cy="4173220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3" name="Picture 4" descr="qEtZnwcMWxU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1205" y="567055"/>
            <a:ext cx="4292600" cy="5724525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Барабаны - пионерский ритм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08814" y="391818"/>
            <a:ext cx="391099" cy="391099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5" name="Picture 1" descr="C:\Users\Земфира прекрасная\Desktop\ильмира август\августовка ильмира\Рисунок1.pngРисунок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rcRect t="6851" b="6851"/>
          <a:stretch>
            <a:fillRect/>
          </a:stretch>
        </p:blipFill>
        <p:spPr>
          <a:xfrm>
            <a:off x="728345" y="782955"/>
            <a:ext cx="10742930" cy="5391785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indefinite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Users\Земфира прекрасная\Desktop\ильмира август\августовка ильмира\kartinki-rossiya-dlya-detei-16.jpgkartinki-rossiya-dlya-detei-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rcRect l="1309" t="451" r="1376" b="-451"/>
          <a:stretch>
            <a:fillRect/>
          </a:stretch>
        </p:blipFill>
        <p:spPr>
          <a:xfrm>
            <a:off x="684530" y="1501140"/>
            <a:ext cx="5163820" cy="3855720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2" name="Picture 1" descr="C:\Users\Земфира прекрасная\Desktop\ильмира август\августовка ильмира\TpzYYuHPY20.jpgTpzYYuHPY20"/>
          <p:cNvPicPr/>
          <p:nvPr>
            <p:custDataLst>
              <p:tags r:id="rId2"/>
            </p:custDataLst>
          </p:nvPr>
        </p:nvPicPr>
        <p:blipFill>
          <a:blip r:embed="rId6"/>
          <a:srcRect t="781" b="-197"/>
          <a:stretch>
            <a:fillRect/>
          </a:stretch>
        </p:blipFill>
        <p:spPr>
          <a:xfrm>
            <a:off x="6800215" y="313055"/>
            <a:ext cx="4960620" cy="6084570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:\2023-2024\мастер класс\P5YM2CGhPxs.jpgP5YM2CGhPxs"/>
          <p:cNvPicPr>
            <a:picLocks noChangeAspect="1"/>
          </p:cNvPicPr>
          <p:nvPr/>
        </p:nvPicPr>
        <p:blipFill>
          <a:blip r:embed="rId3"/>
          <a:srcRect t="15154" b="15154"/>
          <a:stretch>
            <a:fillRect/>
          </a:stretch>
        </p:blipFill>
        <p:spPr>
          <a:xfrm>
            <a:off x="604520" y="485140"/>
            <a:ext cx="5967095" cy="3960495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3" name="Content Placeholder 6" descr="D:\1 Патриотическое воспитание\Родословные все\Азамат.jpgАзамат"/>
          <p:cNvPicPr>
            <a:picLocks noGrp="1" noChangeAspect="1"/>
          </p:cNvPicPr>
          <p:nvPr>
            <p:ph sz="half" idx="1"/>
          </p:nvPr>
        </p:nvPicPr>
        <p:blipFill>
          <a:blip r:embed="rId4"/>
          <a:srcRect l="384" t="-294" r="-218" b="367"/>
          <a:stretch>
            <a:fillRect/>
          </a:stretch>
        </p:blipFill>
        <p:spPr>
          <a:xfrm>
            <a:off x="5753100" y="2383790"/>
            <a:ext cx="5948045" cy="4112260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:\2023-2024\мастер класс\4-NA2U1hMuI.jpg4-NA2U1hMuI"/>
          <p:cNvPicPr>
            <a:picLocks noChangeAspect="1"/>
          </p:cNvPicPr>
          <p:nvPr/>
        </p:nvPicPr>
        <p:blipFill>
          <a:blip r:embed="rId3"/>
          <a:srcRect t="12495" b="12495"/>
          <a:stretch>
            <a:fillRect/>
          </a:stretch>
        </p:blipFill>
        <p:spPr>
          <a:xfrm>
            <a:off x="5221362" y="485331"/>
            <a:ext cx="6479515" cy="3645275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3" name="Content Placeholder 6" descr="C:\Users\Земфира прекрасная\Desktop\ильмира август\августовка ильмира\Рисунок2.pngРисунок2"/>
          <p:cNvPicPr>
            <a:picLocks noGrp="1" noChangeAspect="1"/>
          </p:cNvPicPr>
          <p:nvPr>
            <p:ph sz="half" idx="1"/>
          </p:nvPr>
        </p:nvPicPr>
        <p:blipFill>
          <a:blip r:embed="rId4"/>
          <a:srcRect t="5878" b="5878"/>
          <a:stretch>
            <a:fillRect/>
          </a:stretch>
        </p:blipFill>
        <p:spPr>
          <a:xfrm>
            <a:off x="545465" y="2604135"/>
            <a:ext cx="5930900" cy="3846830"/>
          </a:xfrm>
          <a:prstGeom prst="roundRect">
            <a:avLst/>
          </a:prstGeom>
          <a:ln w="762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478</Words>
  <Application>Microsoft Office PowerPoint</Application>
  <PresentationFormat>Широкоэкранный</PresentationFormat>
  <Paragraphs>67</Paragraphs>
  <Slides>24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СОДЕРЖАТЕЛЬНЫЕ ХАРАКТЕРИСТИКИ ПАТРИОТИЗМА: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ДОМ</cp:lastModifiedBy>
  <cp:revision>45</cp:revision>
  <dcterms:created xsi:type="dcterms:W3CDTF">2024-08-02T11:04:00Z</dcterms:created>
  <dcterms:modified xsi:type="dcterms:W3CDTF">2024-10-09T15:33:45Z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2BFB2BAF8B744F66BFB1C3C694B318DE_12</vt:lpwstr>
  </property>
  <property fmtid="{D5CDD505-2E9C-101B-9397-08002B2CF9AE}" pid="3" name="KSOProductBuildVer">
    <vt:lpwstr>1049-12.2.0.17153</vt:lpwstr>
  </property>
</Properties>
</file>