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9" r:id="rId4"/>
    <p:sldId id="260" r:id="rId5"/>
    <p:sldId id="269" r:id="rId6"/>
    <p:sldId id="261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68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575" autoAdjust="0"/>
  </p:normalViewPr>
  <p:slideViewPr>
    <p:cSldViewPr>
      <p:cViewPr varScale="1">
        <p:scale>
          <a:sx n="64" d="100"/>
          <a:sy n="64" d="100"/>
        </p:scale>
        <p:origin x="-9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C88BE3-9EA7-4AC1-85DF-C02D2CCCFBA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FD2F2-855E-4516-99BE-3CBE6FF42B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DC30B-4659-49A2-8758-675E44694E5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95F59-85F5-4CEC-9CCF-9982DCB33E2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88DBB-B8D0-4FE5-921E-101BFAC3190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7C660-B615-47F0-A596-CEA0DF97C1E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22C1D-16B9-4994-BBFF-6E9F36DF79E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03403-CA0B-40BE-A311-F65DCD6A376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4E890-DB49-4CEF-87F3-E830D9718B6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8586D-689A-458E-9A10-6720EA7B5A9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5006D4-F5F2-4598-933B-D549B9F85E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70044610-C662-43E9-AD81-EE6BB7320F7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1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720" y="642918"/>
            <a:ext cx="6781800" cy="21336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История коррупции в России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49313" y="4071942"/>
            <a:ext cx="6248400" cy="1339846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Абрамчик Нина Мироновна,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учитель МБОУ Туимская СШ № 3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err="1" smtClean="0"/>
              <a:t>Янцен</a:t>
            </a:r>
            <a:r>
              <a:rPr lang="ru-RU" sz="2000" dirty="0" smtClean="0"/>
              <a:t> </a:t>
            </a:r>
            <a:r>
              <a:rPr lang="ru-RU" sz="2000" dirty="0" err="1" smtClean="0"/>
              <a:t>Рабига</a:t>
            </a:r>
            <a:r>
              <a:rPr lang="ru-RU" sz="2000" dirty="0" smtClean="0"/>
              <a:t> </a:t>
            </a:r>
            <a:r>
              <a:rPr lang="ru-RU" sz="2000" dirty="0" err="1" smtClean="0"/>
              <a:t>Халимовна</a:t>
            </a:r>
            <a:r>
              <a:rPr lang="ru-RU" sz="2000" dirty="0" smtClean="0"/>
              <a:t>, </a:t>
            </a: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учитель МБОУ </a:t>
            </a:r>
            <a:r>
              <a:rPr lang="ru-RU" sz="2000" dirty="0" err="1" smtClean="0"/>
              <a:t>Ширинская</a:t>
            </a:r>
            <a:r>
              <a:rPr lang="ru-RU" sz="2000" dirty="0" smtClean="0"/>
              <a:t> ОШ </a:t>
            </a:r>
            <a:r>
              <a:rPr lang="ru-RU" sz="2000" dirty="0" smtClean="0"/>
              <a:t>№ </a:t>
            </a:r>
            <a:r>
              <a:rPr lang="ru-RU" sz="2000" dirty="0" smtClean="0"/>
              <a:t>17</a:t>
            </a:r>
            <a:endParaRPr lang="ru-RU" sz="200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34" y="428604"/>
            <a:ext cx="678661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440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Правовая игра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9" descr="9369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097338" y="1844675"/>
            <a:ext cx="5046662" cy="5013325"/>
          </a:xfr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57158" y="785794"/>
            <a:ext cx="5000660" cy="492922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ru-RU" sz="2800" dirty="0" smtClean="0"/>
              <a:t>Годы </a:t>
            </a:r>
            <a:r>
              <a:rPr lang="ru-RU" sz="2800" dirty="0" smtClean="0"/>
              <a:t>правления Леонида Ильича Брежнева - это эпоха полного беспредела и безнаказанности элиты. Наиболее “яркой” чертой этого времени стало воровство, коррупция, продажность, растаскивание народного достояния</a:t>
            </a: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571480"/>
            <a:ext cx="8462993" cy="1593841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2600" dirty="0" smtClean="0"/>
              <a:t>		</a:t>
            </a:r>
            <a:r>
              <a:rPr lang="ru-RU" dirty="0" smtClean="0"/>
              <a:t> При правлении Бориса Ельцина, государство было и приватизировано, </a:t>
            </a:r>
            <a:r>
              <a:rPr lang="ru-RU" dirty="0" smtClean="0"/>
              <a:t>                    и </a:t>
            </a:r>
            <a:r>
              <a:rPr lang="ru-RU" dirty="0" smtClean="0"/>
              <a:t>разворовано одновременно</a:t>
            </a:r>
            <a:endParaRPr lang="ru-RU" dirty="0" smtClean="0"/>
          </a:p>
        </p:txBody>
      </p:sp>
      <p:pic>
        <p:nvPicPr>
          <p:cNvPr id="12291" name="Picture 8" descr="88cc1579d546f260-origina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18" y="2357430"/>
            <a:ext cx="5291137" cy="3970338"/>
          </a:xfr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0"/>
          <p:cNvSpPr>
            <a:spLocks noGrp="1" noChangeArrowheads="1"/>
          </p:cNvSpPr>
          <p:nvPr>
            <p:ph sz="half" idx="2"/>
          </p:nvPr>
        </p:nvSpPr>
        <p:spPr>
          <a:xfrm>
            <a:off x="0" y="4500570"/>
            <a:ext cx="9144000" cy="1495439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600" dirty="0" smtClean="0"/>
              <a:t>	</a:t>
            </a:r>
            <a:r>
              <a:rPr lang="ru-RU" dirty="0" smtClean="0"/>
              <a:t>Наиболее </a:t>
            </a:r>
            <a:r>
              <a:rPr lang="ru-RU" dirty="0" smtClean="0"/>
              <a:t>коррумпированной сферой экономики является сфера предоставления государственных и муниципальных </a:t>
            </a:r>
            <a:r>
              <a:rPr lang="ru-RU" dirty="0" smtClean="0"/>
              <a:t>услуг </a:t>
            </a:r>
            <a:endParaRPr lang="ru-RU" dirty="0" smtClean="0"/>
          </a:p>
        </p:txBody>
      </p:sp>
      <p:pic>
        <p:nvPicPr>
          <p:cNvPr id="13316" name="Picture 11" descr="121014562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00232" y="285728"/>
            <a:ext cx="5616575" cy="3797300"/>
          </a:xfr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3786182" y="714356"/>
            <a:ext cx="4895850" cy="4819671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600" dirty="0" smtClean="0"/>
              <a:t>	</a:t>
            </a:r>
            <a:r>
              <a:rPr lang="ru-RU" sz="2500" dirty="0" smtClean="0"/>
              <a:t>Большинство </a:t>
            </a:r>
            <a:r>
              <a:rPr lang="ru-RU" sz="2500" dirty="0" smtClean="0"/>
              <a:t>россиян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500" dirty="0" smtClean="0"/>
              <a:t>	просто не могут обойтись без взятки, многие водители предпочитают не выплачивать штраф, а «решить на месте» все вопросы с сотрудником ГИБДД, предложив ему взятку. По данным статистики, большинство россиян не проходят технический осмотр автомобиля, а покупает талончик у знакомых </a:t>
            </a:r>
            <a:r>
              <a:rPr lang="ru-RU" sz="2500" dirty="0" smtClean="0"/>
              <a:t>автоинспекторов </a:t>
            </a:r>
            <a:endParaRPr lang="ru-RU" sz="2500" dirty="0" smtClean="0"/>
          </a:p>
        </p:txBody>
      </p:sp>
      <p:pic>
        <p:nvPicPr>
          <p:cNvPr id="14339" name="Picture 7" descr="b77af508083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620713"/>
            <a:ext cx="3856037" cy="4411662"/>
          </a:xfr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-214346" y="571480"/>
            <a:ext cx="4929222" cy="5559445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2600" dirty="0" smtClean="0"/>
              <a:t>	</a:t>
            </a:r>
            <a:r>
              <a:rPr lang="ru-RU" sz="2500" dirty="0" smtClean="0"/>
              <a:t>Борьба </a:t>
            </a:r>
            <a:r>
              <a:rPr lang="ru-RU" sz="2500" dirty="0" smtClean="0"/>
              <a:t>с коррупцией требует профессионализма, серьёзности и ответственности. Только тогда она даст результат и получит осознанную поддержку со стороны общества. Об этом 1 декабря заявил президент России Владимир Путин в ежегодном Послании Федеральному собранию</a:t>
            </a:r>
            <a:endParaRPr lang="ru-RU" sz="2500" dirty="0" smtClean="0"/>
          </a:p>
        </p:txBody>
      </p:sp>
      <p:sp>
        <p:nvSpPr>
          <p:cNvPr id="15364" name="Text Box 8"/>
          <p:cNvSpPr txBox="1">
            <a:spLocks noChangeArrowheads="1"/>
          </p:cNvSpPr>
          <p:nvPr/>
        </p:nvSpPr>
        <p:spPr bwMode="auto">
          <a:xfrm>
            <a:off x="5143504" y="5500702"/>
            <a:ext cx="4487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66"/>
                </a:solidFill>
              </a:rPr>
              <a:t>Президент России </a:t>
            </a:r>
            <a:r>
              <a:rPr lang="ru-RU" b="1" dirty="0" smtClean="0">
                <a:solidFill>
                  <a:srgbClr val="FF0066"/>
                </a:solidFill>
              </a:rPr>
              <a:t>В.В.Путин</a:t>
            </a:r>
            <a:endParaRPr lang="ru-RU" dirty="0"/>
          </a:p>
        </p:txBody>
      </p:sp>
      <p:pic>
        <p:nvPicPr>
          <p:cNvPr id="2050" name="Picture 2" descr="Vladimir Putin 11-10-2020 (cropped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873880"/>
            <a:ext cx="3357586" cy="436486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14282" y="571480"/>
            <a:ext cx="8572560" cy="5559445"/>
          </a:xfrm>
        </p:spPr>
        <p:txBody>
          <a:bodyPr/>
          <a:lstStyle/>
          <a:p>
            <a:r>
              <a:rPr lang="ru-RU" sz="2400" dirty="0" smtClean="0"/>
              <a:t>Без массового осознания гражданами колоссального вреда коррупции не может произойти серьезных позитивных перемен. Исторический опыт, в том числе и нашей страны, свидетельствует о том, что именно умелое использование общественного контроля оказывалось эффективным средством любой национальной </a:t>
            </a:r>
            <a:r>
              <a:rPr lang="ru-RU" sz="2400" dirty="0" err="1" smtClean="0"/>
              <a:t>антикоррупционной</a:t>
            </a:r>
            <a:r>
              <a:rPr lang="ru-RU" sz="2400" dirty="0" smtClean="0"/>
              <a:t> стратегии.</a:t>
            </a:r>
          </a:p>
          <a:p>
            <a:r>
              <a:rPr lang="ru-RU" sz="2400" dirty="0" smtClean="0"/>
              <a:t>Мы верим, что у нашей страны великое будущее, она сумеет пережить все трудности и станет еще прекрасней</a:t>
            </a:r>
            <a:r>
              <a:rPr lang="ru-RU" sz="2400" dirty="0" smtClean="0"/>
              <a:t>.</a:t>
            </a:r>
            <a:endParaRPr lang="ru-RU" sz="2400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14282" y="4857760"/>
            <a:ext cx="8715436" cy="127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А помочь России в этом можем мы только вместе, сообща!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Grp="1" noChangeArrowheads="1"/>
          </p:cNvSpPr>
          <p:nvPr>
            <p:ph sz="half" idx="1"/>
          </p:nvPr>
        </p:nvSpPr>
        <p:spPr>
          <a:xfrm>
            <a:off x="0" y="692150"/>
            <a:ext cx="4786314" cy="54387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400" dirty="0" smtClean="0"/>
              <a:t>	</a:t>
            </a:r>
            <a:r>
              <a:rPr lang="ru-RU" sz="2400" dirty="0" smtClean="0"/>
              <a:t>Коррупция </a:t>
            </a:r>
            <a:r>
              <a:rPr lang="ru-RU" sz="2400" dirty="0" smtClean="0"/>
              <a:t>появилась в одно время с разделением общества на богатых и бедных, потому что  для того, чтобы получить расположения власть имущего, нужно было как-то выделиться из толпы. Для этого люди приносили  подарки. Но кто же тогда мог представить: какие последствия от всего этого  будут</a:t>
            </a:r>
            <a:endParaRPr lang="ru-RU" sz="2400" dirty="0" smtClean="0"/>
          </a:p>
        </p:txBody>
      </p:sp>
      <p:pic>
        <p:nvPicPr>
          <p:cNvPr id="4099" name="Picture 10" descr="395px-Pericles_Pio-Clementino_Inv269_n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76825" y="333375"/>
            <a:ext cx="2655888" cy="4024313"/>
          </a:xfrm>
          <a:noFill/>
        </p:spPr>
      </p:pic>
      <p:sp>
        <p:nvSpPr>
          <p:cNvPr id="4100" name="Text Box 11"/>
          <p:cNvSpPr txBox="1">
            <a:spLocks noChangeArrowheads="1"/>
          </p:cNvSpPr>
          <p:nvPr/>
        </p:nvSpPr>
        <p:spPr bwMode="auto">
          <a:xfrm>
            <a:off x="4865688" y="4600575"/>
            <a:ext cx="4310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66"/>
                </a:solidFill>
              </a:rPr>
              <a:t>В 5 веке до н.э</a:t>
            </a:r>
            <a:r>
              <a:rPr lang="ru-RU" dirty="0">
                <a:solidFill>
                  <a:srgbClr val="FF0066"/>
                </a:solidFill>
              </a:rPr>
              <a:t>. сограждане обвинили</a:t>
            </a:r>
          </a:p>
          <a:p>
            <a:pPr algn="ctr"/>
            <a:r>
              <a:rPr lang="ru-RU" dirty="0">
                <a:solidFill>
                  <a:srgbClr val="FF0066"/>
                </a:solidFill>
              </a:rPr>
              <a:t> афинского стратега </a:t>
            </a:r>
            <a:r>
              <a:rPr lang="ru-RU" b="1" dirty="0">
                <a:solidFill>
                  <a:srgbClr val="FF0066"/>
                </a:solidFill>
              </a:rPr>
              <a:t>Перикла</a:t>
            </a:r>
            <a:r>
              <a:rPr lang="ru-RU" dirty="0">
                <a:solidFill>
                  <a:srgbClr val="FF0066"/>
                </a:solidFill>
              </a:rPr>
              <a:t> в </a:t>
            </a:r>
          </a:p>
          <a:p>
            <a:pPr algn="ctr"/>
            <a:r>
              <a:rPr lang="ru-RU" dirty="0">
                <a:solidFill>
                  <a:srgbClr val="FF0066"/>
                </a:solidFill>
              </a:rPr>
              <a:t>растрате государственных </a:t>
            </a:r>
          </a:p>
          <a:p>
            <a:pPr algn="ctr"/>
            <a:r>
              <a:rPr lang="ru-RU" dirty="0">
                <a:solidFill>
                  <a:srgbClr val="FF0066"/>
                </a:solidFill>
              </a:rPr>
              <a:t>денег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357166"/>
            <a:ext cx="7993063" cy="2951163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dirty="0" smtClean="0"/>
              <a:t>		</a:t>
            </a:r>
            <a:r>
              <a:rPr lang="ru-RU" sz="2400" dirty="0" smtClean="0"/>
              <a:t> По сохранившимся записям  летописцев, взятки появились еще в Древней Руси. Первым эффективным борцом с коррупцией на Руси можно считать Ивана III. Летописи фиксировали, что при нем многие слуги государевы «от своего стяжания лишились живота и вотчин». В судебнике 1550 года появилось и наказание за взяточничество – смертная </a:t>
            </a:r>
            <a:r>
              <a:rPr lang="ru-RU" sz="2400" dirty="0" smtClean="0"/>
              <a:t>казнь</a:t>
            </a:r>
            <a:r>
              <a:rPr lang="ru-RU" sz="2400" dirty="0" smtClean="0"/>
              <a:t> </a:t>
            </a:r>
            <a:endParaRPr lang="ru-RU" sz="2400" dirty="0" smtClean="0"/>
          </a:p>
        </p:txBody>
      </p:sp>
      <p:pic>
        <p:nvPicPr>
          <p:cNvPr id="6147" name="Picture 7" descr="0084-02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14678" y="3065261"/>
            <a:ext cx="5178440" cy="3792739"/>
          </a:xfr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214282" y="785794"/>
            <a:ext cx="4495800" cy="5167328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2400" dirty="0" smtClean="0"/>
              <a:t>	</a:t>
            </a:r>
            <a:r>
              <a:rPr lang="ru-RU" sz="2500" dirty="0" smtClean="0"/>
              <a:t>В </a:t>
            </a:r>
            <a:r>
              <a:rPr lang="ru-RU" sz="2500" dirty="0" smtClean="0"/>
              <a:t>царствование Петра I впервые было осознано, что коррупция является ужасным злом для государства, подрывает  бюджет страны и разлагает общество. С 1715 года чиновники  стали получать фиксированную зарплату, а взятка в любой форме стала  считаться </a:t>
            </a:r>
            <a:r>
              <a:rPr lang="ru-RU" sz="2500" dirty="0" smtClean="0"/>
              <a:t>преступлением</a:t>
            </a:r>
            <a:r>
              <a:rPr lang="ru-RU" sz="2400" dirty="0" smtClean="0"/>
              <a:t> </a:t>
            </a:r>
            <a:endParaRPr lang="ru-RU" sz="2400" dirty="0" smtClean="0"/>
          </a:p>
        </p:txBody>
      </p:sp>
      <p:pic>
        <p:nvPicPr>
          <p:cNvPr id="7171" name="Picture 7" descr="6c103c3d702427a1658379149f9924e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28" y="500042"/>
            <a:ext cx="3259137" cy="4824413"/>
          </a:xfrm>
          <a:noFill/>
        </p:spPr>
      </p:pic>
      <p:sp>
        <p:nvSpPr>
          <p:cNvPr id="7172" name="Text Box 9"/>
          <p:cNvSpPr txBox="1">
            <a:spLocks noChangeArrowheads="1"/>
          </p:cNvSpPr>
          <p:nvPr/>
        </p:nvSpPr>
        <p:spPr bwMode="auto">
          <a:xfrm>
            <a:off x="6072198" y="5500702"/>
            <a:ext cx="855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66"/>
                </a:solidFill>
              </a:rPr>
              <a:t>Пётр I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714612" y="2428868"/>
            <a:ext cx="6186502" cy="299562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Настоящая борьба с взяточничеством началась при Екатерине II. Она  вновь  назначила  чиновникам жалование, но в этот раз оно выплачивалась  вовремя и  было намного выше бывшего  при Петре</a:t>
            </a:r>
            <a:endParaRPr lang="ru-RU" dirty="0"/>
          </a:p>
        </p:txBody>
      </p:sp>
      <p:pic>
        <p:nvPicPr>
          <p:cNvPr id="1026" name="Picture 2" descr="Портрет Екатерины II. Фёдор Рокотов. 1763 год. Третьяковская галерея"/>
          <p:cNvPicPr>
            <a:picLocks noChangeAspect="1" noChangeArrowheads="1"/>
          </p:cNvPicPr>
          <p:nvPr/>
        </p:nvPicPr>
        <p:blipFill>
          <a:blip r:embed="rId2"/>
          <a:srcRect t="18750"/>
          <a:stretch>
            <a:fillRect/>
          </a:stretch>
        </p:blipFill>
        <p:spPr bwMode="auto">
          <a:xfrm>
            <a:off x="214282" y="214290"/>
            <a:ext cx="3024497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260350"/>
            <a:ext cx="8643966" cy="2811460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dirty="0" smtClean="0"/>
              <a:t>		</a:t>
            </a:r>
            <a:r>
              <a:rPr lang="ru-RU" dirty="0" smtClean="0"/>
              <a:t> Благодаря новой системе и финансовым реформам при Александре II удалось навести порядок в работе финансовых организаций, полностью контролировать передвижение средств. Отчет обо всех операциях предоставлялся в Государственную Думу</a:t>
            </a:r>
            <a:endParaRPr lang="ru-RU" dirty="0" smtClean="0"/>
          </a:p>
        </p:txBody>
      </p:sp>
      <p:pic>
        <p:nvPicPr>
          <p:cNvPr id="8195" name="Picture 7" descr="bcst-55740-img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000364" y="3000372"/>
            <a:ext cx="4296226" cy="3622675"/>
          </a:xfr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500034" y="1357298"/>
            <a:ext cx="8072462" cy="4581519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dirty="0" smtClean="0"/>
              <a:t>		</a:t>
            </a:r>
            <a:r>
              <a:rPr lang="ru-RU" sz="2400" dirty="0" smtClean="0"/>
              <a:t> </a:t>
            </a:r>
            <a:r>
              <a:rPr lang="ru-RU" dirty="0" smtClean="0"/>
              <a:t>При Александре III введены запреты для чиновников, которых ранее не существовало: запрет на участие в правлениях частных акционерных обществ, запрет на получение комиссии (лично чиновником) при размещении государственного займа и другие</a:t>
            </a:r>
            <a:endParaRPr lang="ru-RU" dirty="0" smtClean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428604"/>
            <a:ext cx="4714908" cy="2714644"/>
          </a:xfrm>
        </p:spPr>
        <p:txBody>
          <a:bodyPr/>
          <a:lstStyle/>
          <a:p>
            <a:pPr eaLnBrk="1" hangingPunct="1">
              <a:buNone/>
            </a:pPr>
            <a:r>
              <a:rPr lang="ru-RU" sz="2600" dirty="0" smtClean="0"/>
              <a:t>	</a:t>
            </a:r>
            <a:r>
              <a:rPr lang="ru-RU" sz="2800" dirty="0" smtClean="0"/>
              <a:t>Коррупция </a:t>
            </a:r>
            <a:r>
              <a:rPr lang="ru-RU" sz="2800" dirty="0" smtClean="0"/>
              <a:t>при Ленине была невелика, особенно в верхах.  </a:t>
            </a:r>
            <a:r>
              <a:rPr lang="ru-RU" sz="2800" dirty="0" smtClean="0"/>
              <a:t>    Во </a:t>
            </a:r>
            <a:r>
              <a:rPr lang="ru-RU" sz="2800" dirty="0" smtClean="0"/>
              <a:t>всяком случае, руководство новой власти жило скромно</a:t>
            </a:r>
            <a:endParaRPr lang="ru-RU" sz="2600" dirty="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143240" y="3571876"/>
            <a:ext cx="580070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ru-RU" sz="2800" dirty="0" smtClean="0"/>
              <a:t>Коррупция </a:t>
            </a:r>
            <a:r>
              <a:rPr lang="ru-RU" sz="2800" dirty="0" smtClean="0"/>
              <a:t>при Сталине носила скорее эпизодический, чем массовый характер. Она была, практически, нейтрализована и никак не влияла на жизнь людей</a:t>
            </a: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0" name="Picture 2" descr="В июле 1920 г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85728"/>
            <a:ext cx="2286016" cy="3106125"/>
          </a:xfrm>
          <a:prstGeom prst="rect">
            <a:avLst/>
          </a:prstGeom>
          <a:noFill/>
        </p:spPr>
      </p:pic>
      <p:sp>
        <p:nvSpPr>
          <p:cNvPr id="7172" name="AutoShape 4" descr="24smi.org/public/media/235x307/celebrity/2017/0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24smi.org/public/media/235x307/celebrity/2017/0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Иосиф Сталин на Тегеранской конференц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286124"/>
            <a:ext cx="2609850" cy="304800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57158" y="785794"/>
            <a:ext cx="5000660" cy="492922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ru-RU" sz="2800" dirty="0" smtClean="0"/>
              <a:t>Годы </a:t>
            </a:r>
            <a:r>
              <a:rPr lang="ru-RU" sz="2800" dirty="0" smtClean="0"/>
              <a:t>правления Леонида Ильича Брежнева - это эпоха полного беспредела и безнаказанности элиты. Наиболее “яркой” чертой этого времени стало воровство, коррупция, продажность, растаскивание народного достояния</a:t>
            </a: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6" descr="resiz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429256" y="1785926"/>
            <a:ext cx="3428992" cy="486182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90</TotalTime>
  <Words>151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Сеть</vt:lpstr>
      <vt:lpstr> История коррупции в России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коррупции в России</dc:title>
  <dc:creator>Admin</dc:creator>
  <cp:lastModifiedBy>user</cp:lastModifiedBy>
  <cp:revision>4</cp:revision>
  <dcterms:created xsi:type="dcterms:W3CDTF">2011-03-28T08:41:54Z</dcterms:created>
  <dcterms:modified xsi:type="dcterms:W3CDTF">2022-02-08T15:49:25Z</dcterms:modified>
</cp:coreProperties>
</file>