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notesMasterIdLst>
    <p:notesMasterId r:id="rId2"/>
  </p:notesMasterIdLst>
  <p:sldIdLst>
    <p:sldId id="256" r:id="rId3"/>
    <p:sldId id="257" r:id="rId4"/>
    <p:sldId id="270" r:id="rId5"/>
    <p:sldId id="295" r:id="rId6"/>
    <p:sldId id="294" r:id="rId7"/>
    <p:sldId id="308" r:id="rId8"/>
    <p:sldId id="293" r:id="rId9"/>
    <p:sldId id="290" r:id="rId10"/>
    <p:sldId id="297" r:id="rId11"/>
    <p:sldId id="285" r:id="rId12"/>
    <p:sldId id="291" r:id="rId13"/>
    <p:sldId id="292" r:id="rId14"/>
    <p:sldId id="301" r:id="rId15"/>
    <p:sldId id="302" r:id="rId16"/>
    <p:sldId id="303" r:id="rId17"/>
    <p:sldId id="307" r:id="rId18"/>
    <p:sldId id="309" r:id="rId19"/>
    <p:sldId id="310" r:id="rId20"/>
    <p:sldId id="315" r:id="rId21"/>
    <p:sldId id="316" r:id="rId22"/>
    <p:sldId id="318" r:id="rId23"/>
    <p:sldId id="319" r:id="rId24"/>
    <p:sldId id="320" r:id="rId25"/>
    <p:sldId id="321" r:id="rId26"/>
    <p:sldId id="322" r:id="rId27"/>
    <p:sldId id="325" r:id="rId28"/>
    <p:sldId id="271" r:id="rId29"/>
    <p:sldId id="286" r:id="rId30"/>
    <p:sldId id="288" r:id="rId31"/>
    <p:sldId id="281" r:id="rId32"/>
    <p:sldId id="283" r:id="rId33"/>
    <p:sldId id="300" r:id="rId34"/>
    <p:sldId id="324" r:id="rId35"/>
    <p:sldId id="272" r:id="rId36"/>
    <p:sldId id="282" r:id="rId37"/>
    <p:sldId id="284" r:id="rId38"/>
    <p:sldId id="287" r:id="rId39"/>
    <p:sldId id="298" r:id="rId40"/>
    <p:sldId id="305" r:id="rId41"/>
    <p:sldId id="317" r:id="rId42"/>
    <p:sldId id="323" r:id="rId43"/>
    <p:sldId id="273" r:id="rId44"/>
    <p:sldId id="304" r:id="rId45"/>
    <p:sldId id="296" r:id="rId46"/>
    <p:sldId id="289" r:id="rId47"/>
    <p:sldId id="275" r:id="rId48"/>
    <p:sldId id="276" r:id="rId49"/>
    <p:sldId id="277" r:id="rId50"/>
    <p:sldId id="299" r:id="rId51"/>
    <p:sldId id="312" r:id="rId52"/>
    <p:sldId id="311" r:id="rId53"/>
    <p:sldId id="313" r:id="rId54"/>
    <p:sldId id="314" r:id="rId55"/>
    <p:sldId id="326" r:id="rId56"/>
    <p:sldId id="274" r:id="rId57"/>
    <p:sldId id="278" r:id="rId58"/>
    <p:sldId id="306" r:id="rId59"/>
    <p:sldId id="327" r:id="rId60"/>
  </p:sldIdLst>
  <p:sldSz cx="9144000" cy="6858000" type="screen4x3"/>
  <p:notesSz cx="6858000" cy="9144000"/>
  <p:custDataLst>
    <p:tags r:id="rId6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slide" Target="slides/slide57.xml" /><Relationship Id="rId6" Type="http://schemas.openxmlformats.org/officeDocument/2006/relationships/slide" Target="slides/slide4.xml" /><Relationship Id="rId60" Type="http://schemas.openxmlformats.org/officeDocument/2006/relationships/slide" Target="slides/slide58.xml" /><Relationship Id="rId61" Type="http://schemas.openxmlformats.org/officeDocument/2006/relationships/tags" Target="tags/tag1.xml" /><Relationship Id="rId62" Type="http://schemas.openxmlformats.org/officeDocument/2006/relationships/presProps" Target="presProps.xml" /><Relationship Id="rId63" Type="http://schemas.openxmlformats.org/officeDocument/2006/relationships/viewProps" Target="viewProps.xml" /><Relationship Id="rId64" Type="http://schemas.openxmlformats.org/officeDocument/2006/relationships/theme" Target="theme/theme1.xml" /><Relationship Id="rId65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E5763-BDB0-46BC-AC26-05AC293260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97819D-5E1D-4E43-B545-8065A0E021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705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/>
  <p:timing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jpeg" /><Relationship Id="rId3" Type="http://schemas.openxmlformats.org/officeDocument/2006/relationships/image" Target="../media/image15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jpeg" /><Relationship Id="rId3" Type="http://schemas.openxmlformats.org/officeDocument/2006/relationships/image" Target="../media/image2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Relationship Id="rId3" Type="http://schemas.openxmlformats.org/officeDocument/2006/relationships/image" Target="../media/image26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7.jpeg" /><Relationship Id="rId3" Type="http://schemas.openxmlformats.org/officeDocument/2006/relationships/image" Target="../media/image28.jpeg" /><Relationship Id="rId4" Type="http://schemas.openxmlformats.org/officeDocument/2006/relationships/image" Target="../media/image29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1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3.jpeg" /><Relationship Id="rId3" Type="http://schemas.openxmlformats.org/officeDocument/2006/relationships/image" Target="../media/image34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5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6.jpeg" /><Relationship Id="rId3" Type="http://schemas.openxmlformats.org/officeDocument/2006/relationships/image" Target="../media/image3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8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9.jpeg" /><Relationship Id="rId3" Type="http://schemas.openxmlformats.org/officeDocument/2006/relationships/image" Target="../media/image40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1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3.jpeg" /><Relationship Id="rId3" Type="http://schemas.openxmlformats.org/officeDocument/2006/relationships/image" Target="../media/image44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5.jpeg" /><Relationship Id="rId3" Type="http://schemas.openxmlformats.org/officeDocument/2006/relationships/image" Target="../media/image46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7.jpeg" /><Relationship Id="rId3" Type="http://schemas.openxmlformats.org/officeDocument/2006/relationships/image" Target="../media/image48.jpeg" /><Relationship Id="rId4" Type="http://schemas.openxmlformats.org/officeDocument/2006/relationships/image" Target="../media/image49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0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1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2.jpeg" /><Relationship Id="rId3" Type="http://schemas.openxmlformats.org/officeDocument/2006/relationships/image" Target="../media/image53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4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5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6.jpeg" /><Relationship Id="rId3" Type="http://schemas.openxmlformats.org/officeDocument/2006/relationships/image" Target="../media/image57.jpeg" /><Relationship Id="rId4" Type="http://schemas.openxmlformats.org/officeDocument/2006/relationships/image" Target="../media/image58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9.jpeg" /><Relationship Id="rId3" Type="http://schemas.openxmlformats.org/officeDocument/2006/relationships/image" Target="../media/image60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1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2.jpe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3.jpeg" /><Relationship Id="rId3" Type="http://schemas.openxmlformats.org/officeDocument/2006/relationships/image" Target="../media/image64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5.jpeg" /><Relationship Id="rId3" Type="http://schemas.openxmlformats.org/officeDocument/2006/relationships/image" Target="../media/image66.jpe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7.jpe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8.jpe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9.jpeg" /><Relationship Id="rId3" Type="http://schemas.openxmlformats.org/officeDocument/2006/relationships/image" Target="../media/image70.jpe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Relationship Id="rId3" Type="http://schemas.openxmlformats.org/officeDocument/2006/relationships/image" Target="../media/image6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2.jpeg" /><Relationship Id="rId3" Type="http://schemas.openxmlformats.org/officeDocument/2006/relationships/image" Target="../media/image73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4.jpeg" /><Relationship Id="rId3" Type="http://schemas.openxmlformats.org/officeDocument/2006/relationships/image" Target="../media/image75.jpe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6.jpe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7.jpe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8.jpeg" /><Relationship Id="rId3" Type="http://schemas.openxmlformats.org/officeDocument/2006/relationships/image" Target="../media/image79.jpeg" /><Relationship Id="rId4" Type="http://schemas.openxmlformats.org/officeDocument/2006/relationships/image" Target="../media/image80.jpeg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1.jpeg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2.jpeg" /><Relationship Id="rId3" Type="http://schemas.openxmlformats.org/officeDocument/2006/relationships/image" Target="../media/image83.jpeg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4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Relationship Id="rId3" Type="http://schemas.openxmlformats.org/officeDocument/2006/relationships/image" Target="../media/image10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933056"/>
            <a:ext cx="8136904" cy="1152127"/>
          </a:xfrm>
        </p:spPr>
        <p:txBody>
          <a:bodyPr/>
          <a:lstStyle/>
          <a:p>
            <a:pPr algn="ctr"/>
            <a:r>
              <a:rPr lang="ru-RU" b="1" smtClean="0"/>
              <a:t>Система патриотического воспитания </a:t>
            </a:r>
            <a:br>
              <a:rPr lang="ru-RU" b="1" smtClean="0"/>
            </a:br>
            <a:r>
              <a:rPr lang="ru-RU" b="1" smtClean="0"/>
              <a:t>в МБОУ «СШ №29»</a:t>
            </a:r>
            <a:br>
              <a:rPr lang="ru-RU" b="1"/>
            </a:br>
            <a:endParaRPr lang="ru-RU" b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6408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Сбой гуманитарной помощи</a:t>
            </a:r>
            <a:endParaRPr lang="ru-RU" b="1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1556792"/>
            <a:ext cx="3657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https://sun9-west.userapi.com/sun9-1/s/v1/ig2/er8FreHvKcefzNnr0slfMzCxoSbaPzGLbR3wWqFQ_YN8sr0U2zZfajljEYJo6JLNWQ41ZISIr6tWt6ktp7elaDAM.jpg?size=810x1080&amp;quality=9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64088" y="1916832"/>
            <a:ext cx="3088240" cy="4117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0361537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Акция "Письмо </a:t>
            </a:r>
            <a:r>
              <a:rPr lang="ru-RU" b="1"/>
              <a:t>солдату"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772816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8064" y="1484784"/>
            <a:ext cx="3852428" cy="5136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5446710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Акции </a:t>
            </a:r>
            <a:r>
              <a:rPr lang="ru-RU" b="1"/>
              <a:t>«Посылка солдату-2022»</a:t>
            </a: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420888"/>
            <a:ext cx="4464496" cy="334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6056" y="1657366"/>
            <a:ext cx="3528392" cy="47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074731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Акция </a:t>
            </a:r>
            <a:r>
              <a:rPr lang="ru-RU" b="1"/>
              <a:t>«Посылка солдату-2022»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9691" y="1739172"/>
            <a:ext cx="4320480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1739172"/>
            <a:ext cx="4536504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999478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Возложение цветов у памятника «Ангел мира»</a:t>
            </a:r>
            <a:endParaRPr lang="ru-RU" b="1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1800" y="1772816"/>
            <a:ext cx="3657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4037867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smtClean="0"/>
              <a:t>Участие в </a:t>
            </a:r>
            <a:r>
              <a:rPr lang="ru-RU" sz="3200" b="1"/>
              <a:t>митинге, состоявшемся у мемориала </a:t>
            </a:r>
            <a:br>
              <a:rPr lang="ru-RU" sz="3200" b="1" smtClean="0"/>
            </a:br>
            <a:r>
              <a:rPr lang="ru-RU" sz="3200" b="1" smtClean="0"/>
              <a:t>«</a:t>
            </a:r>
            <a:r>
              <a:rPr lang="ru-RU" sz="3200" b="1"/>
              <a:t>Воинам-интернационалистам</a:t>
            </a:r>
            <a:r>
              <a:rPr lang="ru-RU" sz="3200" b="1" smtClean="0"/>
              <a:t>»</a:t>
            </a:r>
            <a:endParaRPr lang="ru-RU" sz="3200" b="1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83968" y="3573016"/>
            <a:ext cx="4667141" cy="3110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2132856"/>
            <a:ext cx="4464496" cy="2975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506163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Исполнение военно-патриотической песни</a:t>
            </a:r>
            <a:endParaRPr lang="ru-RU" b="1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4" y="1772816"/>
            <a:ext cx="4992555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501008"/>
            <a:ext cx="441649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0188504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Полевые уроки </a:t>
            </a:r>
            <a:r>
              <a:rPr lang="ru-RU" b="1"/>
              <a:t>истории</a:t>
            </a:r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871827"/>
            <a:ext cx="4536504" cy="340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88024" y="3573016"/>
            <a:ext cx="422446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252644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3068960"/>
            <a:ext cx="4847184" cy="363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err="1"/>
              <a:t>Квест "Дорогами войны"</a:t>
            </a:r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340768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1340768"/>
            <a:ext cx="3720413" cy="279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895111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/>
              <a:t>Посещение городских патриотических мероприятий </a:t>
            </a:r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7624" y="1700808"/>
            <a:ext cx="633670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420381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2400" b="1" smtClean="0"/>
              <a:t>МБОУ «СШ №29» не первый </a:t>
            </a:r>
            <a:r>
              <a:rPr lang="ru-RU" sz="2400" b="1"/>
              <a:t>год осуществляет работу по следующим направлениям патриотического воспитания:</a:t>
            </a:r>
            <a:br>
              <a:rPr lang="ru-RU" sz="2400" b="1"/>
            </a:br>
            <a:br>
              <a:rPr lang="ru-RU" sz="2400" b="1"/>
            </a:br>
            <a:endParaRPr lang="ru-RU" sz="2400" b="1"/>
          </a:p>
        </p:txBody>
      </p:sp>
      <p:sp>
        <p:nvSpPr>
          <p:cNvPr id="4" name="Овал 3"/>
          <p:cNvSpPr/>
          <p:nvPr/>
        </p:nvSpPr>
        <p:spPr>
          <a:xfrm>
            <a:off x="2915816" y="3284984"/>
            <a:ext cx="3210233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275856" y="3476907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mtClean="0"/>
              <a:t>Система работы школы по патриотическому воспитанию</a:t>
            </a:r>
            <a:endParaRPr lang="ru-RU"/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1835696" y="2886328"/>
            <a:ext cx="1224136" cy="8426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7117936">
            <a:off x="2063128" y="4547641"/>
            <a:ext cx="1193669" cy="950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3035065">
            <a:off x="4039323" y="2580712"/>
            <a:ext cx="682267" cy="54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726044">
            <a:off x="5812327" y="2807326"/>
            <a:ext cx="987425" cy="78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777661" y="4509118"/>
            <a:ext cx="1242610" cy="98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7504" y="2416272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Духовно-нравственное направление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59832" y="1916832"/>
            <a:ext cx="3182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Историко-краеведческое направление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06039" y="2239997"/>
            <a:ext cx="2837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Гражданско-правовое направление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2641" y="5262067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/>
              <a:t>Военно-патриотическое направление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92080" y="523201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mtClean="0"/>
              <a:t>Социально-патриотическое направление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939722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Участие в городских конкурсах</a:t>
            </a:r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8251204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Сдача норм ГТО</a:t>
            </a:r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701" y="1600200"/>
            <a:ext cx="7426598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5150117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Участие в акции «Бессмертный полк»</a:t>
            </a:r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772816"/>
            <a:ext cx="3657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11960" y="3212976"/>
            <a:ext cx="4608512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3870125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mtClean="0"/>
              <a:t>Посещение театрализованного представления «По </a:t>
            </a:r>
            <a:r>
              <a:rPr lang="ru-RU"/>
              <a:t>дороге на </a:t>
            </a:r>
            <a:r>
              <a:rPr lang="ru-RU" smtClean="0"/>
              <a:t>Берлин»</a:t>
            </a:r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772816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895057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Возложение цветов </a:t>
            </a:r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3217077"/>
            <a:ext cx="4176464" cy="31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3140968"/>
            <a:ext cx="441649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895885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mtClean="0"/>
              <a:t>Конкурс </a:t>
            </a:r>
            <a:r>
              <a:rPr lang="ru-RU"/>
              <a:t>чтецов, посвященный</a:t>
            </a:r>
            <a:br>
              <a:rPr lang="ru-RU"/>
            </a:br>
            <a:r>
              <a:rPr lang="ru-RU"/>
              <a:t>Великому подвигу народа в войне 1941-1945 гг. «Салют, Победа!»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2276872"/>
            <a:ext cx="5976664" cy="448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9267135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/>
              <a:t>Турнир загадок "Красив в строю, силен в бою"</a:t>
            </a:r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772816"/>
            <a:ext cx="3648456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3356992"/>
            <a:ext cx="4985874" cy="2396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7430926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79296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/>
              <a:t>Историко-краеведческое </a:t>
            </a:r>
            <a:r>
              <a:rPr lang="ru-RU" b="1" smtClean="0"/>
              <a:t>направление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84976" cy="4876800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ru-RU" sz="3200">
                <a:solidFill>
                  <a:srgbClr val="333333"/>
                </a:solidFill>
                <a:latin typeface="Helvetica Neue"/>
              </a:rPr>
              <a:t>любовь к своей «малой» Родине;</a:t>
            </a:r>
          </a:p>
          <a:p>
            <a:pPr>
              <a:buFont typeface="Arial"/>
              <a:buChar char="•"/>
            </a:pPr>
            <a:r>
              <a:rPr lang="ru-RU" sz="3200">
                <a:solidFill>
                  <a:srgbClr val="333333"/>
                </a:solidFill>
                <a:latin typeface="Helvetica Neue"/>
              </a:rPr>
              <a:t>работа по сохранению культурных и исторических памятников боевой славы;</a:t>
            </a:r>
          </a:p>
          <a:p>
            <a:pPr>
              <a:buFont typeface="Arial"/>
              <a:buChar char="•"/>
            </a:pPr>
            <a:r>
              <a:rPr lang="ru-RU" sz="3200">
                <a:solidFill>
                  <a:srgbClr val="333333"/>
                </a:solidFill>
                <a:latin typeface="Helvetica Neue"/>
              </a:rPr>
              <a:t>чувство национальной гордости, </a:t>
            </a:r>
            <a:r>
              <a:rPr lang="ru-RU" sz="3200" smtClean="0">
                <a:solidFill>
                  <a:srgbClr val="333333"/>
                </a:solidFill>
                <a:latin typeface="Helvetica Neue"/>
              </a:rPr>
              <a:t>национальное </a:t>
            </a:r>
            <a:r>
              <a:rPr lang="ru-RU" sz="3200">
                <a:solidFill>
                  <a:srgbClr val="333333"/>
                </a:solidFill>
                <a:latin typeface="Helvetica Neue"/>
              </a:rPr>
              <a:t>самосознание, толерантность.</a:t>
            </a:r>
          </a:p>
          <a:p>
            <a:pPr marL="0" indent="0">
              <a:buNone/>
            </a:pPr>
            <a:br>
              <a:rPr lang="ru-RU"/>
            </a:b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935459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990600"/>
          </a:xfrm>
        </p:spPr>
        <p:txBody>
          <a:bodyPr/>
          <a:lstStyle/>
          <a:p>
            <a:pPr algn="ctr"/>
            <a:r>
              <a:rPr lang="ru-RU" b="1" smtClean="0"/>
              <a:t>Работа в школьном музее</a:t>
            </a:r>
            <a:endParaRPr lang="ru-RU" b="1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1760" y="1412776"/>
            <a:ext cx="3978442" cy="5304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99631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День Сибири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556792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432745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/>
              <a:t>Духовно-нравственное направление</a:t>
            </a:r>
            <a:br>
              <a:rPr lang="ru-RU" b="1"/>
            </a:br>
            <a:endParaRPr lang="ru-RU" b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876800"/>
          </a:xfrm>
        </p:spPr>
        <p:txBody>
          <a:bodyPr>
            <a:normAutofit/>
          </a:bodyPr>
          <a:lstStyle/>
          <a:p>
            <a:r>
              <a:rPr lang="ru-RU" sz="2800"/>
              <a:t>формирование нравственной личности, уважение к старшему поколению, к семье, родителям, семейным традициям;</a:t>
            </a:r>
          </a:p>
          <a:p>
            <a:r>
              <a:rPr lang="ru-RU" sz="2800"/>
              <a:t>положительное отношение к труду, как к основе жизнедеятельности;</a:t>
            </a:r>
          </a:p>
          <a:p>
            <a:r>
              <a:rPr lang="ru-RU" sz="2800"/>
              <a:t>формирование активной социальной позиции;</a:t>
            </a:r>
          </a:p>
          <a:p>
            <a:r>
              <a:rPr lang="ru-RU" sz="2800"/>
              <a:t>позитивное отношение к здоровому образу жизни, неприятие асоциальных явлений, подрывающих физическое и духовное здоровье нации.</a:t>
            </a:r>
          </a:p>
        </p:txBody>
      </p:sp>
    </p:spTree>
    <p:extLst>
      <p:ext uri="{BB962C8B-B14F-4D97-AF65-F5344CB8AC3E}">
        <p14:creationId xmlns:p14="http://schemas.microsoft.com/office/powerpoint/2010/main" val="3804809160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990600"/>
          </a:xfrm>
        </p:spPr>
        <p:txBody>
          <a:bodyPr>
            <a:normAutofit/>
          </a:bodyPr>
          <a:lstStyle/>
          <a:p>
            <a:pPr algn="ctr"/>
            <a:r>
              <a:rPr lang="ru-RU" b="1" smtClean="0"/>
              <a:t>Посещение музеев города</a:t>
            </a:r>
            <a:endParaRPr lang="ru-RU" b="1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700808"/>
            <a:ext cx="4211645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66"/>
          <a:stretch>
            <a:fillRect/>
          </a:stretch>
        </p:blipFill>
        <p:spPr bwMode="auto">
          <a:xfrm>
            <a:off x="5093103" y="1632279"/>
            <a:ext cx="3657600" cy="4546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1059381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Конкурс рисунков </a:t>
            </a:r>
            <a:br>
              <a:rPr lang="ru-RU" b="1" smtClean="0"/>
            </a:br>
            <a:r>
              <a:rPr lang="ru-RU" b="1" smtClean="0"/>
              <a:t>«Наш зимний край»</a:t>
            </a:r>
            <a:endParaRPr lang="ru-RU" b="1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628800"/>
            <a:ext cx="4176464" cy="31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https://sun9-west.userapi.com/sun9-61/s/v1/ig2/pL-Q4c48AmrUjw9qyFCqOvp89vLV4aYf9fXVZmXIpTg4DKVUYYAY1SFMt-diHj3FTTCQtz4RVxCxEjL_YKEeQoG3.jpg?size=1280x960&amp;quality=9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284984"/>
            <a:ext cx="4355976" cy="3266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855133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День народного единства</a:t>
            </a:r>
            <a:endParaRPr lang="ru-RU" b="1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340768"/>
            <a:ext cx="3616668" cy="2707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390064"/>
            <a:ext cx="414292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4" y="3363491"/>
            <a:ext cx="2808312" cy="3391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4934581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Участие в конкурсе </a:t>
            </a:r>
            <a:br>
              <a:rPr lang="ru-RU" b="1" smtClean="0"/>
            </a:br>
            <a:r>
              <a:rPr lang="ru-RU" b="1" smtClean="0"/>
              <a:t>«Поэтичный Нижневартовск»</a:t>
            </a:r>
            <a:endParaRPr lang="ru-RU" b="1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772816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4353156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/>
              <a:t>Гражданско-правовое направление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/>
              <a:t>изучение государственной символики, прав и обязанностей гражданина России.</a:t>
            </a:r>
          </a:p>
          <a:p>
            <a:r>
              <a:rPr lang="ru-RU" sz="2800"/>
              <a:t>понимание гражданского долга, ценностного отношения к национальным интересам России, её суверенитету, целостности и независимости;</a:t>
            </a:r>
          </a:p>
          <a:p>
            <a:r>
              <a:rPr lang="ru-RU" sz="2800"/>
              <a:t>формирование культуры правовых </a:t>
            </a:r>
            <a:r>
              <a:rPr lang="ru-RU" sz="2800" smtClean="0"/>
              <a:t>отношений.</a:t>
            </a:r>
            <a:endParaRPr lang="ru-RU" sz="2800"/>
          </a:p>
        </p:txBody>
      </p:sp>
    </p:spTree>
    <p:extLst>
      <p:ext uri="{BB962C8B-B14F-4D97-AF65-F5344CB8AC3E}">
        <p14:creationId xmlns:p14="http://schemas.microsoft.com/office/powerpoint/2010/main" val="130835688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/>
              <a:t>День принятия Федеральных конституционных законов о Государственных символах Российской Федерации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844824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5759093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/>
              <a:t>День Конституции Российской Федерации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420888"/>
            <a:ext cx="6059016" cy="3413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https://sun9-west.userapi.com/sun9-8/s/v1/ig2/c5lvdhlw7nqrGua2A8EI0YwbbpB3wX6-BeyB3s7HASsk5AKTGaubXOXKxn6pggIebxqyDJOZ7ByOGHeufw-Ykzw2.jpg?size=608x1080&amp;quality=95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4207" y="1916832"/>
            <a:ext cx="259442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025640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/>
              <a:t>День Государственного герба Российской Федерации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0196212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/>
              <a:t>Всероссийская интеллектуальная игра "РосКвиз:Россия</a:t>
            </a:r>
            <a:r>
              <a:rPr lang="ru-RU" b="1" smtClean="0"/>
              <a:t>"</a:t>
            </a:r>
            <a:endParaRPr lang="ru-RU" b="1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530059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День России</a:t>
            </a:r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268760"/>
            <a:ext cx="412845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99992" y="1340768"/>
            <a:ext cx="4512501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67744" y="3501008"/>
            <a:ext cx="4248472" cy="318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648252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Турнир </a:t>
            </a:r>
            <a:r>
              <a:rPr lang="ru-RU" b="1"/>
              <a:t>по военно-спортивной игре Лазертаг</a:t>
            </a:r>
            <a:endParaRPr lang="ru-RU" b="1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496" y="1700808"/>
            <a:ext cx="4680520" cy="3510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429000"/>
            <a:ext cx="441649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888196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/>
              <a:t>День Государственного флага Российской Федерации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1556792"/>
            <a:ext cx="2952328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1894" y="2204864"/>
            <a:ext cx="537659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9891829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/>
              <a:t>27 апреля - День российского </a:t>
            </a:r>
            <a:r>
              <a:rPr lang="ru-RU" smtClean="0"/>
              <a:t>парламентаризма</a:t>
            </a:r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202950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579296" cy="990600"/>
          </a:xfrm>
        </p:spPr>
        <p:txBody>
          <a:bodyPr>
            <a:normAutofit fontScale="90000"/>
          </a:bodyPr>
          <a:lstStyle/>
          <a:p>
            <a:r>
              <a:rPr lang="ru-RU" b="1"/>
              <a:t>Военно-патриотическое направление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/>
              <a:buChar char="•"/>
            </a:pPr>
            <a:r>
              <a:rPr lang="ru-RU" sz="2800">
                <a:solidFill>
                  <a:srgbClr val="333333"/>
                </a:solidFill>
                <a:latin typeface="Helvetica Neue"/>
              </a:rPr>
              <a:t>изучение истории России, знание Дней воинской славы, боевых и трудовых подвигов в годы Великой Отечественной войны;</a:t>
            </a:r>
          </a:p>
          <a:p>
            <a:pPr>
              <a:buFont typeface="Arial"/>
              <a:buChar char="•"/>
            </a:pPr>
            <a:r>
              <a:rPr lang="ru-RU" sz="2800">
                <a:solidFill>
                  <a:srgbClr val="333333"/>
                </a:solidFill>
                <a:latin typeface="Helvetica Neue"/>
              </a:rPr>
              <a:t>сохранение воинских традиций, связи поколений защитников Родины, организация встреч учащихся с ветеранами войны и труда.</a:t>
            </a:r>
          </a:p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23609"/>
      </p:ext>
    </p:ext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День памяти и </a:t>
            </a:r>
            <a:r>
              <a:rPr lang="ru-RU" b="1" smtClean="0"/>
              <a:t>скорби</a:t>
            </a:r>
            <a:endParaRPr lang="ru-RU" b="1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3200" y="1600200"/>
            <a:ext cx="3657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114626"/>
      </p:ext>
    </p:extLst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/>
              <a:t> </a:t>
            </a:r>
            <a:r>
              <a:rPr lang="ru-RU" b="1" smtClean="0"/>
              <a:t>День </a:t>
            </a:r>
            <a:r>
              <a:rPr lang="ru-RU" b="1"/>
              <a:t>окончания Второй мировой </a:t>
            </a:r>
            <a:r>
              <a:rPr lang="ru-RU" b="1" smtClean="0"/>
              <a:t>войны</a:t>
            </a:r>
            <a:endParaRPr lang="ru-RU" b="1"/>
          </a:p>
        </p:txBody>
      </p:sp>
      <p:pic>
        <p:nvPicPr>
          <p:cNvPr id="2150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576" y="1772816"/>
            <a:ext cx="3657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628800"/>
            <a:ext cx="383442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815515"/>
      </p:ext>
    </p:ext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380" y="980728"/>
            <a:ext cx="8820472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smtClean="0"/>
              <a:t>День </a:t>
            </a:r>
            <a:r>
              <a:rPr lang="ru-RU" b="1"/>
              <a:t>памяти сотрудников органов внутренних дел России, погибших при исполнении служебных обязанностей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068960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3068960"/>
            <a:ext cx="4224469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524667"/>
      </p:ext>
    </p:extLst>
  </p:cSld>
  <p:clrMapOvr>
    <a:masterClrMapping/>
  </p:clrMapOvr>
  <p:transition/>
  <p:timing/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/>
              <a:t>День Героев Отечества</a:t>
            </a:r>
            <a:br>
              <a:rPr lang="ru-RU" b="1" i="1"/>
            </a:br>
            <a:endParaRPr lang="ru-RU" b="1" i="1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9712" y="1609056"/>
            <a:ext cx="5040560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066077"/>
      </p:ext>
    </p:extLst>
  </p:cSld>
  <p:clrMapOvr>
    <a:masterClrMapping/>
  </p:clrMapOvr>
  <p:transition/>
  <p:timing/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smtClean="0"/>
              <a:t>День Неизвестного солдата </a:t>
            </a:r>
            <a:endParaRPr lang="ru-RU" b="1" i="1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1412776"/>
            <a:ext cx="3927630" cy="5236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8586939"/>
      </p:ext>
    </p:extLst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smtClean="0"/>
              <a:t>День воинской славы</a:t>
            </a:r>
            <a:endParaRPr lang="ru-RU" b="1" i="1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412776"/>
            <a:ext cx="4166592" cy="3124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55752" y="2636912"/>
            <a:ext cx="5376597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987891"/>
      </p:ext>
    </p:extLst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Уроки мужества</a:t>
            </a:r>
            <a:endParaRPr lang="ru-RU" b="1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9371215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Туристический слет</a:t>
            </a:r>
            <a:endParaRPr lang="ru-RU" b="1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170" y="1566664"/>
            <a:ext cx="4876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7350" y="1556792"/>
            <a:ext cx="475252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485910"/>
      </p:ext>
    </p:extLst>
  </p:cSld>
  <p:clrMapOvr>
    <a:masterClrMapping/>
  </p:clrMapOvr>
  <p:transition/>
  <p:timing/>
</p:sld>
</file>

<file path=ppt/slides/slide5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/>
              <a:t>27 января День освобождения Красной армией крупнейшего «лагеря смерти» Аушвиц-Биркенау (Освенцима) – День памяти жертв </a:t>
            </a:r>
            <a:r>
              <a:rPr lang="ru-RU" b="1" smtClean="0"/>
              <a:t>Холокоста</a:t>
            </a:r>
            <a:endParaRPr lang="ru-RU" b="1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2780928"/>
            <a:ext cx="2808312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3068960"/>
            <a:ext cx="4704523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8407111"/>
      </p:ext>
    </p:extLst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990600"/>
          </a:xfrm>
        </p:spPr>
        <p:txBody>
          <a:bodyPr>
            <a:noAutofit/>
          </a:bodyPr>
          <a:lstStyle/>
          <a:p>
            <a:pPr algn="ctr"/>
            <a:r>
              <a:rPr lang="ru-RU" sz="3200" b="1"/>
              <a:t>2 февраля - 80 лет со дня победы Вооруженных сил СССР над армией гитлеровской Германии в 1943 году в Сталинградской битве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3429000"/>
            <a:ext cx="4211960" cy="3158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284984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3229952"/>
      </p:ext>
    </p:extLst>
  </p:cSld>
  <p:clrMapOvr>
    <a:masterClrMapping/>
  </p:clrMapOvr>
  <p:transition/>
  <p:timing/>
</p:sld>
</file>

<file path=ppt/slides/slide5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mtClean="0"/>
              <a:t>Кинолектории </a:t>
            </a:r>
            <a:endParaRPr lang="ru-RU" b="1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988840"/>
            <a:ext cx="5976664" cy="4482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2350436"/>
      </p:ext>
    </p:extLst>
  </p:cSld>
  <p:clrMapOvr>
    <a:masterClrMapping/>
  </p:clrMapOvr>
  <p:transition/>
  <p:timing/>
</p:sld>
</file>

<file path=ppt/slides/slide5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Экскурсии к моделям боевых сражений </a:t>
            </a:r>
            <a:endParaRPr lang="ru-RU" b="1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1700808"/>
            <a:ext cx="36576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1626852"/>
      </p:ext>
    </p:extLst>
  </p:cSld>
  <p:clrMapOvr>
    <a:masterClrMapping/>
  </p:clrMapOvr>
  <p:transition/>
  <p:timing/>
</p:sld>
</file>

<file path=ppt/slides/slide5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3330127"/>
            <a:ext cx="4176464" cy="33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482427"/>
            <a:ext cx="432048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71800" y="908720"/>
            <a:ext cx="345638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645413"/>
      </p:ext>
    </p:extLst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/>
              <a:t>Социально-патриотическое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/>
              <a:t>активизация духовно-нравственной и культурно-исторической преемственности поколений,</a:t>
            </a:r>
          </a:p>
          <a:p>
            <a:r>
              <a:rPr lang="ru-RU" sz="2800"/>
              <a:t>формирование активной жизненной позиции,</a:t>
            </a:r>
          </a:p>
          <a:p>
            <a:r>
              <a:rPr lang="ru-RU" sz="2800"/>
              <a:t>проявление чувств благородства и сострадания, проявление заботы о людях пожилого возраста.</a:t>
            </a:r>
          </a:p>
        </p:txBody>
      </p:sp>
    </p:spTree>
    <p:extLst>
      <p:ext uri="{BB962C8B-B14F-4D97-AF65-F5344CB8AC3E}">
        <p14:creationId xmlns:p14="http://schemas.microsoft.com/office/powerpoint/2010/main" val="1119286559"/>
      </p:ext>
    </p:extLst>
  </p:cSld>
  <p:clrMapOvr>
    <a:masterClrMapping/>
  </p:clrMapOvr>
  <p:transition/>
  <p:timing/>
</p:sld>
</file>

<file path=ppt/slides/slide5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Встреча </a:t>
            </a:r>
            <a:r>
              <a:rPr lang="ru-RU" b="1"/>
              <a:t>ветеранов труда и организации «Дети – фронту</a:t>
            </a:r>
            <a:r>
              <a:rPr lang="ru-RU" b="1" smtClean="0"/>
              <a:t>»</a:t>
            </a:r>
            <a:endParaRPr lang="ru-RU" b="1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844824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07663"/>
      </p:ext>
    </p:extLst>
  </p:cSld>
  <p:clrMapOvr>
    <a:masterClrMapping/>
  </p:clrMapOvr>
  <p:transition/>
  <p:timing/>
</p:sld>
</file>

<file path=ppt/slides/slide5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smtClean="0"/>
              <a:t>Фестиваль патриотической песни с приглашенным гостем – председателем организации «Дети – фронту» </a:t>
            </a:r>
            <a:endParaRPr lang="ru-RU" sz="2800" b="1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916832"/>
            <a:ext cx="4835376" cy="3626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1772816"/>
            <a:ext cx="3707904" cy="4943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9430788"/>
      </p:ext>
    </p:extLst>
  </p:cSld>
  <p:clrMapOvr>
    <a:masterClrMapping/>
  </p:clrMapOvr>
  <p:transition/>
  <p:timing/>
</p:sld>
</file>

<file path=ppt/slides/slide5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/>
              <a:t> </a:t>
            </a:r>
            <a:r>
              <a:rPr lang="ru-RU" smtClean="0"/>
              <a:t>Посещение председателя </a:t>
            </a:r>
            <a:r>
              <a:rPr lang="ru-RU"/>
              <a:t>общественной организации </a:t>
            </a:r>
            <a:br>
              <a:rPr lang="ru-RU" smtClean="0"/>
            </a:br>
            <a:r>
              <a:rPr lang="ru-RU" smtClean="0"/>
              <a:t>"</a:t>
            </a:r>
            <a:r>
              <a:rPr lang="ru-RU"/>
              <a:t>Дети-Фронту" </a:t>
            </a: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7664" y="2060848"/>
            <a:ext cx="6142360" cy="4606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4733794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Команда обучающихся школы приняла участие в легкоатлетической эстафете, посвящённой Дню Победы.</a:t>
            </a: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99792" y="2146987"/>
            <a:ext cx="3384376" cy="451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224632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/>
              <a:t>Акция </a:t>
            </a:r>
            <a:r>
              <a:rPr lang="ru-RU" b="1" smtClean="0"/>
              <a:t>«Чистая тропа»</a:t>
            </a:r>
            <a:endParaRPr lang="ru-RU" b="1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6434191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/>
              <a:t>Эстафета  </a:t>
            </a:r>
            <a:br>
              <a:rPr lang="ru-RU" b="1" smtClean="0"/>
            </a:br>
            <a:r>
              <a:rPr lang="ru-RU" b="1" smtClean="0"/>
              <a:t>"В </a:t>
            </a:r>
            <a:r>
              <a:rPr lang="ru-RU" b="1"/>
              <a:t>здоровом теле здоровый дух</a:t>
            </a:r>
            <a:r>
              <a:rPr lang="ru-RU" b="1" smtClean="0"/>
              <a:t>!"</a:t>
            </a:r>
            <a:endParaRPr lang="ru-RU" b="1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700808"/>
            <a:ext cx="4248472" cy="3186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55976" y="3230978"/>
            <a:ext cx="4584509" cy="343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445250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smtClean="0"/>
              <a:t>Участие в фестивале «Мы вместе!»</a:t>
            </a:r>
            <a:endParaRPr lang="ru-RU" b="1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0800" y="1600200"/>
            <a:ext cx="65024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3332078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r="http://schemas.openxmlformats.org/officeDocument/2006/relationships"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Arial"/>
        <a:cs typeface="Arial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Template>Clarity</Template>
  <Company/>
  <PresentationFormat>On-screen Show (4:3)</PresentationFormat>
  <Paragraphs>79</Paragraphs>
  <Slides>58</Slides>
  <Notes>0</Notes>
  <TotalTime>270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baseType="lpstr" size="62">
      <vt:lpstr>Arial</vt:lpstr>
      <vt:lpstr>Calibri</vt:lpstr>
      <vt:lpstr>Helvetica Neue</vt:lpstr>
      <vt:lpstr>Ясность</vt:lpstr>
      <vt:lpstr>Система патриотического воспитания в МБОУ «СШ №29»</vt:lpstr>
      <vt:lpstr>МБОУ «СШ №29» не первый год осуществляет работу по следующим направлениям патриотического воспитания:</vt:lpstr>
      <vt:lpstr>Духовно-нравственное направление</vt:lpstr>
      <vt:lpstr>Турнир по военно-спортивной игре Лазертаг</vt:lpstr>
      <vt:lpstr>Туристический слет</vt:lpstr>
      <vt:lpstr>Команда обучающихся школы приняла участие в легкоатлетической эстафете, посвящённой Дню Победы.</vt:lpstr>
      <vt:lpstr>Акция «Чистая тропа»</vt:lpstr>
      <vt:lpstr>Эстафета  "В здоровом теле здоровый дух!"</vt:lpstr>
      <vt:lpstr>Участие в фестивале «Мы вместе!»</vt:lpstr>
      <vt:lpstr>Сбой гуманитарной помощи</vt:lpstr>
      <vt:lpstr>Акция "Письмо солдату"</vt:lpstr>
      <vt:lpstr>Акции «Посылка солдату-2022»</vt:lpstr>
      <vt:lpstr>Акция «Посылка солдату-2022»</vt:lpstr>
      <vt:lpstr>Возложение цветов у памятника «Ангел мира»</vt:lpstr>
      <vt:lpstr>Участие в митинге, состоявшемся у мемориала «Воинам-интернационалистам»</vt:lpstr>
      <vt:lpstr>Исполнение военно-патриотической песни</vt:lpstr>
      <vt:lpstr>Полевые уроки истории</vt:lpstr>
      <vt:lpstr>Квест "Дорогами войны"</vt:lpstr>
      <vt:lpstr>Посещение городских патриотических мероприятий </vt:lpstr>
      <vt:lpstr>Участие в городских конкурсах</vt:lpstr>
      <vt:lpstr>Сдача норм ГТО</vt:lpstr>
      <vt:lpstr>Участие в акции «Бессмертный полк»</vt:lpstr>
      <vt:lpstr>Посещение театрализованного представления «По дороге на Берлин»</vt:lpstr>
      <vt:lpstr>Возложение цветов </vt:lpstr>
      <vt:lpstr>Конкурс чтецов, посвященныйВеликому подвигу народа в войне 1941-1945 гг. «Салют, Победа!»</vt:lpstr>
      <vt:lpstr>Турнир загадок "Красив в строю, силен в бою"</vt:lpstr>
      <vt:lpstr>Историко-краеведческое направление</vt:lpstr>
      <vt:lpstr>Работа в школьном музее</vt:lpstr>
      <vt:lpstr>День Сибири</vt:lpstr>
      <vt:lpstr>Посещение музеев города</vt:lpstr>
      <vt:lpstr>Конкурс рисунков «Наш зимний край»</vt:lpstr>
      <vt:lpstr>День народного единства</vt:lpstr>
      <vt:lpstr>Участие в конкурсе «Поэтичный Нижневартовск»</vt:lpstr>
      <vt:lpstr>Гражданско-правовое направление</vt:lpstr>
      <vt:lpstr>День принятия Федеральных конституционных законов о Государственных символах Российской Федерации</vt:lpstr>
      <vt:lpstr>День Конституции Российской Федерации</vt:lpstr>
      <vt:lpstr>День Государственного герба Российской Федерации</vt:lpstr>
      <vt:lpstr>Всероссийская интеллектуальная игра "РосКвиз:Россия"</vt:lpstr>
      <vt:lpstr>День России</vt:lpstr>
      <vt:lpstr>День Государственного флага Российской Федерации</vt:lpstr>
      <vt:lpstr>27 апреля - День российского парламентаризма</vt:lpstr>
      <vt:lpstr>Военно-патриотическое направление</vt:lpstr>
      <vt:lpstr>День памяти и скорби</vt:lpstr>
      <vt:lpstr> День окончания Второй мировой войны</vt:lpstr>
      <vt:lpstr>День памяти сотрудников органов внутренних дел России, погибших при исполнении служебных обязанностей</vt:lpstr>
      <vt:lpstr>День Героев Отечества</vt:lpstr>
      <vt:lpstr>День Неизвестного солдата </vt:lpstr>
      <vt:lpstr>День воинской славы</vt:lpstr>
      <vt:lpstr>Уроки мужества</vt:lpstr>
      <vt:lpstr>27 января День освобождения Красной армией крупнейшего «лагеря смерти» Аушвиц-Биркенау (Освенцима) – День памяти жертв Холокоста</vt:lpstr>
      <vt:lpstr>2 февраля - 80 лет со дня победы Вооруженных сил СССР над армией гитлеровской Германии в 1943 году в Сталинградской битве</vt:lpstr>
      <vt:lpstr>Кинолектории </vt:lpstr>
      <vt:lpstr>Экскурсии к моделям боевых сражений </vt:lpstr>
      <vt:lpstr>PowerPoint Presentation</vt:lpstr>
      <vt:lpstr>Социально-патриотическое</vt:lpstr>
      <vt:lpstr>Встреча ветеранов труда и организации «Дети – фронту»</vt:lpstr>
      <vt:lpstr>Фестиваль патриотической песни с приглашенным гостем – председателем организации «Дети – фронту» </vt:lpstr>
      <vt:lpstr> Посещение председателя общественной организации "Дети-Фронту" 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Система патриотического воспитания  в МБОУ «СШ №29» </dc:title>
  <dc:creator>userR</dc:creator>
  <cp:lastModifiedBy>user</cp:lastModifiedBy>
  <cp:revision>17</cp:revision>
  <dcterms:created xsi:type="dcterms:W3CDTF">2023-01-26T03:17:56Z</dcterms:created>
  <dcterms:modified xsi:type="dcterms:W3CDTF">2023-03-17T07:53:31Z</dcterms:modified>
</cp:coreProperties>
</file>