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1" r:id="rId34"/>
    <p:sldId id="291" r:id="rId35"/>
    <p:sldId id="29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C8FF"/>
    <a:srgbClr val="FF3300"/>
    <a:srgbClr val="FFFF66"/>
    <a:srgbClr val="A20042"/>
    <a:srgbClr val="0000CC"/>
    <a:srgbClr val="FF0066"/>
    <a:srgbClr val="003300"/>
    <a:srgbClr val="819FFF"/>
    <a:srgbClr val="FF9BCD"/>
    <a:srgbClr val="6600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059" autoAdjust="0"/>
    <p:restoredTop sz="96433" autoAdjust="0"/>
  </p:normalViewPr>
  <p:slideViewPr>
    <p:cSldViewPr snapToGrid="0">
      <p:cViewPr varScale="1">
        <p:scale>
          <a:sx n="66" d="100"/>
          <a:sy n="66" d="100"/>
        </p:scale>
        <p:origin x="-1362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2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  <p:transition spd="slow"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  <p:transition spd="slow"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  <p:transition spd="slow"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  <p:transition spd="slow"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  <p:transition spd="slow"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  <p:transition spd="slow"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  <p:transition spd="slow"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  <p:transition spd="slow"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  <p:transition spd="slow"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  <p:transition spd="slow"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  <p:transition spd="slow"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12.02.2019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ll dir="rd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gif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gif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gif"/><Relationship Id="rId4" Type="http://schemas.openxmlformats.org/officeDocument/2006/relationships/image" Target="../media/image5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83771" y="1306285"/>
            <a:ext cx="8098971" cy="195942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i="1" dirty="0" smtClean="0">
                <a:latin typeface="Courier New" pitchFamily="49" charset="0"/>
                <a:cs typeface="Courier New" pitchFamily="49" charset="0"/>
              </a:rPr>
              <a:t>Люби и знай свой край родной</a:t>
            </a:r>
            <a:endParaRPr lang="ru-RU" sz="6000" b="1" i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377371" y="261256"/>
            <a:ext cx="8432800" cy="943429"/>
          </a:xfrm>
          <a:prstGeom prst="flowChartProcess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ourier New" pitchFamily="49" charset="0"/>
                <a:cs typeface="Courier New" pitchFamily="49" charset="0"/>
              </a:rPr>
              <a:t>МБДОУ «Детский сад комбинированного вида №11 «Олененок»</a:t>
            </a:r>
            <a:endParaRPr lang="ru-RU" sz="2400" b="1" dirty="0">
              <a:solidFill>
                <a:srgbClr val="0033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48001" y="3693886"/>
            <a:ext cx="5805714" cy="147319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Courier New" pitchFamily="49" charset="0"/>
                <a:cs typeface="Courier New" pitchFamily="49" charset="0"/>
              </a:rPr>
              <a:t>Викторина для детей подготовительной к школе группы</a:t>
            </a:r>
            <a:endParaRPr lang="ru-RU" sz="2400" b="1" i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13315" y="5558972"/>
            <a:ext cx="5805714" cy="108857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Courier New" pitchFamily="49" charset="0"/>
                <a:cs typeface="Courier New" pitchFamily="49" charset="0"/>
              </a:rPr>
              <a:t>Подготовила воспитатель </a:t>
            </a:r>
          </a:p>
          <a:p>
            <a:pPr algn="ctr"/>
            <a:r>
              <a:rPr lang="en-US" sz="2400" b="1" i="1" dirty="0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ru-RU" sz="2400" b="1" i="1" dirty="0" smtClean="0">
                <a:latin typeface="Courier New" pitchFamily="49" charset="0"/>
                <a:cs typeface="Courier New" pitchFamily="49" charset="0"/>
              </a:rPr>
              <a:t> квалификационной категории</a:t>
            </a:r>
          </a:p>
          <a:p>
            <a:pPr algn="ctr"/>
            <a:r>
              <a:rPr lang="ru-RU" sz="2400" b="1" i="1" dirty="0" smtClean="0">
                <a:latin typeface="Courier New" pitchFamily="49" charset="0"/>
                <a:cs typeface="Courier New" pitchFamily="49" charset="0"/>
              </a:rPr>
              <a:t>Машкова Татьяна Александровна</a:t>
            </a:r>
            <a:r>
              <a:rPr lang="en-US" sz="2400" b="1" i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ru-RU" sz="2400" b="1" i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dmin\Desktop\depositphotos_80881014-stock-photo-apples-background-close-u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02969" y="1262742"/>
            <a:ext cx="5007429" cy="1233717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urier New" pitchFamily="49" charset="0"/>
                <a:cs typeface="Courier New" pitchFamily="49" charset="0"/>
              </a:rPr>
              <a:t>1 КОНКУРС</a:t>
            </a:r>
            <a:endParaRPr lang="ru-RU" sz="48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457" y="3287485"/>
            <a:ext cx="8055429" cy="107405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РАЗМИНКА</a:t>
            </a:r>
            <a:endParaRPr lang="ru-RU" sz="88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3200" y="203200"/>
            <a:ext cx="4601030" cy="1074059"/>
          </a:xfrm>
          <a:prstGeom prst="rect">
            <a:avLst/>
          </a:prstGeom>
          <a:ln>
            <a:solidFill>
              <a:srgbClr val="0033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2 КОНКУРС</a:t>
            </a:r>
            <a:endParaRPr lang="ru-RU" sz="4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4578" name="Picture 2" descr="http://photos.wikimapia.org/p/00/04/31/96/17_full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/>
          <a:stretch>
            <a:fillRect/>
          </a:stretch>
        </p:blipFill>
        <p:spPr bwMode="auto">
          <a:xfrm>
            <a:off x="6283062" y="2450750"/>
            <a:ext cx="2570652" cy="3427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0" name="Picture 4" descr="http://photos.wikimapia.org/p/00/05/65/98/75_big.jpg"/>
          <p:cNvPicPr>
            <a:picLocks noChangeAspect="1" noChangeArrowheads="1"/>
          </p:cNvPicPr>
          <p:nvPr/>
        </p:nvPicPr>
        <p:blipFill>
          <a:blip r:embed="rId4">
            <a:lum bright="-10000" contrast="-10000"/>
          </a:blip>
          <a:srcRect/>
          <a:stretch>
            <a:fillRect/>
          </a:stretch>
        </p:blipFill>
        <p:spPr bwMode="auto">
          <a:xfrm>
            <a:off x="5279119" y="240167"/>
            <a:ext cx="3139168" cy="20897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2" name="Picture 6" descr="https://tambovgrad.ru/modules/photo/images/2065-Pamjatnik-Pushkinu-v-gorodskom-sadu-Michurinska.jpg"/>
          <p:cNvPicPr>
            <a:picLocks noChangeAspect="1" noChangeArrowheads="1"/>
          </p:cNvPicPr>
          <p:nvPr/>
        </p:nvPicPr>
        <p:blipFill>
          <a:blip r:embed="rId5">
            <a:lum bright="-10000" contrast="-10000"/>
          </a:blip>
          <a:srcRect/>
          <a:stretch>
            <a:fillRect/>
          </a:stretch>
        </p:blipFill>
        <p:spPr bwMode="auto">
          <a:xfrm>
            <a:off x="4020457" y="3817257"/>
            <a:ext cx="2606472" cy="2859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584" name="Picture 8" descr="https://img-fotki.yandex.ru/get/5114/22264419.2f/0_5b1fa_3b5ed7c5_XXL.jpg"/>
          <p:cNvPicPr>
            <a:picLocks noChangeAspect="1" noChangeArrowheads="1"/>
          </p:cNvPicPr>
          <p:nvPr/>
        </p:nvPicPr>
        <p:blipFill>
          <a:blip r:embed="rId6" cstate="print">
            <a:lum bright="-10000" contrast="10000"/>
          </a:blip>
          <a:srcRect/>
          <a:stretch>
            <a:fillRect/>
          </a:stretch>
        </p:blipFill>
        <p:spPr bwMode="auto">
          <a:xfrm>
            <a:off x="2525485" y="1847508"/>
            <a:ext cx="2496458" cy="2768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0" y="1291773"/>
            <a:ext cx="9144000" cy="174171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памятник себе воздвиг нерукотворный,</a:t>
            </a:r>
          </a:p>
          <a:p>
            <a:r>
              <a:rPr lang="ru-RU" sz="36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 нему не зарастет народная тропа…</a:t>
            </a:r>
          </a:p>
          <a:p>
            <a:pPr algn="ctr"/>
            <a:endParaRPr lang="ru-RU" sz="24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4586" name="Picture 10" descr="https://tambovgrad.ru/modules/photo/images/2082-Pamjatnik-AN-Gerasimovu-v-Michurinske.jpg"/>
          <p:cNvPicPr>
            <a:picLocks noChangeAspect="1" noChangeArrowheads="1"/>
          </p:cNvPicPr>
          <p:nvPr/>
        </p:nvPicPr>
        <p:blipFill>
          <a:blip r:embed="rId7">
            <a:lum bright="-10000" contrast="10000"/>
          </a:blip>
          <a:srcRect/>
          <a:stretch>
            <a:fillRect/>
          </a:stretch>
        </p:blipFill>
        <p:spPr bwMode="auto">
          <a:xfrm>
            <a:off x="348344" y="3033486"/>
            <a:ext cx="2569028" cy="3512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3200" y="435430"/>
            <a:ext cx="4412343" cy="841828"/>
          </a:xfrm>
          <a:prstGeom prst="rect">
            <a:avLst/>
          </a:prstGeom>
          <a:solidFill>
            <a:srgbClr val="B7C8FF"/>
          </a:solidFill>
          <a:ln>
            <a:solidFill>
              <a:srgbClr val="0000CC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solidFill>
                  <a:srgbClr val="0000CC"/>
                </a:solidFill>
                <a:latin typeface="Courier New" pitchFamily="49" charset="0"/>
                <a:cs typeface="Courier New" pitchFamily="49" charset="0"/>
              </a:rPr>
              <a:t>И.В. Мичурин</a:t>
            </a:r>
            <a:endParaRPr lang="ru-RU" sz="3600" b="1" i="1" dirty="0">
              <a:ln w="11430"/>
              <a:solidFill>
                <a:srgbClr val="0000CC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5606" name="Picture 6" descr="http://xn----etbdramlkdavfpy3d.xn--p1ai/assets/images/gorod/prochee/DSC_9111.jpg"/>
          <p:cNvPicPr>
            <a:picLocks noChangeAspect="1" noChangeArrowheads="1"/>
          </p:cNvPicPr>
          <p:nvPr/>
        </p:nvPicPr>
        <p:blipFill>
          <a:blip r:embed="rId3">
            <a:lum bright="10000" contrast="20000"/>
          </a:blip>
          <a:srcRect l="20809" r="31422"/>
          <a:stretch>
            <a:fillRect/>
          </a:stretch>
        </p:blipFill>
        <p:spPr bwMode="auto">
          <a:xfrm>
            <a:off x="304799" y="1277258"/>
            <a:ext cx="3918857" cy="5469174"/>
          </a:xfrm>
          <a:prstGeom prst="rect">
            <a:avLst/>
          </a:prstGeom>
          <a:ln w="38100" cap="sq">
            <a:solidFill>
              <a:srgbClr val="0000CC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5167085" y="428172"/>
            <a:ext cx="3643086" cy="841828"/>
          </a:xfrm>
          <a:prstGeom prst="rect">
            <a:avLst/>
          </a:prstGeom>
          <a:solidFill>
            <a:srgbClr val="E090DA"/>
          </a:solidFill>
          <a:ln>
            <a:solidFill>
              <a:srgbClr val="66003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solidFill>
                  <a:srgbClr val="660033"/>
                </a:solidFill>
                <a:latin typeface="Courier New" pitchFamily="49" charset="0"/>
                <a:cs typeface="Courier New" pitchFamily="49" charset="0"/>
              </a:rPr>
              <a:t>В.И. Ленин</a:t>
            </a:r>
            <a:endParaRPr lang="ru-RU" sz="3600" b="1" i="1" dirty="0">
              <a:ln w="11430"/>
              <a:solidFill>
                <a:srgbClr val="660033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5608" name="Picture 8" descr="http://photos.wikimapia.org/p/00/01/20/50/51_big.jpg"/>
          <p:cNvPicPr>
            <a:picLocks noChangeAspect="1" noChangeArrowheads="1"/>
          </p:cNvPicPr>
          <p:nvPr/>
        </p:nvPicPr>
        <p:blipFill>
          <a:blip r:embed="rId4">
            <a:lum bright="-10000" contrast="-10000"/>
          </a:blip>
          <a:srcRect/>
          <a:stretch>
            <a:fillRect/>
          </a:stretch>
        </p:blipFill>
        <p:spPr bwMode="auto">
          <a:xfrm>
            <a:off x="4934857" y="1189095"/>
            <a:ext cx="3614057" cy="5429419"/>
          </a:xfrm>
          <a:prstGeom prst="rect">
            <a:avLst/>
          </a:prstGeom>
          <a:ln w="38100" cap="sq">
            <a:solidFill>
              <a:srgbClr val="66003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6" name="Picture 2" descr="http://www.michpravda.ru/sites/default/files/michurin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147" y="248830"/>
            <a:ext cx="3371396" cy="2928901"/>
          </a:xfrm>
          <a:prstGeom prst="rect">
            <a:avLst/>
          </a:prstGeom>
          <a:noFill/>
        </p:spPr>
      </p:pic>
      <p:pic>
        <p:nvPicPr>
          <p:cNvPr id="26628" name="Picture 4" descr="http://visualrian.ru/images/old_preview/82/87/828780_previe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9976" y="203200"/>
            <a:ext cx="2798106" cy="398780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2452915" y="493485"/>
            <a:ext cx="4281714" cy="1074059"/>
          </a:xfrm>
          <a:prstGeom prst="rect">
            <a:avLst/>
          </a:prstGeom>
          <a:solidFill>
            <a:srgbClr val="B7C8FF"/>
          </a:solidFill>
          <a:ln>
            <a:solidFill>
              <a:srgbClr val="0000CC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3 КОНКУРС</a:t>
            </a:r>
            <a:endParaRPr lang="ru-RU" sz="4800" b="1" i="1" dirty="0">
              <a:ln w="11430"/>
              <a:solidFill>
                <a:srgbClr val="00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6636" name="Picture 12" descr="http://www.rulex.ru/rpg/WebPict/fullpic/0010-043.jpg"/>
          <p:cNvPicPr>
            <a:picLocks noChangeAspect="1" noChangeArrowheads="1"/>
          </p:cNvPicPr>
          <p:nvPr/>
        </p:nvPicPr>
        <p:blipFill>
          <a:blip r:embed="rId5">
            <a:lum bright="-10000"/>
          </a:blip>
          <a:srcRect/>
          <a:stretch>
            <a:fillRect/>
          </a:stretch>
        </p:blipFill>
        <p:spPr bwMode="auto">
          <a:xfrm>
            <a:off x="445862" y="2863631"/>
            <a:ext cx="2790824" cy="3762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638" name="Picture 14" descr="http://lounb.ru/lipmap/img/personalii/golici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3119" y="3077028"/>
            <a:ext cx="2925966" cy="3599545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748972" y="2445658"/>
            <a:ext cx="5972628" cy="107405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i="1" dirty="0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ИЗВЕСТНЫЕ ЛЮДИ</a:t>
            </a:r>
            <a:endParaRPr lang="ru-RU" sz="4800" b="1" i="1" dirty="0">
              <a:ln w="11430"/>
              <a:solidFill>
                <a:srgbClr val="00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74172" y="217715"/>
            <a:ext cx="4281714" cy="595086"/>
          </a:xfrm>
          <a:prstGeom prst="rect">
            <a:avLst/>
          </a:prstGeom>
          <a:solidFill>
            <a:srgbClr val="FF9BCD"/>
          </a:solidFill>
          <a:ln>
            <a:solidFill>
              <a:srgbClr val="FF0066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i="1" dirty="0" smtClean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«Мокрая терраса»</a:t>
            </a:r>
            <a:endParaRPr lang="ru-RU" sz="2800" b="1" i="1" dirty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7650" name="Picture 2" descr="ÑÑÐ´Ð¾Ð¶Ð½Ð¸Ðº ÐÐ»ÐµÐºÑÐ°Ð½Ð´Ñ ÐÐµÑÐ°ÑÐ¸Ð¼Ð¾Ð² ÐºÐ°ÑÑÐ¸Ð½Ñ â 04"/>
          <p:cNvPicPr>
            <a:picLocks noChangeAspect="1" noChangeArrowheads="1"/>
          </p:cNvPicPr>
          <p:nvPr/>
        </p:nvPicPr>
        <p:blipFill>
          <a:blip r:embed="rId3">
            <a:lum bright="-10000" contrast="-10000"/>
          </a:blip>
          <a:srcRect/>
          <a:stretch>
            <a:fillRect/>
          </a:stretch>
        </p:blipFill>
        <p:spPr bwMode="auto">
          <a:xfrm>
            <a:off x="377371" y="719541"/>
            <a:ext cx="4227739" cy="3866973"/>
          </a:xfrm>
          <a:prstGeom prst="rect">
            <a:avLst/>
          </a:prstGeom>
          <a:ln>
            <a:solidFill>
              <a:srgbClr val="FF0066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4" name="Picture 6" descr="ÐÐµÑÐ°ÑÐ¸Ð¼Ð¾Ð² Ð. Ð. ÐÐ¾Ð»Ð´ÐµÐ½Ñ. ÐÐµÑÐ½Ð¸Ð¹ Ð´Ð¾Ð¶Ð´Ñ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1973" y="493483"/>
            <a:ext cx="3250596" cy="4252233"/>
          </a:xfrm>
          <a:prstGeom prst="rect">
            <a:avLst/>
          </a:prstGeom>
          <a:ln>
            <a:solidFill>
              <a:srgbClr val="FF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4586514" y="195944"/>
            <a:ext cx="4383315" cy="457199"/>
          </a:xfrm>
          <a:prstGeom prst="rect">
            <a:avLst/>
          </a:prstGeom>
          <a:solidFill>
            <a:srgbClr val="FFFF66"/>
          </a:solidFill>
          <a:ln>
            <a:solidFill>
              <a:srgbClr val="FF33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«Полдень. Летний дождь»</a:t>
            </a:r>
            <a:endParaRPr lang="ru-RU" sz="2400" b="1" i="1" dirty="0">
              <a:ln w="11430"/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7652" name="Picture 4" descr="ÐÐµÑÐ°ÑÐ¸Ð¼Ð¾Ð² Ð. Ð. Ð¢ÑÐ¾Ð¹ÐºÐ°"/>
          <p:cNvPicPr>
            <a:picLocks noChangeAspect="1" noChangeArrowheads="1"/>
          </p:cNvPicPr>
          <p:nvPr/>
        </p:nvPicPr>
        <p:blipFill>
          <a:blip r:embed="rId5">
            <a:lum bright="-10000" contrast="10000"/>
          </a:blip>
          <a:srcRect/>
          <a:stretch>
            <a:fillRect/>
          </a:stretch>
        </p:blipFill>
        <p:spPr bwMode="auto">
          <a:xfrm>
            <a:off x="1331232" y="4528458"/>
            <a:ext cx="5346238" cy="2144713"/>
          </a:xfrm>
          <a:prstGeom prst="rect">
            <a:avLst/>
          </a:prstGeom>
          <a:ln>
            <a:solidFill>
              <a:srgbClr val="0000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81430" y="4434115"/>
            <a:ext cx="2097314" cy="595086"/>
          </a:xfrm>
          <a:prstGeom prst="rect">
            <a:avLst/>
          </a:prstGeom>
          <a:solidFill>
            <a:srgbClr val="819FFF"/>
          </a:solidFill>
          <a:ln>
            <a:solidFill>
              <a:srgbClr val="0000CC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i="1" dirty="0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«Тройка»</a:t>
            </a:r>
            <a:endParaRPr lang="ru-RU" sz="2800" b="1" i="1" dirty="0">
              <a:ln w="11430"/>
              <a:solidFill>
                <a:srgbClr val="00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7656" name="Picture 8" descr="https://www.gvsd.org/cms/lib/PA01001045/Centricity/Domain/403/pallet.gif"/>
          <p:cNvPicPr>
            <a:picLocks noChangeAspect="1" noChangeArrowheads="1" noCrop="1"/>
          </p:cNvPicPr>
          <p:nvPr/>
        </p:nvPicPr>
        <p:blipFill>
          <a:blip r:embed="rId6">
            <a:lum bright="-20000" contrast="10000"/>
          </a:blip>
          <a:srcRect/>
          <a:stretch>
            <a:fillRect/>
          </a:stretch>
        </p:blipFill>
        <p:spPr bwMode="auto">
          <a:xfrm rot="20816554">
            <a:off x="6750957" y="4878668"/>
            <a:ext cx="2117271" cy="157383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8" name="Picture 4" descr="http://visualrian.ru/images/old_preview/82/87/828780_previ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9429" y="319315"/>
            <a:ext cx="4347053" cy="6195326"/>
          </a:xfrm>
          <a:prstGeom prst="rect">
            <a:avLst/>
          </a:prstGeom>
          <a:ln>
            <a:solidFill>
              <a:srgbClr val="0000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61258" y="4368802"/>
            <a:ext cx="4136572" cy="2133600"/>
          </a:xfrm>
          <a:prstGeom prst="rect">
            <a:avLst/>
          </a:prstGeom>
          <a:solidFill>
            <a:srgbClr val="B7C8FF"/>
          </a:solidFill>
          <a:ln>
            <a:solidFill>
              <a:srgbClr val="0000CC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solidFill>
                  <a:srgbClr val="0000C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Александр Михайлович Герасимов</a:t>
            </a:r>
            <a:endParaRPr lang="ru-RU" sz="3600" b="1" i="1" dirty="0">
              <a:ln w="11430"/>
              <a:solidFill>
                <a:srgbClr val="0000CC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8676" name="Picture 4" descr="http://svistanet.com/wp-content/uploads/2018/10/xudozhnik_Aleksandr_Gerasimov_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4604" y="174171"/>
            <a:ext cx="2096012" cy="2554514"/>
          </a:xfrm>
          <a:prstGeom prst="rect">
            <a:avLst/>
          </a:prstGeom>
          <a:ln>
            <a:solidFill>
              <a:srgbClr val="0000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8" name="Picture 6" descr="http://www.art-catalog.ru/data_picture_2016/picture/447/134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52146" y="2139111"/>
            <a:ext cx="2602140" cy="2099060"/>
          </a:xfrm>
          <a:prstGeom prst="rect">
            <a:avLst/>
          </a:prstGeom>
          <a:ln>
            <a:solidFill>
              <a:srgbClr val="0000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76051" y="4811842"/>
            <a:ext cx="3576224" cy="1690559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solidFill>
                  <a:srgbClr val="00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Юрий Николаевич Голицын</a:t>
            </a:r>
            <a:endParaRPr lang="ru-RU" sz="3600" b="1" i="1" dirty="0">
              <a:ln w="11430"/>
              <a:solidFill>
                <a:srgbClr val="00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8" name="Picture 12" descr="http://www.rulex.ru/rpg/WebPict/fullpic/0010-043.jpg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4538891" y="555860"/>
            <a:ext cx="4372880" cy="5894815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698" name="Picture 2" descr="http://www.michurinsk.ru/images/news/20692_michurincev_zhdet_noch_v_muzee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108" y="198325"/>
            <a:ext cx="3969137" cy="2324781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700" name="Picture 4" descr="http://www.dobrodey.ru/upload/iblock/c4f/c4f35ed2e2bf0094c7022b312e9484e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250" y="2263515"/>
            <a:ext cx="3621538" cy="2413416"/>
          </a:xfrm>
          <a:prstGeom prst="rect">
            <a:avLst/>
          </a:prstGeom>
          <a:ln>
            <a:solidFill>
              <a:srgbClr val="00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76051" y="4811842"/>
            <a:ext cx="3576224" cy="1690559"/>
          </a:xfrm>
          <a:prstGeom prst="rect">
            <a:avLst/>
          </a:prstGeom>
          <a:ln>
            <a:solidFill>
              <a:srgbClr val="FF33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Иван Владимирович Мичурин</a:t>
            </a:r>
            <a:endParaRPr lang="ru-RU" sz="3600" b="1" i="1" dirty="0">
              <a:ln w="11430"/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0722" name="Picture 2" descr="https://userscontent2.emaze.com/images/4bba8f3e-9ebc-4c8c-a484-ba64c352ee28/90d1de04298ebdc7ffc38dc90339df2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4090" y="255341"/>
            <a:ext cx="4677682" cy="6415107"/>
          </a:xfrm>
          <a:prstGeom prst="rect">
            <a:avLst/>
          </a:prstGeom>
          <a:ln>
            <a:solidFill>
              <a:srgbClr val="FF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24" name="Picture 4" descr="C:\Users\Admin\Desktop\75620270_large_fa1ecee8f6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830" y="2182847"/>
            <a:ext cx="2670628" cy="2876390"/>
          </a:xfrm>
          <a:prstGeom prst="rect">
            <a:avLst/>
          </a:prstGeom>
          <a:noFill/>
        </p:spPr>
      </p:pic>
      <p:pic>
        <p:nvPicPr>
          <p:cNvPr id="30723" name="Picture 3" descr="C:\Users\Admin\Desktop\i-2229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3675" y="174171"/>
            <a:ext cx="2130641" cy="2438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46" name="Picture 2" descr="C:\Users\Admin\Desktop\Common-Cooking-Mistakes-That-You-Cant-See-in-Indian-Cooking-Video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567478" y="1067155"/>
            <a:ext cx="3576224" cy="95033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4 конкурс</a:t>
            </a:r>
            <a:endParaRPr lang="ru-RU" sz="4400" b="1" i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06172" y="1328413"/>
            <a:ext cx="6299199" cy="169055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solidFill>
                  <a:srgbClr val="A20042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ОСКОЛОЧНЫЕ КАРТИНКИ</a:t>
            </a:r>
            <a:endParaRPr lang="ru-RU" sz="3600" b="1" i="1" dirty="0">
              <a:ln w="11430"/>
              <a:solidFill>
                <a:srgbClr val="A20042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1750" name="Picture 6" descr="https://static.tumblr.com/683fabc18f16a67c21d1999fd3e866d9/yhf6hn4/a8Ip4ei8z/tumblr_static_filename_2048_v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40000" y="2438399"/>
            <a:ext cx="6204403" cy="4188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s://s.vtambove.ru/localStorage/news/85/c9/d8/3f/85c9d83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1901" y="1814285"/>
            <a:ext cx="8644068" cy="4862288"/>
          </a:xfrm>
          <a:prstGeom prst="rect">
            <a:avLst/>
          </a:prstGeom>
          <a:ln>
            <a:solidFill>
              <a:srgbClr val="FF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656115" y="588186"/>
            <a:ext cx="4005944" cy="892272"/>
          </a:xfrm>
          <a:prstGeom prst="rect">
            <a:avLst/>
          </a:prstGeom>
          <a:ln>
            <a:solidFill>
              <a:srgbClr val="FF33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i="1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Детский пляж</a:t>
            </a:r>
            <a:endParaRPr lang="ru-RU" sz="3600" b="1" i="1" dirty="0">
              <a:ln w="11430"/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1028" name="Picture 4" descr="https://www.chitalnya.ru/upload3/574/096df46e5d404c1756db48f2a7298bfb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5" y="290286"/>
            <a:ext cx="2286000" cy="2266951"/>
          </a:xfrm>
          <a:prstGeom prst="rect">
            <a:avLst/>
          </a:prstGeom>
          <a:ln>
            <a:solidFill>
              <a:srgbClr val="FF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https://cdn5.vectorstock.com/i/1000x1000/73/94/children-at-beach-vector-773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0547" y="188686"/>
            <a:ext cx="2232966" cy="1625600"/>
          </a:xfrm>
          <a:prstGeom prst="rect">
            <a:avLst/>
          </a:prstGeom>
          <a:ln>
            <a:solidFill>
              <a:srgbClr val="FF33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74172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Мичуринск, зимою в снегах утопающий</a:t>
            </a:r>
            <a:endParaRPr lang="ru-RU" sz="3200" b="1" i="1" dirty="0">
              <a:solidFill>
                <a:srgbClr val="0070C0"/>
              </a:solidFill>
              <a:latin typeface="Courier New" pitchFamily="49" charset="0"/>
              <a:ea typeface="Tahoma" panose="020B0604030504040204" pitchFamily="34" charset="0"/>
              <a:cs typeface="Courier New" pitchFamily="49" charset="0"/>
            </a:endParaRPr>
          </a:p>
        </p:txBody>
      </p:sp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C:\Users\Admin\Desktop\image.jpg"/>
          <p:cNvPicPr>
            <a:picLocks noChangeAspect="1" noChangeArrowheads="1"/>
          </p:cNvPicPr>
          <p:nvPr/>
        </p:nvPicPr>
        <p:blipFill>
          <a:blip r:embed="rId3">
            <a:lum bright="-10000" contrast="-10000"/>
          </a:blip>
          <a:srcRect/>
          <a:stretch>
            <a:fillRect/>
          </a:stretch>
        </p:blipFill>
        <p:spPr bwMode="auto">
          <a:xfrm>
            <a:off x="479012" y="943429"/>
            <a:ext cx="8345884" cy="5558489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0" name="Picture 2" descr="https://ds03.infourok.ru/uploads/ex/0cff/000256ee-52d646c4/640/img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6" y="229961"/>
            <a:ext cx="3486454" cy="2614840"/>
          </a:xfrm>
          <a:prstGeom prst="rect">
            <a:avLst/>
          </a:prstGeom>
          <a:ln>
            <a:solidFill>
              <a:srgbClr val="0000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4" name="Picture 6" descr="http://oldkozlov.ru/system/files/imagecache/lightbox/galerki/old_kolokolny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148" y="2859315"/>
            <a:ext cx="2458381" cy="3454400"/>
          </a:xfrm>
          <a:prstGeom prst="rect">
            <a:avLst/>
          </a:prstGeom>
          <a:ln>
            <a:solidFill>
              <a:srgbClr val="0000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413656" y="5965371"/>
            <a:ext cx="2271487" cy="703943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Троицкий монастырь</a:t>
            </a: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2776" name="Picture 8" descr="https://tambovgrad.ru/modules/photo/images/1848-Troickaja-cerkov-v-Kozlov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66089" y="2336800"/>
            <a:ext cx="2679412" cy="4325257"/>
          </a:xfrm>
          <a:prstGeom prst="rect">
            <a:avLst/>
          </a:prstGeom>
          <a:noFill/>
        </p:spPr>
      </p:pic>
      <p:pic>
        <p:nvPicPr>
          <p:cNvPr id="32772" name="Picture 4" descr="http://www.etoretro.ru/data/media/17/13430406516c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00260" y="319314"/>
            <a:ext cx="3391691" cy="2540001"/>
          </a:xfrm>
          <a:prstGeom prst="rect">
            <a:avLst/>
          </a:prstGeom>
          <a:ln>
            <a:solidFill>
              <a:srgbClr val="0000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6023429" y="232585"/>
            <a:ext cx="1640114" cy="609243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ЦГЛ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12573" y="2765328"/>
            <a:ext cx="4005944" cy="892272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5 конкурс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502399" y="5972628"/>
            <a:ext cx="2271487" cy="703943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Троицкий церковь</a:t>
            </a: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2778" name="Picture 10" descr="http://cdb-mich.ucoz.ru/_ph/2/46196187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11690" y="3778023"/>
            <a:ext cx="3525794" cy="2419577"/>
          </a:xfrm>
          <a:prstGeom prst="rect">
            <a:avLst/>
          </a:prstGeom>
          <a:ln>
            <a:solidFill>
              <a:srgbClr val="0000C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3113313" y="5979885"/>
            <a:ext cx="2852058" cy="703943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Архангельская церковь</a:t>
            </a:r>
            <a:endParaRPr lang="ru-RU" sz="2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0287" y="210814"/>
            <a:ext cx="6299198" cy="892272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Боголюбский</a:t>
            </a:r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 храм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3794" name="Picture 2" descr="http://s3.fotokto.ru/photo/full/388/3888596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/>
          <a:stretch>
            <a:fillRect/>
          </a:stretch>
        </p:blipFill>
        <p:spPr bwMode="auto">
          <a:xfrm>
            <a:off x="910317" y="1306286"/>
            <a:ext cx="7237793" cy="5167087"/>
          </a:xfrm>
          <a:prstGeom prst="rect">
            <a:avLst/>
          </a:prstGeom>
          <a:ln w="38100" cap="sq">
            <a:solidFill>
              <a:srgbClr val="A2004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0287" y="210814"/>
            <a:ext cx="8476342" cy="892272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Храм  Всех Скорбящих </a:t>
            </a:r>
            <a:r>
              <a:rPr lang="ru-RU" sz="36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Радосте</a:t>
            </a:r>
            <a:endParaRPr lang="ru-RU" sz="36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4818" name="Picture 2" descr="http://xn--b1algoccq.xn--p1ai/%D0%BA%D0%B0%D1%80%D1%82%D0%B8%D0%BD%D0%BA%D0%B0/%D0%B1%D0%BE%D0%BB%D1%8C%D1%88%D0%B0%D1%8F/5217890bec8b12ab9bd04d461a2ac6f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1004" y="1296081"/>
            <a:ext cx="7870824" cy="5242093"/>
          </a:xfrm>
          <a:prstGeom prst="rect">
            <a:avLst/>
          </a:prstGeom>
          <a:ln w="38100" cap="sq">
            <a:solidFill>
              <a:schemeClr val="accent4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90287" y="210814"/>
            <a:ext cx="7155542" cy="892272"/>
          </a:xfrm>
          <a:prstGeom prst="rect">
            <a:avLst/>
          </a:prstGeom>
          <a:ln>
            <a:solidFill>
              <a:srgbClr val="FFFF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Храм  Ильи Пророка</a:t>
            </a:r>
            <a:endParaRPr lang="ru-RU" sz="36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5842" name="Picture 2" descr="http://cdb-mich.ucoz.ru/_ph/7/6170308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1886" y="1168652"/>
            <a:ext cx="8244114" cy="5490709"/>
          </a:xfrm>
          <a:prstGeom prst="rect">
            <a:avLst/>
          </a:prstGeom>
          <a:ln w="38100" cap="sq">
            <a:solidFill>
              <a:srgbClr val="FFFF66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83544" y="225328"/>
            <a:ext cx="3875313" cy="689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6 конкурс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3030" y="508000"/>
            <a:ext cx="834570" cy="61395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кроссворд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683657" y="1045027"/>
          <a:ext cx="7112000" cy="4978398"/>
        </p:xfrm>
        <a:graphic>
          <a:graphicData uri="http://schemas.openxmlformats.org/drawingml/2006/table">
            <a:tbl>
              <a:tblPr/>
              <a:tblGrid>
                <a:gridCol w="438725"/>
                <a:gridCol w="438725"/>
                <a:gridCol w="438725"/>
                <a:gridCol w="438725"/>
                <a:gridCol w="437785"/>
                <a:gridCol w="437785"/>
                <a:gridCol w="437785"/>
                <a:gridCol w="437785"/>
                <a:gridCol w="438725"/>
                <a:gridCol w="438725"/>
                <a:gridCol w="438725"/>
                <a:gridCol w="438725"/>
                <a:gridCol w="617020"/>
                <a:gridCol w="360354"/>
                <a:gridCol w="436843"/>
                <a:gridCol w="436843"/>
              </a:tblGrid>
              <a:tr h="5503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575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331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4138840" y="3913867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2923268" y="3370943"/>
            <a:ext cx="342446" cy="35922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3510417" y="4474709"/>
            <a:ext cx="306840" cy="3585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3013528" y="5041220"/>
            <a:ext cx="339271" cy="3580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1712686" y="2848656"/>
            <a:ext cx="303214" cy="35900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856491" y="2261733"/>
            <a:ext cx="352651" cy="3508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1310594" y="1698170"/>
            <a:ext cx="315005" cy="34834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3313" name="AutoShape 1"/>
          <p:cNvSpPr>
            <a:spLocks noChangeArrowheads="1"/>
          </p:cNvSpPr>
          <p:nvPr/>
        </p:nvSpPr>
        <p:spPr bwMode="auto">
          <a:xfrm>
            <a:off x="1648959" y="1168854"/>
            <a:ext cx="310470" cy="3551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2157640" y="5575753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83544" y="225328"/>
            <a:ext cx="3875313" cy="689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6 конкурс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3030" y="508000"/>
            <a:ext cx="834570" cy="61395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кроссворд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683657" y="1045027"/>
          <a:ext cx="7112000" cy="4978398"/>
        </p:xfrm>
        <a:graphic>
          <a:graphicData uri="http://schemas.openxmlformats.org/drawingml/2006/table">
            <a:tbl>
              <a:tblPr/>
              <a:tblGrid>
                <a:gridCol w="438725"/>
                <a:gridCol w="438725"/>
                <a:gridCol w="438725"/>
                <a:gridCol w="438725"/>
                <a:gridCol w="437785"/>
                <a:gridCol w="437785"/>
                <a:gridCol w="437785"/>
                <a:gridCol w="437785"/>
                <a:gridCol w="438725"/>
                <a:gridCol w="438725"/>
                <a:gridCol w="438725"/>
                <a:gridCol w="438725"/>
                <a:gridCol w="617020"/>
                <a:gridCol w="360354"/>
                <a:gridCol w="436843"/>
                <a:gridCol w="436843"/>
              </a:tblGrid>
              <a:tr h="5503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Ч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У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575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331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4138840" y="3913867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2923268" y="3370943"/>
            <a:ext cx="342446" cy="35922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3510417" y="4474709"/>
            <a:ext cx="306840" cy="3585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3013528" y="5041220"/>
            <a:ext cx="339271" cy="3580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1712686" y="2848656"/>
            <a:ext cx="303214" cy="35900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856491" y="2261733"/>
            <a:ext cx="352651" cy="3508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1310594" y="1698170"/>
            <a:ext cx="315005" cy="34834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3313" name="AutoShape 1"/>
          <p:cNvSpPr>
            <a:spLocks noChangeArrowheads="1"/>
          </p:cNvSpPr>
          <p:nvPr/>
        </p:nvSpPr>
        <p:spPr bwMode="auto">
          <a:xfrm>
            <a:off x="1648959" y="1168854"/>
            <a:ext cx="310470" cy="3551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2157640" y="5575753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83544" y="225328"/>
            <a:ext cx="3875313" cy="689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6 конкурс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3030" y="508000"/>
            <a:ext cx="834570" cy="61395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кроссворд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683657" y="1045027"/>
          <a:ext cx="7112000" cy="4978398"/>
        </p:xfrm>
        <a:graphic>
          <a:graphicData uri="http://schemas.openxmlformats.org/drawingml/2006/table">
            <a:tbl>
              <a:tblPr/>
              <a:tblGrid>
                <a:gridCol w="438725"/>
                <a:gridCol w="438725"/>
                <a:gridCol w="438725"/>
                <a:gridCol w="438725"/>
                <a:gridCol w="437785"/>
                <a:gridCol w="437785"/>
                <a:gridCol w="437785"/>
                <a:gridCol w="437785"/>
                <a:gridCol w="438725"/>
                <a:gridCol w="438725"/>
                <a:gridCol w="438725"/>
                <a:gridCol w="438725"/>
                <a:gridCol w="617020"/>
                <a:gridCol w="360354"/>
                <a:gridCol w="436843"/>
                <a:gridCol w="436843"/>
              </a:tblGrid>
              <a:tr h="5503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Ч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У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Л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Ь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575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331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4138840" y="3913867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2923268" y="3370943"/>
            <a:ext cx="342446" cy="35922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3510417" y="4474709"/>
            <a:ext cx="306840" cy="3585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3013528" y="5041220"/>
            <a:ext cx="339271" cy="3580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1712686" y="2848656"/>
            <a:ext cx="303214" cy="35900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856491" y="2261733"/>
            <a:ext cx="352651" cy="3508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1310594" y="1698170"/>
            <a:ext cx="315005" cy="34834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3313" name="AutoShape 1"/>
          <p:cNvSpPr>
            <a:spLocks noChangeArrowheads="1"/>
          </p:cNvSpPr>
          <p:nvPr/>
        </p:nvSpPr>
        <p:spPr bwMode="auto">
          <a:xfrm>
            <a:off x="1648959" y="1168854"/>
            <a:ext cx="310470" cy="3551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2157640" y="5575753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83544" y="225328"/>
            <a:ext cx="3875313" cy="689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6 конкурс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3030" y="508000"/>
            <a:ext cx="834570" cy="61395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кроссворд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683657" y="1045027"/>
          <a:ext cx="7112000" cy="4978398"/>
        </p:xfrm>
        <a:graphic>
          <a:graphicData uri="http://schemas.openxmlformats.org/drawingml/2006/table">
            <a:tbl>
              <a:tblPr/>
              <a:tblGrid>
                <a:gridCol w="438725"/>
                <a:gridCol w="438725"/>
                <a:gridCol w="438725"/>
                <a:gridCol w="438725"/>
                <a:gridCol w="437785"/>
                <a:gridCol w="437785"/>
                <a:gridCol w="437785"/>
                <a:gridCol w="437785"/>
                <a:gridCol w="438725"/>
                <a:gridCol w="438725"/>
                <a:gridCol w="438725"/>
                <a:gridCol w="438725"/>
                <a:gridCol w="617020"/>
                <a:gridCol w="360354"/>
                <a:gridCol w="436843"/>
                <a:gridCol w="436843"/>
              </a:tblGrid>
              <a:tr h="5503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Ч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У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Л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Ь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575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У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З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Й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331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4138840" y="3913867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2923268" y="3370943"/>
            <a:ext cx="342446" cy="35922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3510417" y="4474709"/>
            <a:ext cx="306840" cy="3585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3013528" y="5041220"/>
            <a:ext cx="339271" cy="3580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1712686" y="2848656"/>
            <a:ext cx="303214" cy="35900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856491" y="2261733"/>
            <a:ext cx="352651" cy="3508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1310594" y="1698170"/>
            <a:ext cx="315005" cy="34834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3313" name="AutoShape 1"/>
          <p:cNvSpPr>
            <a:spLocks noChangeArrowheads="1"/>
          </p:cNvSpPr>
          <p:nvPr/>
        </p:nvSpPr>
        <p:spPr bwMode="auto">
          <a:xfrm>
            <a:off x="1648959" y="1168854"/>
            <a:ext cx="310470" cy="3551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2157640" y="5575753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83544" y="225328"/>
            <a:ext cx="3875313" cy="689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6 конкурс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3030" y="508000"/>
            <a:ext cx="834570" cy="61395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кроссворд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683657" y="1045027"/>
          <a:ext cx="7112000" cy="4978398"/>
        </p:xfrm>
        <a:graphic>
          <a:graphicData uri="http://schemas.openxmlformats.org/drawingml/2006/table">
            <a:tbl>
              <a:tblPr/>
              <a:tblGrid>
                <a:gridCol w="438725"/>
                <a:gridCol w="438725"/>
                <a:gridCol w="438725"/>
                <a:gridCol w="438725"/>
                <a:gridCol w="437785"/>
                <a:gridCol w="437785"/>
                <a:gridCol w="437785"/>
                <a:gridCol w="437785"/>
                <a:gridCol w="438725"/>
                <a:gridCol w="438725"/>
                <a:gridCol w="438725"/>
                <a:gridCol w="438725"/>
                <a:gridCol w="617020"/>
                <a:gridCol w="360354"/>
                <a:gridCol w="436843"/>
                <a:gridCol w="436843"/>
              </a:tblGrid>
              <a:tr h="5503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Ч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У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Л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Ь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575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У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З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Й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В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Т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331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4138840" y="3913867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2923268" y="3370943"/>
            <a:ext cx="342446" cy="35922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3510417" y="4474709"/>
            <a:ext cx="306840" cy="3585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3013528" y="5041220"/>
            <a:ext cx="339271" cy="3580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1712686" y="2848656"/>
            <a:ext cx="303214" cy="35900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856491" y="2261733"/>
            <a:ext cx="352651" cy="3508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1310594" y="1698170"/>
            <a:ext cx="315005" cy="34834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3313" name="AutoShape 1"/>
          <p:cNvSpPr>
            <a:spLocks noChangeArrowheads="1"/>
          </p:cNvSpPr>
          <p:nvPr/>
        </p:nvSpPr>
        <p:spPr bwMode="auto">
          <a:xfrm>
            <a:off x="1648959" y="1168854"/>
            <a:ext cx="310470" cy="3551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2157640" y="5575753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83544" y="225328"/>
            <a:ext cx="3875313" cy="689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6 конкурс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3030" y="508000"/>
            <a:ext cx="834570" cy="61395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кроссворд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683657" y="1045027"/>
          <a:ext cx="7112000" cy="4978398"/>
        </p:xfrm>
        <a:graphic>
          <a:graphicData uri="http://schemas.openxmlformats.org/drawingml/2006/table">
            <a:tbl>
              <a:tblPr/>
              <a:tblGrid>
                <a:gridCol w="438725"/>
                <a:gridCol w="438725"/>
                <a:gridCol w="438725"/>
                <a:gridCol w="438725"/>
                <a:gridCol w="437785"/>
                <a:gridCol w="437785"/>
                <a:gridCol w="437785"/>
                <a:gridCol w="437785"/>
                <a:gridCol w="438725"/>
                <a:gridCol w="438725"/>
                <a:gridCol w="438725"/>
                <a:gridCol w="438725"/>
                <a:gridCol w="617020"/>
                <a:gridCol w="360354"/>
                <a:gridCol w="436843"/>
                <a:gridCol w="436843"/>
              </a:tblGrid>
              <a:tr h="5503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Ч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У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Л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Ь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575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У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З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Й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В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Т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Б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Л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331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4138840" y="3913867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2923268" y="3370943"/>
            <a:ext cx="342446" cy="35922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3510417" y="4474709"/>
            <a:ext cx="306840" cy="3585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3013528" y="5041220"/>
            <a:ext cx="339271" cy="3580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1712686" y="2848656"/>
            <a:ext cx="303214" cy="35900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856491" y="2261733"/>
            <a:ext cx="352651" cy="3508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1310594" y="1698170"/>
            <a:ext cx="315005" cy="34834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3313" name="AutoShape 1"/>
          <p:cNvSpPr>
            <a:spLocks noChangeArrowheads="1"/>
          </p:cNvSpPr>
          <p:nvPr/>
        </p:nvSpPr>
        <p:spPr bwMode="auto">
          <a:xfrm>
            <a:off x="1648959" y="1168854"/>
            <a:ext cx="310470" cy="3551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2157640" y="5575753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74172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В пору цветения садов </a:t>
            </a:r>
            <a:r>
              <a:rPr lang="ru-RU" sz="3200" b="1" dirty="0" err="1" smtClean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бело-розовый</a:t>
            </a:r>
            <a:endParaRPr lang="ru-RU" sz="3200" b="1" i="1" dirty="0">
              <a:solidFill>
                <a:srgbClr val="FF0066"/>
              </a:solidFill>
              <a:latin typeface="Courier New" pitchFamily="49" charset="0"/>
              <a:ea typeface="Tahoma" panose="020B0604030504040204" pitchFamily="34" charset="0"/>
              <a:cs typeface="Courier New" pitchFamily="49" charset="0"/>
            </a:endParaRPr>
          </a:p>
        </p:txBody>
      </p:sp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2" name="Picture 2" descr="https://avatars.mds.yandex.net/get-pdb/38069/9b2d8e3b-7bc6-46e7-9ca4-730301bfdf5d/s1200?webp=false"/>
          <p:cNvPicPr>
            <a:picLocks noChangeAspect="1" noChangeArrowheads="1"/>
          </p:cNvPicPr>
          <p:nvPr/>
        </p:nvPicPr>
        <p:blipFill>
          <a:blip r:embed="rId3">
            <a:lum bright="-10000" contrast="-10000"/>
          </a:blip>
          <a:srcRect/>
          <a:stretch>
            <a:fillRect/>
          </a:stretch>
        </p:blipFill>
        <p:spPr bwMode="auto">
          <a:xfrm>
            <a:off x="522513" y="936473"/>
            <a:ext cx="8348890" cy="5565927"/>
          </a:xfrm>
          <a:prstGeom prst="rect">
            <a:avLst/>
          </a:prstGeom>
          <a:ln w="38100" cap="sq">
            <a:solidFill>
              <a:srgbClr val="FF66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83544" y="225328"/>
            <a:ext cx="3875313" cy="689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6 конкурс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3030" y="508000"/>
            <a:ext cx="834570" cy="61395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кроссворд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683657" y="1045027"/>
          <a:ext cx="7112000" cy="4978398"/>
        </p:xfrm>
        <a:graphic>
          <a:graphicData uri="http://schemas.openxmlformats.org/drawingml/2006/table">
            <a:tbl>
              <a:tblPr/>
              <a:tblGrid>
                <a:gridCol w="438725"/>
                <a:gridCol w="438725"/>
                <a:gridCol w="438725"/>
                <a:gridCol w="438725"/>
                <a:gridCol w="437785"/>
                <a:gridCol w="437785"/>
                <a:gridCol w="437785"/>
                <a:gridCol w="437785"/>
                <a:gridCol w="438725"/>
                <a:gridCol w="438725"/>
                <a:gridCol w="438725"/>
                <a:gridCol w="438725"/>
                <a:gridCol w="617020"/>
                <a:gridCol w="360354"/>
                <a:gridCol w="436843"/>
                <a:gridCol w="436843"/>
              </a:tblGrid>
              <a:tr h="5503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Ч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У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Л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Ь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575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У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З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Й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В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Т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Б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Л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Г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В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331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4138840" y="3913867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2923268" y="3370943"/>
            <a:ext cx="342446" cy="35922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3510417" y="4474709"/>
            <a:ext cx="306840" cy="3585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3013528" y="5041220"/>
            <a:ext cx="339271" cy="3580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1712686" y="2848656"/>
            <a:ext cx="303214" cy="35900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856491" y="2261733"/>
            <a:ext cx="352651" cy="3508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1310594" y="1698170"/>
            <a:ext cx="315005" cy="34834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3313" name="AutoShape 1"/>
          <p:cNvSpPr>
            <a:spLocks noChangeArrowheads="1"/>
          </p:cNvSpPr>
          <p:nvPr/>
        </p:nvSpPr>
        <p:spPr bwMode="auto">
          <a:xfrm>
            <a:off x="1648959" y="1168854"/>
            <a:ext cx="310470" cy="3551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2157640" y="5575753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83544" y="225328"/>
            <a:ext cx="3875313" cy="689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6 конкурс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3030" y="508000"/>
            <a:ext cx="834570" cy="61395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кроссворд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683657" y="1045027"/>
          <a:ext cx="7112000" cy="4978398"/>
        </p:xfrm>
        <a:graphic>
          <a:graphicData uri="http://schemas.openxmlformats.org/drawingml/2006/table">
            <a:tbl>
              <a:tblPr/>
              <a:tblGrid>
                <a:gridCol w="438725"/>
                <a:gridCol w="438725"/>
                <a:gridCol w="438725"/>
                <a:gridCol w="438725"/>
                <a:gridCol w="437785"/>
                <a:gridCol w="437785"/>
                <a:gridCol w="437785"/>
                <a:gridCol w="437785"/>
                <a:gridCol w="438725"/>
                <a:gridCol w="438725"/>
                <a:gridCol w="438725"/>
                <a:gridCol w="438725"/>
                <a:gridCol w="617020"/>
                <a:gridCol w="360354"/>
                <a:gridCol w="436843"/>
                <a:gridCol w="436843"/>
              </a:tblGrid>
              <a:tr h="5503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Ч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У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Л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Ь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575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У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З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Й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В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Т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Б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Л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Г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В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331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В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Ж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4138840" y="3913867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2923268" y="3370943"/>
            <a:ext cx="342446" cy="35922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3510417" y="4474709"/>
            <a:ext cx="306840" cy="3585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3013528" y="5041220"/>
            <a:ext cx="339271" cy="3580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1712686" y="2848656"/>
            <a:ext cx="303214" cy="35900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856491" y="2261733"/>
            <a:ext cx="352651" cy="3508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1310594" y="1698170"/>
            <a:ext cx="315005" cy="34834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3313" name="AutoShape 1"/>
          <p:cNvSpPr>
            <a:spLocks noChangeArrowheads="1"/>
          </p:cNvSpPr>
          <p:nvPr/>
        </p:nvSpPr>
        <p:spPr bwMode="auto">
          <a:xfrm>
            <a:off x="1648959" y="1168854"/>
            <a:ext cx="310470" cy="3551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2157640" y="5575753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83544" y="225328"/>
            <a:ext cx="3875313" cy="689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6 конкурс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3030" y="508000"/>
            <a:ext cx="834570" cy="61395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кроссворд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683657" y="1045027"/>
          <a:ext cx="7112000" cy="4978398"/>
        </p:xfrm>
        <a:graphic>
          <a:graphicData uri="http://schemas.openxmlformats.org/drawingml/2006/table">
            <a:tbl>
              <a:tblPr/>
              <a:tblGrid>
                <a:gridCol w="438725"/>
                <a:gridCol w="438725"/>
                <a:gridCol w="438725"/>
                <a:gridCol w="438725"/>
                <a:gridCol w="437785"/>
                <a:gridCol w="437785"/>
                <a:gridCol w="437785"/>
                <a:gridCol w="437785"/>
                <a:gridCol w="438725"/>
                <a:gridCol w="438725"/>
                <a:gridCol w="438725"/>
                <a:gridCol w="438725"/>
                <a:gridCol w="617020"/>
                <a:gridCol w="360354"/>
                <a:gridCol w="436843"/>
                <a:gridCol w="436843"/>
              </a:tblGrid>
              <a:tr h="5503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Ч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У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Л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Ь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575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У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З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Й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В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Т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Б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Л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Г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В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331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В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Ж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4138840" y="3913867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2923268" y="3370943"/>
            <a:ext cx="342446" cy="35922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3510417" y="4474709"/>
            <a:ext cx="306840" cy="3585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3013528" y="5041220"/>
            <a:ext cx="339271" cy="3580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1712686" y="2848656"/>
            <a:ext cx="303214" cy="35900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856491" y="2261733"/>
            <a:ext cx="352651" cy="3508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1310594" y="1698170"/>
            <a:ext cx="315005" cy="34834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3313" name="AutoShape 1"/>
          <p:cNvSpPr>
            <a:spLocks noChangeArrowheads="1"/>
          </p:cNvSpPr>
          <p:nvPr/>
        </p:nvSpPr>
        <p:spPr bwMode="auto">
          <a:xfrm>
            <a:off x="1648959" y="1168854"/>
            <a:ext cx="310470" cy="3551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2157640" y="5575753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83544" y="225328"/>
            <a:ext cx="3875313" cy="6890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6 конкурс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3030" y="508000"/>
            <a:ext cx="834570" cy="61395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кроссворд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1683657" y="1045027"/>
          <a:ext cx="7112000" cy="4978398"/>
        </p:xfrm>
        <a:graphic>
          <a:graphicData uri="http://schemas.openxmlformats.org/drawingml/2006/table">
            <a:tbl>
              <a:tblPr/>
              <a:tblGrid>
                <a:gridCol w="438725"/>
                <a:gridCol w="438725"/>
                <a:gridCol w="438725"/>
                <a:gridCol w="438725"/>
                <a:gridCol w="437785"/>
                <a:gridCol w="437785"/>
                <a:gridCol w="437785"/>
                <a:gridCol w="437785"/>
                <a:gridCol w="438725"/>
                <a:gridCol w="438725"/>
                <a:gridCol w="438725"/>
                <a:gridCol w="438725"/>
                <a:gridCol w="617020"/>
                <a:gridCol w="360354"/>
                <a:gridCol w="436843"/>
                <a:gridCol w="436843"/>
              </a:tblGrid>
              <a:tr h="55033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Ч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У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Л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Ь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575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У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З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Й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В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Т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Я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Б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Л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К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Г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BlToT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В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331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В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Н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Е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Ж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М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И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rowSpan="2" grid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33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Г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О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Р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С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Comic Sans MS" pitchFamily="66" charset="0"/>
                        </a:rPr>
                        <a:t>А</a:t>
                      </a:r>
                      <a:endParaRPr lang="ru-RU" sz="2400" b="1" dirty="0"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Comic Sans MS" pitchFamily="66" charset="0"/>
                        </a:rPr>
                        <a:t>Д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Comic Sans MS" pitchFamily="66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8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4138840" y="3913867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2923268" y="3370943"/>
            <a:ext cx="342446" cy="35922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3510417" y="4474709"/>
            <a:ext cx="306840" cy="35854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7</a:t>
            </a:r>
          </a:p>
        </p:txBody>
      </p:sp>
      <p:sp>
        <p:nvSpPr>
          <p:cNvPr id="13319" name="AutoShape 7"/>
          <p:cNvSpPr>
            <a:spLocks noChangeArrowheads="1"/>
          </p:cNvSpPr>
          <p:nvPr/>
        </p:nvSpPr>
        <p:spPr bwMode="auto">
          <a:xfrm>
            <a:off x="3013528" y="5041220"/>
            <a:ext cx="339271" cy="35809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8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1712686" y="2848656"/>
            <a:ext cx="303214" cy="359002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856491" y="2261733"/>
            <a:ext cx="352651" cy="35083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1310594" y="1698170"/>
            <a:ext cx="315005" cy="34834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3313" name="AutoShape 1"/>
          <p:cNvSpPr>
            <a:spLocks noChangeArrowheads="1"/>
          </p:cNvSpPr>
          <p:nvPr/>
        </p:nvSpPr>
        <p:spPr bwMode="auto">
          <a:xfrm>
            <a:off x="1648959" y="1168854"/>
            <a:ext cx="310470" cy="35514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2157640" y="5575753"/>
            <a:ext cx="346074" cy="38236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64343" y="827314"/>
            <a:ext cx="6139543" cy="484777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Был присвоен Указом Президента РФ </a:t>
            </a:r>
          </a:p>
          <a:p>
            <a:pPr algn="ctr"/>
            <a:r>
              <a:rPr lang="ru-RU" sz="36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В.В. Путиным </a:t>
            </a:r>
          </a:p>
          <a:p>
            <a:pPr algn="ctr"/>
            <a:r>
              <a:rPr lang="ru-RU" sz="36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в 2003 году 4 ноября.</a:t>
            </a:r>
          </a:p>
          <a:p>
            <a:pPr algn="ctr"/>
            <a:r>
              <a:rPr lang="ru-RU" sz="36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До 31 декабря 2027 года </a:t>
            </a:r>
            <a:endParaRPr lang="ru-RU" sz="36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4001" y="348343"/>
            <a:ext cx="834570" cy="61395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FF33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33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ourier New" pitchFamily="49" charset="0"/>
                <a:cs typeface="Courier New" pitchFamily="49" charset="0"/>
              </a:rPr>
              <a:t>наукоград</a:t>
            </a:r>
            <a:endParaRPr lang="ru-RU" sz="4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33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37890" name="Picture 2" descr="C:\Users\Admin\Desktop\0_fde2f_6c52313e_ori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1486" y="4992914"/>
            <a:ext cx="4107145" cy="1865086"/>
          </a:xfrm>
          <a:prstGeom prst="rect">
            <a:avLst/>
          </a:prstGeom>
          <a:noFill/>
        </p:spPr>
      </p:pic>
      <p:pic>
        <p:nvPicPr>
          <p:cNvPr id="18" name="Picture 2" descr="C:\Users\Admin\Desktop\0_fde2f_6c52313e_ori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656825">
            <a:off x="5036855" y="4927600"/>
            <a:ext cx="4107145" cy="1865086"/>
          </a:xfrm>
          <a:prstGeom prst="rect">
            <a:avLst/>
          </a:prstGeom>
          <a:noFill/>
        </p:spPr>
      </p:pic>
      <p:pic>
        <p:nvPicPr>
          <p:cNvPr id="37891" name="Picture 3" descr="C:\Users\Admin\Desktop\868445704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1867" y="0"/>
            <a:ext cx="2632133" cy="2971120"/>
          </a:xfrm>
          <a:prstGeom prst="rect">
            <a:avLst/>
          </a:prstGeom>
          <a:noFill/>
        </p:spPr>
      </p:pic>
      <p:pic>
        <p:nvPicPr>
          <p:cNvPr id="19" name="Picture 13" descr="http://www.playcast.ru/uploads/2018/04/30/2514448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33713" y="-420913"/>
            <a:ext cx="5109030" cy="23222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16" name="Picture 4" descr="https://www.tourprom.ru/site_media/images/upload/2016/8/4/poiphoto/i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916" y="1784167"/>
            <a:ext cx="7576456" cy="47037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923" name="Picture 11" descr="http://img-fotki.yandex.ru/get/4132/47407354.9b3/0_108dc4_ae2a7745_ori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74171" y="0"/>
            <a:ext cx="3008570" cy="3019652"/>
          </a:xfrm>
          <a:prstGeom prst="rect">
            <a:avLst/>
          </a:prstGeom>
          <a:noFill/>
        </p:spPr>
      </p:pic>
      <p:pic>
        <p:nvPicPr>
          <p:cNvPr id="38919" name="Picture 7" descr="https://content.foto.my.mail.ru/inbox/ludmila_alekseeva/_animated/i-10909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467147">
            <a:off x="5367426" y="-555752"/>
            <a:ext cx="3689436" cy="3021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74172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err="1" smtClean="0">
                <a:solidFill>
                  <a:srgbClr val="003300"/>
                </a:solidFill>
                <a:latin typeface="Courier New" pitchFamily="49" charset="0"/>
                <a:cs typeface="Courier New" pitchFamily="49" charset="0"/>
              </a:rPr>
              <a:t>Боголюбский</a:t>
            </a:r>
            <a:r>
              <a:rPr lang="ru-RU" sz="3200" b="1" i="1" dirty="0" smtClean="0">
                <a:solidFill>
                  <a:srgbClr val="003300"/>
                </a:solidFill>
                <a:latin typeface="Courier New" pitchFamily="49" charset="0"/>
                <a:cs typeface="Courier New" pitchFamily="49" charset="0"/>
              </a:rPr>
              <a:t> собор</a:t>
            </a:r>
            <a:endParaRPr lang="ru-RU" sz="3200" b="1" i="1" dirty="0">
              <a:solidFill>
                <a:srgbClr val="003300"/>
              </a:solidFill>
              <a:latin typeface="Courier New" pitchFamily="49" charset="0"/>
              <a:ea typeface="Tahoma" panose="020B0604030504040204" pitchFamily="34" charset="0"/>
              <a:cs typeface="Courier New" pitchFamily="49" charset="0"/>
            </a:endParaRPr>
          </a:p>
        </p:txBody>
      </p:sp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6" name="Picture 2" descr="https://greenexp.ru/uploads/places/1717901361/121bd0002b13aea7000aa795db01b7b8.jpg"/>
          <p:cNvPicPr>
            <a:picLocks noChangeAspect="1" noChangeArrowheads="1"/>
          </p:cNvPicPr>
          <p:nvPr/>
        </p:nvPicPr>
        <p:blipFill>
          <a:blip r:embed="rId3">
            <a:lum bright="-10000" contrast="-10000"/>
          </a:blip>
          <a:srcRect/>
          <a:stretch>
            <a:fillRect/>
          </a:stretch>
        </p:blipFill>
        <p:spPr bwMode="auto">
          <a:xfrm>
            <a:off x="373289" y="986972"/>
            <a:ext cx="8209917" cy="5567817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74172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Храм  Всех Скорбящих </a:t>
            </a:r>
            <a:r>
              <a:rPr lang="ru-RU" sz="3200" b="1" i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Радосте</a:t>
            </a:r>
            <a:endParaRPr lang="ru-RU" sz="3200" b="1" i="1" dirty="0">
              <a:solidFill>
                <a:srgbClr val="0070C0"/>
              </a:solidFill>
              <a:latin typeface="Courier New" pitchFamily="49" charset="0"/>
              <a:ea typeface="Tahoma" panose="020B0604030504040204" pitchFamily="34" charset="0"/>
              <a:cs typeface="Courier New" pitchFamily="49" charset="0"/>
            </a:endParaRPr>
          </a:p>
        </p:txBody>
      </p:sp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0" name="Picture 2" descr="https://azbyka.ru/palomnik/images/4/47/%D0%A1%D0%BA%D0%BE%D1%80%D0%B1%D1%8F%D1%89%D0%B5%D0%BD%D1%81%D0%BA%D0%B8%D0%B9_%D1%85%D1%80%D0%B0%D0%BC_%D0%9C%D0%B8%D1%87%D1%83%D1%80%D0%B8%D0%BD%D1%81%D0%BA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513" y="1058173"/>
            <a:ext cx="8244116" cy="5444227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74172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Ильинский храм</a:t>
            </a:r>
            <a:endParaRPr lang="ru-RU" sz="3200" b="1" i="1" dirty="0">
              <a:solidFill>
                <a:srgbClr val="C00000"/>
              </a:solidFill>
              <a:latin typeface="Courier New" pitchFamily="49" charset="0"/>
              <a:ea typeface="Tahoma" panose="020B0604030504040204" pitchFamily="34" charset="0"/>
              <a:cs typeface="Courier New" pitchFamily="49" charset="0"/>
            </a:endParaRPr>
          </a:p>
        </p:txBody>
      </p:sp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4" name="Picture 2" descr="http://cityattr.ru/wp-content/uploads/2018/05/tmp-38fc85f6-0ff5-4070-bbb1-f84d2807cf18.jpg"/>
          <p:cNvPicPr>
            <a:picLocks noChangeAspect="1" noChangeArrowheads="1"/>
          </p:cNvPicPr>
          <p:nvPr/>
        </p:nvPicPr>
        <p:blipFill>
          <a:blip r:embed="rId3">
            <a:lum bright="-10000" contrast="-10000"/>
          </a:blip>
          <a:srcRect/>
          <a:stretch>
            <a:fillRect/>
          </a:stretch>
        </p:blipFill>
        <p:spPr bwMode="auto">
          <a:xfrm>
            <a:off x="721632" y="1017276"/>
            <a:ext cx="7595054" cy="5538549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74172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3300"/>
                </a:solidFill>
                <a:latin typeface="Courier New" pitchFamily="49" charset="0"/>
                <a:cs typeface="Courier New" pitchFamily="49" charset="0"/>
              </a:rPr>
              <a:t>МГАУ и Институт </a:t>
            </a:r>
            <a:r>
              <a:rPr lang="ru-RU" sz="3200" b="1" i="1" dirty="0" err="1" smtClean="0">
                <a:solidFill>
                  <a:srgbClr val="FF3300"/>
                </a:solidFill>
                <a:latin typeface="Courier New" pitchFamily="49" charset="0"/>
                <a:cs typeface="Courier New" pitchFamily="49" charset="0"/>
              </a:rPr>
              <a:t>растеневодства</a:t>
            </a:r>
            <a:endParaRPr lang="ru-RU" sz="3200" b="1" i="1" dirty="0">
              <a:solidFill>
                <a:srgbClr val="FF3300"/>
              </a:solidFill>
              <a:latin typeface="Courier New" pitchFamily="49" charset="0"/>
              <a:ea typeface="Tahoma" panose="020B0604030504040204" pitchFamily="34" charset="0"/>
              <a:cs typeface="Courier New" pitchFamily="49" charset="0"/>
            </a:endParaRPr>
          </a:p>
        </p:txBody>
      </p:sp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8" name="Picture 2" descr="http://fototerra.ru/photo/Russia/Michurinsk/medium-201733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 b="5732"/>
          <a:stretch>
            <a:fillRect/>
          </a:stretch>
        </p:blipFill>
        <p:spPr bwMode="auto">
          <a:xfrm>
            <a:off x="228146" y="783771"/>
            <a:ext cx="4367244" cy="3091543"/>
          </a:xfrm>
          <a:prstGeom prst="rect">
            <a:avLst/>
          </a:prstGeom>
          <a:ln w="38100" cap="sq">
            <a:solidFill>
              <a:srgbClr val="FF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82" name="Picture 2" descr="https://avatars.mds.yandex.net/get-altay/216588/2a0000015b16dfffa86a7e2575eeb6175857/L"/>
          <p:cNvPicPr>
            <a:picLocks noChangeAspect="1" noChangeArrowheads="1"/>
          </p:cNvPicPr>
          <p:nvPr/>
        </p:nvPicPr>
        <p:blipFill>
          <a:blip r:embed="rId4">
            <a:lum bright="-10000" contrast="10000"/>
          </a:blip>
          <a:srcRect/>
          <a:stretch>
            <a:fillRect/>
          </a:stretch>
        </p:blipFill>
        <p:spPr bwMode="auto">
          <a:xfrm>
            <a:off x="5061404" y="732972"/>
            <a:ext cx="3635858" cy="4477658"/>
          </a:xfrm>
          <a:prstGeom prst="rect">
            <a:avLst/>
          </a:prstGeom>
          <a:ln w="38100" cap="sq">
            <a:solidFill>
              <a:srgbClr val="FF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84" name="Picture 4" descr="https://pbs.twimg.com/media/Dhed7OfWkAAHEJv.jpg"/>
          <p:cNvPicPr>
            <a:picLocks noChangeAspect="1" noChangeArrowheads="1"/>
          </p:cNvPicPr>
          <p:nvPr/>
        </p:nvPicPr>
        <p:blipFill>
          <a:blip r:embed="rId5">
            <a:lum bright="-10000" contrast="-10000"/>
          </a:blip>
          <a:srcRect/>
          <a:stretch>
            <a:fillRect/>
          </a:stretch>
        </p:blipFill>
        <p:spPr bwMode="auto">
          <a:xfrm>
            <a:off x="1785257" y="3510945"/>
            <a:ext cx="3846295" cy="3172883"/>
          </a:xfrm>
          <a:prstGeom prst="rect">
            <a:avLst/>
          </a:prstGeom>
          <a:ln w="38100" cap="sq">
            <a:solidFill>
              <a:srgbClr val="FF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17715" y="188685"/>
            <a:ext cx="4354285" cy="522514"/>
          </a:xfrm>
          <a:prstGeom prst="rect">
            <a:avLst/>
          </a:prstGeom>
          <a:ln>
            <a:solidFill>
              <a:srgbClr val="0033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ourier New" pitchFamily="49" charset="0"/>
                <a:cs typeface="Courier New" pitchFamily="49" charset="0"/>
              </a:rPr>
              <a:t>Уральский вокзал</a:t>
            </a:r>
            <a:endParaRPr lang="ru-RU" sz="2400" b="1" dirty="0">
              <a:solidFill>
                <a:srgbClr val="0033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1506" name="Picture 2" descr="https://travel2mich.ru/images/1naslediyemich/13.jpg"/>
          <p:cNvPicPr>
            <a:picLocks noChangeAspect="1" noChangeArrowheads="1"/>
          </p:cNvPicPr>
          <p:nvPr/>
        </p:nvPicPr>
        <p:blipFill>
          <a:blip r:embed="rId3">
            <a:lum bright="-10000" contrast="-10000"/>
          </a:blip>
          <a:srcRect/>
          <a:stretch>
            <a:fillRect/>
          </a:stretch>
        </p:blipFill>
        <p:spPr bwMode="auto">
          <a:xfrm>
            <a:off x="284337" y="653142"/>
            <a:ext cx="4715164" cy="3064857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775200" y="674914"/>
            <a:ext cx="4085771" cy="522514"/>
          </a:xfrm>
          <a:prstGeom prst="rect">
            <a:avLst/>
          </a:prstGeom>
          <a:ln>
            <a:solidFill>
              <a:srgbClr val="0033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ourier New" pitchFamily="49" charset="0"/>
                <a:cs typeface="Courier New" pitchFamily="49" charset="0"/>
              </a:rPr>
              <a:t>Воронежский вокзал</a:t>
            </a:r>
            <a:endParaRPr lang="ru-RU" sz="2400" b="1" dirty="0">
              <a:solidFill>
                <a:srgbClr val="0033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1508" name="Picture 4" descr="http://www.train-photo.ru/data/media/402/SA400011.jpg"/>
          <p:cNvPicPr>
            <a:picLocks noChangeAspect="1" noChangeArrowheads="1"/>
          </p:cNvPicPr>
          <p:nvPr/>
        </p:nvPicPr>
        <p:blipFill>
          <a:blip r:embed="rId4" cstate="print">
            <a:lum bright="-10000" contrast="-10000"/>
          </a:blip>
          <a:srcRect/>
          <a:stretch>
            <a:fillRect/>
          </a:stretch>
        </p:blipFill>
        <p:spPr bwMode="auto">
          <a:xfrm>
            <a:off x="4959803" y="1139371"/>
            <a:ext cx="4010025" cy="3007519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10" name="Picture 6" descr="http://itd1.mycdn.me/image?id=879051661652&amp;t=20&amp;plc=WEB&amp;tkn=*BE8pHvbiNPRFOa81_WSlOsCxEQ8"/>
          <p:cNvPicPr>
            <a:picLocks noChangeAspect="1" noChangeArrowheads="1"/>
          </p:cNvPicPr>
          <p:nvPr/>
        </p:nvPicPr>
        <p:blipFill>
          <a:blip r:embed="rId5">
            <a:lum bright="-10000" contrast="-10000"/>
          </a:blip>
          <a:srcRect t="8511"/>
          <a:stretch>
            <a:fillRect/>
          </a:stretch>
        </p:blipFill>
        <p:spPr bwMode="auto">
          <a:xfrm>
            <a:off x="244147" y="3918858"/>
            <a:ext cx="4531053" cy="2764971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965201" y="3599542"/>
            <a:ext cx="4085771" cy="522514"/>
          </a:xfrm>
          <a:prstGeom prst="rect">
            <a:avLst/>
          </a:prstGeom>
          <a:ln>
            <a:solidFill>
              <a:srgbClr val="0033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ourier New" pitchFamily="49" charset="0"/>
                <a:cs typeface="Courier New" pitchFamily="49" charset="0"/>
              </a:rPr>
              <a:t>Драматический театр</a:t>
            </a:r>
            <a:endParaRPr lang="ru-RU" sz="2400" b="1" dirty="0">
              <a:solidFill>
                <a:srgbClr val="003300"/>
              </a:solidFill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1512" name="Picture 8" descr="http://gazeta-mm.ru/media/k2/items/cache/13b5e0deaf19b06816d21e67ad4e211c_L.jpg"/>
          <p:cNvPicPr>
            <a:picLocks noChangeAspect="1" noChangeArrowheads="1"/>
          </p:cNvPicPr>
          <p:nvPr/>
        </p:nvPicPr>
        <p:blipFill>
          <a:blip r:embed="rId6">
            <a:lum bright="-10000" contrast="-10000"/>
          </a:blip>
          <a:srcRect/>
          <a:stretch>
            <a:fillRect/>
          </a:stretch>
        </p:blipFill>
        <p:spPr bwMode="auto">
          <a:xfrm>
            <a:off x="5192032" y="3991429"/>
            <a:ext cx="3570515" cy="2677886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4818744" y="3969657"/>
            <a:ext cx="4085771" cy="522514"/>
          </a:xfrm>
          <a:prstGeom prst="rect">
            <a:avLst/>
          </a:prstGeom>
          <a:ln>
            <a:solidFill>
              <a:srgbClr val="0033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3300"/>
                </a:solidFill>
                <a:latin typeface="Courier New" pitchFamily="49" charset="0"/>
                <a:cs typeface="Courier New" pitchFamily="49" charset="0"/>
              </a:rPr>
              <a:t>Кинотеатр «Октябрь»</a:t>
            </a:r>
            <a:endParaRPr lang="ru-RU" sz="2400" b="1" dirty="0">
              <a:solidFill>
                <a:srgbClr val="0033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2050" name="AutoShape 2" descr="http://photocdn.photogoroda.com/source2/cn3159/r5225/c5233/15039417.jpg?v=2017121311213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0" name="Picture 2" descr="http://oldkozlov.ru/system/files/imagecache/lightbox/galerki/old_vi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361" y="2220686"/>
            <a:ext cx="6153237" cy="4368799"/>
          </a:xfrm>
          <a:prstGeom prst="rect">
            <a:avLst/>
          </a:prstGeom>
          <a:ln w="38100" cap="sq">
            <a:solidFill>
              <a:srgbClr val="0033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77370" y="856343"/>
            <a:ext cx="5007429" cy="1074059"/>
          </a:xfrm>
          <a:prstGeom prst="rect">
            <a:avLst/>
          </a:prstGeom>
          <a:ln>
            <a:solidFill>
              <a:srgbClr val="0033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b="1" i="1" dirty="0" smtClean="0">
                <a:solidFill>
                  <a:srgbClr val="003300"/>
                </a:solidFill>
                <a:latin typeface="Courier New" pitchFamily="49" charset="0"/>
                <a:cs typeface="Courier New" pitchFamily="49" charset="0"/>
              </a:rPr>
              <a:t>КОЗЛОВ</a:t>
            </a:r>
            <a:endParaRPr lang="ru-RU" sz="6000" b="1" i="1" dirty="0">
              <a:solidFill>
                <a:srgbClr val="0033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67941" y="1843314"/>
            <a:ext cx="4085773" cy="1240973"/>
          </a:xfrm>
          <a:prstGeom prst="rect">
            <a:avLst/>
          </a:prstGeom>
          <a:ln>
            <a:solidFill>
              <a:srgbClr val="0033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solidFill>
                  <a:srgbClr val="003300"/>
                </a:solidFill>
                <a:latin typeface="Courier New" pitchFamily="49" charset="0"/>
                <a:cs typeface="Courier New" pitchFamily="49" charset="0"/>
              </a:rPr>
              <a:t>1635</a:t>
            </a:r>
            <a:r>
              <a:rPr lang="ru-RU" sz="4800" b="1" i="1" dirty="0" smtClean="0">
                <a:solidFill>
                  <a:srgbClr val="003300"/>
                </a:solidFill>
                <a:latin typeface="Courier New" pitchFamily="49" charset="0"/>
                <a:cs typeface="Courier New" pitchFamily="49" charset="0"/>
              </a:rPr>
              <a:t> ГОД</a:t>
            </a:r>
            <a:endParaRPr lang="ru-RU" sz="4800" b="1" i="1" dirty="0">
              <a:solidFill>
                <a:srgbClr val="003300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66625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653</TotalTime>
  <Words>607</Words>
  <Application>Microsoft Office PowerPoint</Application>
  <PresentationFormat>Экран (4:3)</PresentationFormat>
  <Paragraphs>564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Admin</cp:lastModifiedBy>
  <cp:revision>30</cp:revision>
  <dcterms:created xsi:type="dcterms:W3CDTF">2013-11-19T05:52:05Z</dcterms:created>
  <dcterms:modified xsi:type="dcterms:W3CDTF">2019-02-12T13:13:35Z</dcterms:modified>
</cp:coreProperties>
</file>