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78" r:id="rId5"/>
    <p:sldId id="260" r:id="rId6"/>
    <p:sldId id="269" r:id="rId7"/>
    <p:sldId id="262" r:id="rId8"/>
    <p:sldId id="270" r:id="rId9"/>
    <p:sldId id="263" r:id="rId10"/>
    <p:sldId id="274" r:id="rId11"/>
    <p:sldId id="272" r:id="rId12"/>
    <p:sldId id="275" r:id="rId13"/>
    <p:sldId id="264" r:id="rId14"/>
    <p:sldId id="271" r:id="rId15"/>
    <p:sldId id="273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E6CA4"/>
    <a:srgbClr val="000099"/>
    <a:srgbClr val="6600FF"/>
    <a:srgbClr val="006699"/>
    <a:srgbClr val="0000FF"/>
    <a:srgbClr val="335885"/>
    <a:srgbClr val="0000CC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FEEC1-8F9A-45CF-8A7E-FD5152150163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24168-0CBC-4F4C-846C-C4BBB6672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A7C60-7BB7-4C84-AA81-0EAE592AACD7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E719B-5418-487D-928B-73035DFC7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8D7AE-FCE7-4686-B892-E97760EC2A83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2C17A-559B-4561-8850-4ECEBE9A2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866E4-F5AA-42EF-ABE7-F9D20185C827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1DA5C-0563-4564-9D9B-DFE2D9FD2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D755E-06E3-4EC4-BA87-EA7F7A512136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3EEC0-365E-4924-9B5E-0CC24B72B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B5039-5BAD-4FE0-BB35-481AFCA3E95E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DB58A-7CEC-42B7-8981-A58105A24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12DD5-A717-42A9-9534-833B11871DBA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228F9-D66B-47E9-8E73-03129E361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23A1E-9F75-4C7E-892C-3F462B5551C8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707C4-4A1D-4C3F-ABD0-EC8405C30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E92F-8DFB-41F7-AAFE-44AADD5C4D92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945DF-61CE-4F6C-B2C1-D3E49A0F9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CAD96-CACE-4154-9DE7-D10F3E1191FF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1529A-C6C4-4AD0-BC3D-607EE7C61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1EB6A-D970-4287-AA8B-480C42484C14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B8BF9-E86F-466B-A2DB-23AC24CBA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3F085-A5CF-4015-9053-8B5AD9F62912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596AB-013A-4A51-9E0D-007D7092A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AF44DC-9254-402D-9D8E-31AEB136C5FE}" type="datetimeFigureOut">
              <a:rPr lang="ru-RU"/>
              <a:pPr>
                <a:defRPr/>
              </a:pPr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4EE161-947D-4538-ACE6-C2686D91F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ln>
            <a:solidFill>
              <a:srgbClr val="FFFF00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7897813" y="6642100"/>
            <a:ext cx="1246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>
                <a:solidFill>
                  <a:srgbClr val="595959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FokinaLida.75@mail.ru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11413" y="4652963"/>
            <a:ext cx="4572000" cy="1920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Автор-составитель: Ануфриева Алла Николаевна, 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учитель-логопед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МБДОУ «Детский сад №1» 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с. Ловозеро, Мурманской обл.</a:t>
            </a:r>
          </a:p>
          <a:p>
            <a:pPr algn="ctr"/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2019г.</a:t>
            </a:r>
            <a:endParaRPr lang="ru-RU" sz="2000">
              <a:latin typeface="Times New Roman" pitchFamily="18" charset="0"/>
            </a:endParaRPr>
          </a:p>
        </p:txBody>
      </p:sp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288925" y="1125538"/>
            <a:ext cx="8855075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5000" b="1" i="1">
                <a:solidFill>
                  <a:schemeClr val="bg1"/>
                </a:solidFill>
                <a:latin typeface="Segoe Script" pitchFamily="34" charset="0"/>
              </a:rPr>
              <a:t>Песочн</a:t>
            </a:r>
            <a:r>
              <a:rPr lang="ru-RU" sz="5000" b="1" i="1">
                <a:solidFill>
                  <a:schemeClr val="bg1"/>
                </a:solidFill>
                <a:latin typeface="Arial" charset="0"/>
              </a:rPr>
              <a:t>ая</a:t>
            </a:r>
            <a:r>
              <a:rPr lang="ru-RU" sz="5000" b="1" i="1">
                <a:solidFill>
                  <a:schemeClr val="bg1"/>
                </a:solidFill>
                <a:latin typeface="Segoe Script" pitchFamily="34" charset="0"/>
              </a:rPr>
              <a:t> технологи</a:t>
            </a:r>
            <a:r>
              <a:rPr lang="ru-RU" sz="5000" b="1" i="1">
                <a:solidFill>
                  <a:schemeClr val="bg1"/>
                </a:solidFill>
                <a:latin typeface="Arial" charset="0"/>
              </a:rPr>
              <a:t>я</a:t>
            </a:r>
            <a:r>
              <a:rPr lang="ru-RU" sz="5000" b="1" i="1">
                <a:solidFill>
                  <a:schemeClr val="bg1"/>
                </a:solidFill>
                <a:latin typeface="Segoe Script" pitchFamily="34" charset="0"/>
              </a:rPr>
              <a:t>,</a:t>
            </a:r>
          </a:p>
          <a:p>
            <a:pPr algn="ctr"/>
            <a:r>
              <a:rPr lang="ru-RU" sz="5000" b="1" i="1">
                <a:solidFill>
                  <a:schemeClr val="bg1"/>
                </a:solidFill>
                <a:latin typeface="Segoe Script" pitchFamily="34" charset="0"/>
              </a:rPr>
              <a:t>как инновация в практике</a:t>
            </a:r>
          </a:p>
          <a:p>
            <a:pPr algn="ctr"/>
            <a:r>
              <a:rPr lang="ru-RU" sz="5000" b="1" i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Segoe Script" pitchFamily="34" charset="0"/>
              </a:rPr>
              <a:t>учителя-логопеда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4356100" y="1196975"/>
            <a:ext cx="3540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i="1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/>
          </p:cNvSpPr>
          <p:nvPr>
            <p:ph type="title" sz="quarter" idx="4294967295"/>
          </p:nvPr>
        </p:nvSpPr>
        <p:spPr>
          <a:xfrm>
            <a:off x="468313" y="260350"/>
            <a:ext cx="8229600" cy="647700"/>
          </a:xfrm>
        </p:spPr>
        <p:txBody>
          <a:bodyPr/>
          <a:lstStyle/>
          <a:p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Рисование на песке</a:t>
            </a:r>
          </a:p>
        </p:txBody>
      </p:sp>
      <p:pic>
        <p:nvPicPr>
          <p:cNvPr id="23554" name="Picture 8" descr="IMG_521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87675" y="1844675"/>
            <a:ext cx="2914650" cy="2185988"/>
          </a:xfrm>
        </p:spPr>
      </p:pic>
      <p:pic>
        <p:nvPicPr>
          <p:cNvPr id="23555" name="Picture 10" descr="IMG_522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1863" y="4437063"/>
            <a:ext cx="2916237" cy="2187575"/>
          </a:xfrm>
        </p:spPr>
      </p:pic>
      <p:pic>
        <p:nvPicPr>
          <p:cNvPr id="23556" name="Picture 7" descr="IMG_480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940425" y="981075"/>
            <a:ext cx="2916238" cy="2187575"/>
          </a:xfrm>
        </p:spPr>
      </p:pic>
      <p:pic>
        <p:nvPicPr>
          <p:cNvPr id="23557" name="Picture 9" descr="IMG_52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908050"/>
            <a:ext cx="291465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Rectangle 7"/>
          <p:cNvSpPr>
            <a:spLocks noChangeArrowheads="1"/>
          </p:cNvSpPr>
          <p:nvPr/>
        </p:nvSpPr>
        <p:spPr bwMode="auto">
          <a:xfrm>
            <a:off x="539750" y="4005263"/>
            <a:ext cx="5435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rgbClr val="000099"/>
                </a:solidFill>
                <a:latin typeface="Times New Roman" pitchFamily="18" charset="0"/>
              </a:rPr>
              <a:t>       </a:t>
            </a:r>
            <a:r>
              <a:rPr lang="ru-RU" sz="2000" b="1">
                <a:solidFill>
                  <a:schemeClr val="tx2"/>
                </a:solidFill>
                <a:latin typeface="Times New Roman" pitchFamily="18" charset="0"/>
              </a:rPr>
              <a:t>Технические приемы рисования:</a:t>
            </a:r>
            <a:r>
              <a:rPr lang="ru-RU" sz="2000">
                <a:latin typeface="Times New Roman" pitchFamily="18" charset="0"/>
              </a:rPr>
              <a:t> рисование кулаком и ладонью; рисование ребром большого пальца; рисование щепотью; рисование мизинцами; одновременное использование нескольких пальцев; симметрично двумя руками; насыпание из кулачка; рисование с использованием формочек для выпечки.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>
          <a:xfrm>
            <a:off x="395288" y="260350"/>
            <a:ext cx="8229600" cy="1728788"/>
          </a:xfrm>
        </p:spPr>
        <p:txBody>
          <a:bodyPr/>
          <a:lstStyle/>
          <a:p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Развитие дыхательной системы</a:t>
            </a:r>
            <a:br>
              <a:rPr lang="ru-RU" sz="3200" b="1" smtClean="0">
                <a:solidFill>
                  <a:srgbClr val="5F5F5F"/>
                </a:solidFill>
                <a:latin typeface="Arial" charset="0"/>
              </a:rPr>
            </a:br>
            <a:r>
              <a:rPr lang="ru-RU" sz="2000" smtClean="0">
                <a:latin typeface="Times New Roman" pitchFamily="18" charset="0"/>
              </a:rPr>
              <a:t>Правильное дыхание очень важно для развития речи, оно влияет на звукопроизношение, артикуляцию и развитие голоса. Дыхательные упражнения помогают выработать диафрагмальное дыхание, а также продолжительность, силу и правильное распределение выдоха</a:t>
            </a:r>
            <a:r>
              <a:rPr lang="ru-RU" sz="2000" smtClean="0">
                <a:latin typeface="Arial" charset="0"/>
              </a:rPr>
              <a:t>.</a:t>
            </a:r>
          </a:p>
        </p:txBody>
      </p:sp>
      <p:pic>
        <p:nvPicPr>
          <p:cNvPr id="24578" name="Picture 7" descr="IMG_488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2060575"/>
            <a:ext cx="2952750" cy="2214563"/>
          </a:xfrm>
        </p:spPr>
      </p:pic>
      <p:pic>
        <p:nvPicPr>
          <p:cNvPr id="24579" name="Picture 8" descr="IMG_488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4365625"/>
            <a:ext cx="3024187" cy="2268538"/>
          </a:xfrm>
        </p:spPr>
      </p:pic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36838"/>
            <a:ext cx="4248150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Игры на развитие диафрагмального дыхания</a:t>
            </a:r>
            <a:br>
              <a:rPr lang="ru-RU" sz="3200" b="1" smtClean="0">
                <a:solidFill>
                  <a:srgbClr val="5F5F5F"/>
                </a:solidFill>
                <a:latin typeface="Arial" charset="0"/>
              </a:rPr>
            </a:br>
            <a:endParaRPr lang="ru-RU" sz="3200" b="1" smtClean="0">
              <a:solidFill>
                <a:srgbClr val="5F5F5F"/>
              </a:solidFill>
              <a:latin typeface="Arial" charset="0"/>
            </a:endParaRP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530350"/>
            <a:ext cx="8686800" cy="53276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Выровняй дорогу</a:t>
            </a: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  <a:r>
              <a:rPr lang="ru-RU" sz="2000" smtClean="0">
                <a:latin typeface="Times New Roman" pitchFamily="18" charset="0"/>
              </a:rPr>
              <a:t> От детской машинки проведена канавка в песке. Ребёнок воздушной струёй выравнивает дорогу перед машинкой.</a:t>
            </a:r>
          </a:p>
          <a:p>
            <a:pPr>
              <a:lnSpc>
                <a:spcPct val="80000"/>
              </a:lnSpc>
            </a:pPr>
            <a:endParaRPr lang="ru-RU" sz="20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Что под песком</a:t>
            </a:r>
            <a:r>
              <a:rPr lang="ru-RU" sz="2000" smtClean="0">
                <a:solidFill>
                  <a:schemeClr val="tx2"/>
                </a:solidFill>
                <a:latin typeface="Times New Roman" pitchFamily="18" charset="0"/>
              </a:rPr>
              <a:t>?</a:t>
            </a:r>
            <a:r>
              <a:rPr lang="ru-RU" sz="2000" smtClean="0">
                <a:latin typeface="Times New Roman" pitchFamily="18" charset="0"/>
              </a:rPr>
              <a:t> Под тонким слоем песка картинка. Сдувая песок, ребёнок открывает изображение.</a:t>
            </a:r>
            <a:endParaRPr lang="ru-RU" sz="20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i="1" smtClean="0">
                <a:latin typeface="Times New Roman" pitchFamily="18" charset="0"/>
              </a:rPr>
              <a:t> </a:t>
            </a: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Помоги зайцу</a:t>
            </a: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  <a:r>
              <a:rPr lang="ru-RU" sz="2000" smtClean="0">
                <a:latin typeface="Times New Roman" pitchFamily="18" charset="0"/>
              </a:rPr>
              <a:t> В песке углубления – </a:t>
            </a:r>
            <a:r>
              <a:rPr lang="ru-RU" sz="2000" i="1" smtClean="0">
                <a:latin typeface="Times New Roman" pitchFamily="18" charset="0"/>
              </a:rPr>
              <a:t>«следы»</a:t>
            </a:r>
            <a:r>
              <a:rPr lang="ru-RU" sz="2000" smtClean="0">
                <a:latin typeface="Times New Roman" pitchFamily="18" charset="0"/>
              </a:rPr>
              <a:t> зайца. Надо </a:t>
            </a:r>
            <a:r>
              <a:rPr lang="ru-RU" sz="2000" i="1" smtClean="0">
                <a:latin typeface="Times New Roman" pitchFamily="18" charset="0"/>
              </a:rPr>
              <a:t>«замести»</a:t>
            </a:r>
            <a:r>
              <a:rPr lang="ru-RU" sz="2000" smtClean="0">
                <a:latin typeface="Times New Roman" pitchFamily="18" charset="0"/>
              </a:rPr>
              <a:t> все следы, чтобы лиса не обнаружила.</a:t>
            </a:r>
          </a:p>
          <a:p>
            <a:pPr>
              <a:lnSpc>
                <a:spcPct val="80000"/>
              </a:lnSpc>
            </a:pPr>
            <a:endParaRPr lang="ru-RU" sz="20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Секрет</a:t>
            </a:r>
            <a:r>
              <a:rPr lang="ru-RU" sz="2000" smtClean="0">
                <a:latin typeface="Times New Roman" pitchFamily="18" charset="0"/>
              </a:rPr>
              <a:t>. В песке неглубоко закопана игрушка. Сдуванием песка обнаружить спрятанное.</a:t>
            </a:r>
            <a:endParaRPr lang="ru-RU" sz="20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Добрый великан</a:t>
            </a:r>
            <a:r>
              <a:rPr lang="ru-RU" sz="200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  <a:r>
              <a:rPr lang="ru-RU" sz="2000" smtClean="0">
                <a:latin typeface="Times New Roman" pitchFamily="18" charset="0"/>
              </a:rPr>
              <a:t> Перед игрушкой невысокая горка. Воздушной струёй разрушить горку, сравнять с поверхностью, чтобы герой продолжил путь.</a:t>
            </a:r>
          </a:p>
          <a:p>
            <a:pPr>
              <a:lnSpc>
                <a:spcPct val="80000"/>
              </a:lnSpc>
            </a:pPr>
            <a:endParaRPr lang="ru-RU" sz="20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 Ямка</a:t>
            </a:r>
            <a:r>
              <a:rPr lang="ru-RU" sz="2000" smtClean="0">
                <a:latin typeface="Times New Roman" pitchFamily="18" charset="0"/>
              </a:rPr>
              <a:t>   Следуя правилам дыхания, через нос набрать воздух, надувая живот и медленно, плавно, долгой струёй выдувать ямку в песке.</a:t>
            </a:r>
            <a:endParaRPr lang="ru-RU" sz="20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Дорога к другу</a:t>
            </a:r>
            <a:r>
              <a:rPr lang="ru-RU" sz="2000" b="1" i="1" smtClean="0">
                <a:latin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</a:rPr>
              <a:t>  На песке расставляются две игрушки. Длительной плавной струей образовать на песке дорожку от одной игрушки к другой.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865188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Развитие фонематического слуха</a:t>
            </a:r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Arial" charset="0"/>
                <a:cs typeface="Times New Roman" pitchFamily="18" charset="0"/>
              </a:rPr>
              <a:t>Выбрать фигурки с определенным звуком.</a:t>
            </a:r>
          </a:p>
          <a:p>
            <a:pPr eaLnBrk="1" hangingPunct="1"/>
            <a:r>
              <a:rPr lang="ru-RU" sz="2000" smtClean="0">
                <a:latin typeface="Arial" charset="0"/>
                <a:cs typeface="Times New Roman" pitchFamily="18" charset="0"/>
              </a:rPr>
              <a:t>Выбрать фигурки с определенным звуком в определенном месте слова.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</a:rPr>
              <a:t>Прятать руки в песок</a:t>
            </a:r>
            <a:r>
              <a:rPr lang="ru-RU" sz="2000" b="1" smtClean="0">
                <a:latin typeface="Times New Roman" pitchFamily="18" charset="0"/>
              </a:rPr>
              <a:t>,</a:t>
            </a:r>
            <a:r>
              <a:rPr lang="ru-RU" sz="2000" smtClean="0">
                <a:latin typeface="Times New Roman" pitchFamily="18" charset="0"/>
              </a:rPr>
              <a:t> услышав заданный звук</a:t>
            </a:r>
            <a:r>
              <a:rPr lang="ru-RU" sz="2000" b="1" smtClean="0">
                <a:latin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</a:rPr>
              <a:t>(сначала среди звуков, затем среди слогов, затем среди слов).  На другие звуки – руки держать над песочницей 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</a:rPr>
              <a:t>Подбирать из набора предметов и игрушек только те, в названии которых есть заданный звук и строить город.</a:t>
            </a:r>
            <a:r>
              <a:rPr lang="ru-RU" smtClean="0"/>
              <a:t> 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Рисунок 4"/>
          <p:cNvPicPr>
            <a:picLocks noChangeAspect="1"/>
          </p:cNvPicPr>
          <p:nvPr/>
        </p:nvPicPr>
        <p:blipFill>
          <a:blip r:embed="rId2" cstate="print"/>
          <a:srcRect t="6010" r="-1382" b="12254"/>
          <a:stretch>
            <a:fillRect/>
          </a:stretch>
        </p:blipFill>
        <p:spPr bwMode="auto">
          <a:xfrm>
            <a:off x="1908175" y="4076700"/>
            <a:ext cx="551497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Упражнения на дифференциацию звуков</a:t>
            </a:r>
          </a:p>
        </p:txBody>
      </p:sp>
      <p:sp>
        <p:nvSpPr>
          <p:cNvPr id="27650" name="Rectangle 5"/>
          <p:cNvSpPr>
            <a:spLocks noGrp="1"/>
          </p:cNvSpPr>
          <p:nvPr>
            <p:ph type="body" idx="4294967295"/>
          </p:nvPr>
        </p:nvSpPr>
        <p:spPr>
          <a:xfrm>
            <a:off x="468313" y="4581525"/>
            <a:ext cx="8229600" cy="20161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i="1" smtClean="0">
                <a:solidFill>
                  <a:schemeClr val="tx2"/>
                </a:solidFill>
                <a:latin typeface="Times New Roman" pitchFamily="18" charset="0"/>
              </a:rPr>
              <a:t>Водолаз.</a:t>
            </a:r>
            <a:r>
              <a:rPr lang="ru-RU" sz="1800" smtClean="0">
                <a:latin typeface="Times New Roman" pitchFamily="18" charset="0"/>
              </a:rPr>
              <a:t> Со дна песочницы доставать предметы или защищённые картинки и называть их, произнося дифференцируемые звуки.</a:t>
            </a:r>
          </a:p>
          <a:p>
            <a:pPr>
              <a:lnSpc>
                <a:spcPct val="80000"/>
              </a:lnSpc>
            </a:pPr>
            <a:endParaRPr lang="ru-RU" sz="18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800" b="1" i="1" smtClean="0">
                <a:solidFill>
                  <a:schemeClr val="tx2"/>
                </a:solidFill>
                <a:latin typeface="Times New Roman" pitchFamily="18" charset="0"/>
              </a:rPr>
              <a:t>Два города.</a:t>
            </a:r>
            <a:r>
              <a:rPr lang="ru-RU" sz="1800" smtClean="0">
                <a:latin typeface="Times New Roman" pitchFamily="18" charset="0"/>
              </a:rPr>
              <a:t> Со дна песочницы доставать предметы или защищённые картинки, называть их, произнося дифференцируемые звуки, и раскладывать их на две группы.</a:t>
            </a:r>
          </a:p>
          <a:p>
            <a:pPr>
              <a:lnSpc>
                <a:spcPct val="80000"/>
              </a:lnSpc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Дорожки. Напиши букву. Руки вниз – руки вверх</a:t>
            </a: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  <a:r>
              <a:rPr lang="ru-RU" sz="2000" b="1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27651" name="Picture 7" descr="IMG_487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413" y="1341438"/>
            <a:ext cx="4321175" cy="3241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9"/>
          <p:cNvSpPr>
            <a:spLocks noGrp="1"/>
          </p:cNvSpPr>
          <p:nvPr>
            <p:ph type="title" idx="4294967295"/>
          </p:nvPr>
        </p:nvSpPr>
        <p:spPr>
          <a:xfrm>
            <a:off x="323850" y="188913"/>
            <a:ext cx="8229600" cy="777875"/>
          </a:xfrm>
        </p:spPr>
        <p:txBody>
          <a:bodyPr/>
          <a:lstStyle/>
          <a:p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Автоматизация звуков</a:t>
            </a:r>
          </a:p>
        </p:txBody>
      </p:sp>
      <p:sp>
        <p:nvSpPr>
          <p:cNvPr id="28674" name="Rectangle 5"/>
          <p:cNvSpPr>
            <a:spLocks noGrp="1"/>
          </p:cNvSpPr>
          <p:nvPr>
            <p:ph type="body" sz="half" idx="4294967295"/>
          </p:nvPr>
        </p:nvSpPr>
        <p:spPr>
          <a:xfrm>
            <a:off x="250825" y="1484313"/>
            <a:ext cx="4038600" cy="4568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</a:rPr>
              <a:t>Игры на автоматизацию   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</a:rPr>
              <a:t>                  звуков</a:t>
            </a:r>
          </a:p>
        </p:txBody>
      </p:sp>
      <p:sp>
        <p:nvSpPr>
          <p:cNvPr id="28675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284663" y="1125538"/>
            <a:ext cx="4859337" cy="57324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b="1" i="1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Горочка</a:t>
            </a:r>
            <a:r>
              <a:rPr lang="ru-RU" sz="2000" smtClean="0">
                <a:latin typeface="Times New Roman" pitchFamily="18" charset="0"/>
              </a:rPr>
              <a:t>. Набрать песок в руку. Насыпать горку, произнося коррегируемый звук.</a:t>
            </a:r>
          </a:p>
          <a:p>
            <a:pPr>
              <a:lnSpc>
                <a:spcPct val="80000"/>
              </a:lnSpc>
            </a:pPr>
            <a:endParaRPr lang="ru-RU" sz="20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Спрячь игрушку</a:t>
            </a:r>
            <a:r>
              <a:rPr lang="ru-RU" sz="2000" smtClean="0">
                <a:latin typeface="Times New Roman" pitchFamily="18" charset="0"/>
              </a:rPr>
              <a:t>. То же самое. Песок сыпать на игрушку</a:t>
            </a:r>
            <a:r>
              <a:rPr lang="ru-RU" sz="2000" b="1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ru-RU" sz="20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Дорожка</a:t>
            </a:r>
            <a:r>
              <a:rPr lang="ru-RU" sz="2000" b="1" i="1" smtClean="0">
                <a:latin typeface="Times New Roman" pitchFamily="18" charset="0"/>
              </a:rPr>
              <a:t>.</a:t>
            </a:r>
            <a:r>
              <a:rPr lang="ru-RU" sz="2000" smtClean="0">
                <a:latin typeface="Times New Roman" pitchFamily="18" charset="0"/>
              </a:rPr>
              <a:t> </a:t>
            </a:r>
            <a:r>
              <a:rPr lang="ru-RU" sz="2000" i="1" smtClean="0">
                <a:latin typeface="Times New Roman" pitchFamily="18" charset="0"/>
              </a:rPr>
              <a:t>«Прошагивать»</a:t>
            </a:r>
            <a:r>
              <a:rPr lang="ru-RU" sz="2000" smtClean="0">
                <a:latin typeface="Times New Roman" pitchFamily="18" charset="0"/>
              </a:rPr>
              <a:t> или продвигать пальчиками по заданным дорожкам (зигзаг, волна, спираль, геометрические формы, произнося корригируемый звук</a:t>
            </a:r>
            <a:r>
              <a:rPr lang="ru-RU" sz="2000" b="1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endParaRPr lang="ru-RU" sz="20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</a:rPr>
              <a:t>Найди игрушку</a:t>
            </a:r>
            <a:r>
              <a:rPr lang="ru-RU" sz="200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  <a:r>
              <a:rPr lang="ru-RU" sz="2000" smtClean="0">
                <a:latin typeface="Times New Roman" pitchFamily="18" charset="0"/>
              </a:rPr>
              <a:t> Находить в глубине песка игрушки разными способами (рукой, пальчиком, произнося корригируемый звук</a:t>
            </a:r>
            <a:r>
              <a:rPr lang="ru-RU" sz="2000" b="1" smtClean="0">
                <a:latin typeface="Times New Roman" pitchFamily="18" charset="0"/>
              </a:rPr>
              <a:t>.</a:t>
            </a:r>
          </a:p>
        </p:txBody>
      </p:sp>
      <p:pic>
        <p:nvPicPr>
          <p:cNvPr id="28676" name="Picture 7" descr="IMG_520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708275"/>
            <a:ext cx="4176712" cy="3133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Совершенствование лексико-грамматических категорий</a:t>
            </a:r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36863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Arial" charset="0"/>
                <a:cs typeface="Times New Roman" pitchFamily="18" charset="0"/>
              </a:rPr>
              <a:t>Расширение и активизация лексики, связанная с песочницей: песок, песчинка, песочек, дюны, барханы, караваны и т.д.</a:t>
            </a:r>
          </a:p>
          <a:p>
            <a:pPr eaLnBrk="1" hangingPunct="1"/>
            <a:endParaRPr lang="ru-RU" sz="2000" smtClean="0">
              <a:latin typeface="Arial" charset="0"/>
              <a:cs typeface="Times New Roman" pitchFamily="18" charset="0"/>
            </a:endParaRPr>
          </a:p>
          <a:p>
            <a:pPr eaLnBrk="1" hangingPunct="1"/>
            <a:r>
              <a:rPr lang="ru-RU" sz="2000" smtClean="0">
                <a:latin typeface="Arial" charset="0"/>
                <a:cs typeface="Times New Roman" pitchFamily="18" charset="0"/>
              </a:rPr>
              <a:t>Обогащение словаря глаголами: сыпать, гладить, грести, превращать, намочить т.д.; а также прилагательными: песочный, песчаный, лёгкий, сыпучий, сухой, влажный, мокрый, золотой, золотистый, зыбучий и т.д.</a:t>
            </a:r>
          </a:p>
          <a:p>
            <a:pPr eaLnBrk="1" hangingPunct="1"/>
            <a:endParaRPr lang="ru-RU" sz="2000" smtClean="0">
              <a:latin typeface="Arial" charset="0"/>
              <a:cs typeface="Times New Roman" pitchFamily="18" charset="0"/>
            </a:endParaRPr>
          </a:p>
          <a:p>
            <a:pPr eaLnBrk="1" hangingPunct="1"/>
            <a:r>
              <a:rPr lang="ru-RU" sz="2000" smtClean="0">
                <a:latin typeface="Arial" charset="0"/>
                <a:cs typeface="Times New Roman" pitchFamily="18" charset="0"/>
              </a:rPr>
              <a:t>Образование новых слов, используя суффиксы и приставки: насыпать, засыпать, пересыпать, подсыпать, досыпать и т.д.; </a:t>
            </a:r>
          </a:p>
          <a:p>
            <a:pPr eaLnBrk="1" hangingPunct="1"/>
            <a:endParaRPr lang="ru-RU" sz="2000" smtClean="0">
              <a:latin typeface="Arial" charset="0"/>
              <a:cs typeface="Times New Roman" pitchFamily="18" charset="0"/>
            </a:endParaRPr>
          </a:p>
          <a:p>
            <a:pPr eaLnBrk="1" hangingPunct="1"/>
            <a:r>
              <a:rPr lang="ru-RU" sz="2000" smtClean="0">
                <a:latin typeface="Arial" charset="0"/>
                <a:cs typeface="Times New Roman" pitchFamily="18" charset="0"/>
              </a:rPr>
              <a:t>Активация понимания и употребление предлогов</a:t>
            </a:r>
          </a:p>
          <a:p>
            <a:pPr eaLnBrk="1" hangingPunct="1"/>
            <a:endParaRPr lang="ru-RU" sz="2000" smtClean="0">
              <a:latin typeface="Arial" charset="0"/>
              <a:cs typeface="Times New Roman" pitchFamily="18" charset="0"/>
            </a:endParaRPr>
          </a:p>
          <a:p>
            <a:pPr eaLnBrk="1" hangingPunct="1"/>
            <a:endParaRPr lang="ru-RU" sz="2000" smtClean="0">
              <a:latin typeface="Arial" charset="0"/>
              <a:cs typeface="Times New Roman" pitchFamily="18" charset="0"/>
            </a:endParaRPr>
          </a:p>
          <a:p>
            <a:pPr eaLnBrk="1" hangingPunct="1"/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Работа над грамматической стороной речи</a:t>
            </a:r>
          </a:p>
        </p:txBody>
      </p:sp>
      <p:sp>
        <p:nvSpPr>
          <p:cNvPr id="30722" name="Объект 2"/>
          <p:cNvSpPr>
            <a:spLocks noGrp="1"/>
          </p:cNvSpPr>
          <p:nvPr>
            <p:ph sz="half" idx="1"/>
          </p:nvPr>
        </p:nvSpPr>
        <p:spPr>
          <a:xfrm>
            <a:off x="323850" y="1052513"/>
            <a:ext cx="4826000" cy="54721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b="1" smtClean="0">
                <a:solidFill>
                  <a:schemeClr val="tx2"/>
                </a:solidFill>
                <a:latin typeface="Times New Roman" pitchFamily="18" charset="0"/>
              </a:rPr>
              <a:t>Чего не стало</a:t>
            </a:r>
            <a:r>
              <a:rPr lang="ru-RU" sz="1800" smtClean="0">
                <a:latin typeface="Times New Roman" pitchFamily="18" charset="0"/>
              </a:rPr>
              <a:t>. Логопед стирает часть предметов на песочной картинке</a:t>
            </a:r>
            <a:r>
              <a:rPr lang="ru-RU" sz="1800" b="1" smtClean="0">
                <a:latin typeface="Times New Roman" pitchFamily="18" charset="0"/>
              </a:rPr>
              <a:t>,</a:t>
            </a:r>
            <a:r>
              <a:rPr lang="ru-RU" sz="1800" smtClean="0">
                <a:latin typeface="Times New Roman" pitchFamily="18" charset="0"/>
              </a:rPr>
              <a:t> ребёнок </a:t>
            </a:r>
            <a:r>
              <a:rPr lang="ru-RU" sz="2000" smtClean="0">
                <a:latin typeface="Times New Roman" pitchFamily="18" charset="0"/>
              </a:rPr>
              <a:t>узнаёт, что изменилось, закрепляя употребление сущ. в род. падеже ед. ч. и мн. ч.</a:t>
            </a:r>
            <a:endParaRPr lang="ru-RU" sz="2000" b="1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</a:rPr>
              <a:t>Подбери слово.</a:t>
            </a:r>
            <a:r>
              <a:rPr lang="ru-RU" sz="2000" smtClean="0">
                <a:latin typeface="Times New Roman" pitchFamily="18" charset="0"/>
              </a:rPr>
              <a:t> Находить игрушки в песке и подбирать к их названиям прилагательные.</a:t>
            </a:r>
            <a:endParaRPr lang="ru-RU" sz="2000" b="1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</a:rPr>
              <a:t>Лодочка</a:t>
            </a:r>
            <a:r>
              <a:rPr lang="ru-RU" sz="2000" smtClean="0">
                <a:solidFill>
                  <a:schemeClr val="accent1"/>
                </a:solidFill>
                <a:latin typeface="Times New Roman" pitchFamily="18" charset="0"/>
              </a:rPr>
              <a:t>.</a:t>
            </a:r>
            <a:r>
              <a:rPr lang="ru-RU" sz="2000" smtClean="0">
                <a:latin typeface="Times New Roman" pitchFamily="18" charset="0"/>
              </a:rPr>
              <a:t> Создавать игровые ситуации для упражнения в речи  грамматических </a:t>
            </a:r>
            <a:r>
              <a:rPr lang="ru-RU" sz="2000" u="sng" smtClean="0">
                <a:latin typeface="Times New Roman" pitchFamily="18" charset="0"/>
              </a:rPr>
              <a:t>категорий</a:t>
            </a:r>
            <a:r>
              <a:rPr lang="ru-RU" sz="2000" smtClean="0">
                <a:latin typeface="Times New Roman" pitchFamily="18" charset="0"/>
              </a:rPr>
              <a:t>:</a:t>
            </a:r>
          </a:p>
          <a:p>
            <a:r>
              <a:rPr lang="ru-RU" sz="2000" smtClean="0">
                <a:latin typeface="Times New Roman" pitchFamily="18" charset="0"/>
              </a:rPr>
              <a:t>предлогов </a:t>
            </a:r>
            <a:r>
              <a:rPr lang="ru-RU" sz="2000" i="1" smtClean="0">
                <a:latin typeface="Times New Roman" pitchFamily="18" charset="0"/>
              </a:rPr>
              <a:t>(от, к, над, между, в, из-за, из-под, у, перед)</a:t>
            </a:r>
            <a:r>
              <a:rPr lang="ru-RU" sz="2000" smtClean="0">
                <a:latin typeface="Times New Roman" pitchFamily="18" charset="0"/>
              </a:rPr>
              <a:t>;</a:t>
            </a:r>
          </a:p>
          <a:p>
            <a:r>
              <a:rPr lang="ru-RU" sz="2000" smtClean="0">
                <a:latin typeface="Times New Roman" pitchFamily="18" charset="0"/>
              </a:rPr>
              <a:t>приставочных глаголов </a:t>
            </a:r>
            <a:r>
              <a:rPr lang="ru-RU" sz="2000" i="1" smtClean="0">
                <a:latin typeface="Times New Roman" pitchFamily="18" charset="0"/>
              </a:rPr>
              <a:t>(отплыть, подплыть, пристроили, надстроили)</a:t>
            </a:r>
            <a:r>
              <a:rPr lang="ru-RU" sz="2000" smtClean="0">
                <a:latin typeface="Times New Roman" pitchFamily="18" charset="0"/>
              </a:rPr>
              <a:t>;</a:t>
            </a:r>
          </a:p>
          <a:p>
            <a:r>
              <a:rPr lang="ru-RU" sz="2000" smtClean="0">
                <a:latin typeface="Times New Roman" pitchFamily="18" charset="0"/>
              </a:rPr>
              <a:t>наречий </a:t>
            </a:r>
            <a:r>
              <a:rPr lang="ru-RU" sz="2000" i="1" smtClean="0">
                <a:latin typeface="Times New Roman" pitchFamily="18" charset="0"/>
              </a:rPr>
              <a:t>(глубоко, далеко, близко, высоко, низко, медленно, быстро)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7" descr="IMG_520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1196975"/>
            <a:ext cx="3529013" cy="2646363"/>
          </a:xfrm>
        </p:spPr>
      </p:pic>
      <p:pic>
        <p:nvPicPr>
          <p:cNvPr id="30724" name="Picture 8" descr="IMG_522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3933825"/>
            <a:ext cx="3455988" cy="2592388"/>
          </a:xfrm>
        </p:spPr>
      </p:pic>
      <p:pic>
        <p:nvPicPr>
          <p:cNvPr id="30725" name="Picture 8" descr="IMG_52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3933825"/>
            <a:ext cx="34559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865188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Работа над формированием </a:t>
            </a:r>
            <a:br>
              <a:rPr lang="ru-RU" sz="3200" b="1" smtClean="0">
                <a:solidFill>
                  <a:srgbClr val="5F5F5F"/>
                </a:solidFill>
                <a:latin typeface="Arial" charset="0"/>
              </a:rPr>
            </a:br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фразовой речи</a:t>
            </a:r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>
          <a:xfrm>
            <a:off x="395288" y="1196975"/>
            <a:ext cx="8229600" cy="4525963"/>
          </a:xfrm>
        </p:spPr>
        <p:txBody>
          <a:bodyPr/>
          <a:lstStyle/>
          <a:p>
            <a:pPr eaLnBrk="1" hangingPunct="1"/>
            <a:r>
              <a:rPr lang="ru-RU" sz="2000" b="1" smtClean="0">
                <a:latin typeface="Arial" charset="0"/>
                <a:cs typeface="Times New Roman" pitchFamily="18" charset="0"/>
              </a:rPr>
              <a:t>Сказка</a:t>
            </a:r>
          </a:p>
          <a:p>
            <a:pPr eaLnBrk="1" hangingPunct="1"/>
            <a:r>
              <a:rPr lang="ru-RU" sz="2000" b="1" smtClean="0">
                <a:latin typeface="Arial" charset="0"/>
                <a:cs typeface="Times New Roman" pitchFamily="18" charset="0"/>
              </a:rPr>
              <a:t>Диалог, разговор между </a:t>
            </a:r>
          </a:p>
          <a:p>
            <a:pPr eaLnBrk="1" hangingPunct="1">
              <a:buFont typeface="Arial" charset="0"/>
              <a:buNone/>
            </a:pPr>
            <a:r>
              <a:rPr lang="ru-RU" sz="2000" b="1" smtClean="0">
                <a:latin typeface="Arial" charset="0"/>
                <a:cs typeface="Times New Roman" pitchFamily="18" charset="0"/>
              </a:rPr>
              <a:t>     персонажами</a:t>
            </a:r>
          </a:p>
          <a:p>
            <a:pPr eaLnBrk="1" hangingPunct="1"/>
            <a:r>
              <a:rPr lang="ru-RU" sz="2000" b="1" smtClean="0">
                <a:latin typeface="Arial" charset="0"/>
                <a:cs typeface="Times New Roman" pitchFamily="18" charset="0"/>
              </a:rPr>
              <a:t>Драматизация</a:t>
            </a:r>
          </a:p>
          <a:p>
            <a:pPr eaLnBrk="1" hangingPunct="1"/>
            <a:r>
              <a:rPr lang="ru-RU" sz="2000" b="1" smtClean="0">
                <a:latin typeface="Times New Roman" pitchFamily="18" charset="0"/>
              </a:rPr>
              <a:t>Игры:</a:t>
            </a:r>
            <a:r>
              <a:rPr lang="ru-RU" sz="2000" smtClean="0">
                <a:latin typeface="Times New Roman" pitchFamily="18" charset="0"/>
              </a:rPr>
              <a:t> </a:t>
            </a:r>
            <a:r>
              <a:rPr lang="ru-RU" sz="2000" smtClean="0">
                <a:solidFill>
                  <a:schemeClr val="tx2"/>
                </a:solidFill>
                <a:latin typeface="Times New Roman" pitchFamily="18" charset="0"/>
              </a:rPr>
              <a:t>Угадай-ка. Найди и опиши 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  <a:latin typeface="Times New Roman" pitchFamily="18" charset="0"/>
              </a:rPr>
              <a:t>     игрушку. Две игрушки. 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solidFill>
                  <a:schemeClr val="tx2"/>
                </a:solidFill>
                <a:latin typeface="Times New Roman" pitchFamily="18" charset="0"/>
              </a:rPr>
              <a:t>     Нарисуй и расскажи. Покажи сказку.</a:t>
            </a:r>
            <a:endParaRPr lang="ru-RU" sz="20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000" smtClean="0"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933825"/>
            <a:ext cx="4681538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 descr="IMG_522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1628775"/>
            <a:ext cx="3959225" cy="2968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Песочная технология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6728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400" smtClean="0">
                <a:latin typeface="Arial" charset="0"/>
                <a:cs typeface="Times New Roman" pitchFamily="18" charset="0"/>
              </a:rPr>
              <a:t>   </a:t>
            </a:r>
            <a:r>
              <a:rPr lang="ru-RU" sz="2000" smtClean="0">
                <a:latin typeface="Arial" charset="0"/>
                <a:cs typeface="Times New Roman" pitchFamily="18" charset="0"/>
              </a:rPr>
              <a:t>Песок – природный материал, обладающий собственной энергетикой. Его мельчайшие песчинки активизируют нервные окончания на кончиках пальцев и ладонях.</a:t>
            </a:r>
          </a:p>
          <a:p>
            <a:pPr marL="0" indent="0" eaLnBrk="1" hangingPunct="1">
              <a:buFont typeface="Arial" charset="0"/>
              <a:buNone/>
            </a:pPr>
            <a:endParaRPr lang="ru-RU" sz="2000" smtClean="0"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sz="2000" smtClean="0">
                <a:latin typeface="Arial" charset="0"/>
                <a:cs typeface="Times New Roman" pitchFamily="18" charset="0"/>
              </a:rPr>
              <a:t>   Игры с песком способны заинтересовать, отвлечь, расслабить ребёнка, а, значит, обеспечить наиболее успешное выполнение задания или же эффективный способ подачи материала.</a:t>
            </a:r>
          </a:p>
          <a:p>
            <a:pPr marL="0" indent="0" eaLnBrk="1" hangingPunct="1">
              <a:buFont typeface="Arial" charset="0"/>
              <a:buNone/>
            </a:pPr>
            <a:endParaRPr lang="ru-RU" sz="2000" smtClean="0"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sz="2000" smtClean="0">
                <a:latin typeface="Arial" charset="0"/>
                <a:cs typeface="Times New Roman" pitchFamily="18" charset="0"/>
              </a:rPr>
              <a:t>   Песочная технология помогают в развитии внимания, восприятия, памяти, мышления, воображения. Песок идеально подходит для сенсорного воспитания и мелкой моторики. На занятиях песочной технологии можно затронуть все стороны развития речи: фонетика, грамматический строй, лексика, связная речь.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</a:rPr>
              <a:t>Цель:</a:t>
            </a:r>
            <a:r>
              <a:rPr lang="ru-RU" sz="2400" smtClean="0">
                <a:latin typeface="Times New Roman" pitchFamily="18" charset="0"/>
              </a:rPr>
              <a:t> Развитие речи и коррекция речевых нарушений детей через использование метода песочной терапии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341438"/>
            <a:ext cx="8229600" cy="496728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</a:rPr>
              <a:t>Задачи:</a:t>
            </a:r>
            <a:r>
              <a:rPr lang="ru-RU" sz="2400" smtClean="0">
                <a:latin typeface="Times New Roman" pitchFamily="18" charset="0"/>
              </a:rPr>
              <a:t> </a:t>
            </a:r>
          </a:p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1. Обучать правилам работы с песком, создавая у детей интерес к играм и упражнениям с песком, превратив их в занимательную игру; </a:t>
            </a:r>
          </a:p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2. Сочетать игры и упражнения с песком для тренировки пальцев рук с речью детей;                                   </a:t>
            </a:r>
          </a:p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3. Активизировать словарный запас детей; </a:t>
            </a:r>
          </a:p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4. Помогать проявлять индивидуальные особенности каждого ребенка; </a:t>
            </a:r>
          </a:p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5. Развивать речь, память, мышление, воображение, фантазию детей. </a:t>
            </a:r>
          </a:p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6. Вызывать эмоционально положительное состояние, удовольствие от игр и совместной деятельности с другими детьми.</a:t>
            </a:r>
          </a:p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7. Совершенствовать навыки позитивной коммуникации;</a:t>
            </a:r>
          </a:p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8. Проигрывание» разнообразных жизненных ситуаций, создание композиций на песке.</a:t>
            </a:r>
          </a:p>
          <a:p>
            <a:pPr marL="0" indent="0">
              <a:buFont typeface="Arial" charset="0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Песочные столы для игр</a:t>
            </a:r>
            <a:br>
              <a:rPr lang="ru-RU" sz="3200" b="1" smtClean="0">
                <a:solidFill>
                  <a:srgbClr val="5F5F5F"/>
                </a:solidFill>
                <a:latin typeface="Arial" charset="0"/>
              </a:rPr>
            </a:br>
            <a:endParaRPr lang="ru-RU" sz="3200" b="1" smtClean="0">
              <a:solidFill>
                <a:srgbClr val="5F5F5F"/>
              </a:solidFill>
              <a:latin typeface="Arial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250825" y="3500438"/>
            <a:ext cx="8569325" cy="3357562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</a:rPr>
              <a:t>    Для организации игр используют песочный стол  на 4-х телескопических опорах с  деревянной столешницей прямоугольного формата, размером 50х70х10 см (это соответствует объему поля зрительного восприятия и не создаёт ощущение бездонной ямы) с довольно высокими бортиками.  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</a:rPr>
              <a:t>   Традиционное сочетание цветов - цвет дерева и голубой, в который окрашиваются борта и дно (символизирует небо или воду). Столы оснащены крышками. Детям не рекомендуется сидеть на стульях, так как это отбирает у них свободу действия и самовыражения.</a:t>
            </a:r>
            <a:r>
              <a:rPr lang="ru-RU" sz="2200" smtClean="0">
                <a:latin typeface="Times New Roman" pitchFamily="18" charset="0"/>
              </a:rPr>
              <a:t>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000" smtClean="0">
                <a:latin typeface="Times New Roman" pitchFamily="18" charset="0"/>
              </a:rPr>
              <a:t>    Песок должен быть сертифицирован. Один раз в 2-3 месяца его необходимо мыть и сушить, или насыпать новый.</a:t>
            </a:r>
          </a:p>
          <a:p>
            <a:pPr marL="0" indent="0" eaLnBrk="1" hangingPunct="1">
              <a:buFont typeface="Arial" charset="0"/>
              <a:buNone/>
            </a:pPr>
            <a:endParaRPr lang="ru-RU" sz="2000" smtClean="0">
              <a:latin typeface="Times New Roman" pitchFamily="18" charset="0"/>
            </a:endParaRPr>
          </a:p>
        </p:txBody>
      </p:sp>
      <p:pic>
        <p:nvPicPr>
          <p:cNvPr id="17411" name="Picture 7" descr="IMG_52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981075"/>
            <a:ext cx="3311525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9" descr="IMG_52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981075"/>
            <a:ext cx="3311525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2072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Дидактический материал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sz="half" idx="1"/>
          </p:nvPr>
        </p:nvSpPr>
        <p:spPr>
          <a:xfrm>
            <a:off x="323850" y="908050"/>
            <a:ext cx="40386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1800" smtClean="0">
                <a:latin typeface="Arial" charset="0"/>
                <a:cs typeface="Times New Roman" pitchFamily="18" charset="0"/>
              </a:rPr>
              <a:t>   Обязательным компонентом для работы в песочнице – фигурки или их изображения: люди разного пола и возраста, многообразные животные (Крайнего Севера, жарких стран и т.д.; дикие и домашние; звери, птицы, насекомые, рыбы, динозавры и т.д.), символы социализации (дома, различные виды транспорта, заборы, мосты и т.д.), растения (деревья, кустарники, цветы, фрукты, овощи и т.д.), символические предметы (бусинки, пуговицы, кристаллы, ракушки и многое другое), буквы, цифры.</a:t>
            </a:r>
          </a:p>
          <a:p>
            <a:pPr marL="0" indent="0" eaLnBrk="1" hangingPunct="1">
              <a:buFont typeface="Arial" charset="0"/>
              <a:buNone/>
            </a:pPr>
            <a:endParaRPr lang="ru-RU" sz="2000" smtClean="0">
              <a:latin typeface="Arial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ru-RU" sz="1800" smtClean="0">
              <a:latin typeface="Arial" charset="0"/>
              <a:cs typeface="Times New Roman" pitchFamily="18" charset="0"/>
            </a:endParaRPr>
          </a:p>
        </p:txBody>
      </p:sp>
      <p:pic>
        <p:nvPicPr>
          <p:cNvPr id="18435" name="Рисунок 3"/>
          <p:cNvPicPr>
            <a:picLocks noChangeAspect="1"/>
          </p:cNvPicPr>
          <p:nvPr/>
        </p:nvPicPr>
        <p:blipFill>
          <a:blip r:embed="rId2" cstate="print"/>
          <a:srcRect l="7664" t="9055" b="9464"/>
          <a:stretch>
            <a:fillRect/>
          </a:stretch>
        </p:blipFill>
        <p:spPr bwMode="auto">
          <a:xfrm>
            <a:off x="4500563" y="4289425"/>
            <a:ext cx="4357687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0" descr="IMG_521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1341438"/>
            <a:ext cx="3671888" cy="2754312"/>
          </a:xfrm>
        </p:spPr>
      </p:pic>
      <p:pic>
        <p:nvPicPr>
          <p:cNvPr id="18437" name="Picture 11" descr="IMG_52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4868863"/>
            <a:ext cx="23749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История метода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800" smtClean="0">
                <a:latin typeface="Times New Roman" pitchFamily="18" charset="0"/>
              </a:rPr>
              <a:t>        </a:t>
            </a:r>
            <a:r>
              <a:rPr lang="ru-RU" altLang="ru-RU" sz="2000" smtClean="0">
                <a:latin typeface="Times New Roman" pitchFamily="18" charset="0"/>
              </a:rPr>
              <a:t>Метод песочной терапии берет начало в 1929 году, когда английский детский психотерапевт М.Ловенфельд впервые применила песочницу в игровой психотерапии с детьми. Ловенфельд придавала огромное значение тактильному контакту ребенка с песком и водой, дополнявшему проективную игру с различными предметами и куклами.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smtClean="0">
                <a:latin typeface="Times New Roman" pitchFamily="18" charset="0"/>
              </a:rPr>
              <a:t>        Она заметила, что дети добавляют в песок воду и помещают туда миниатюрные игрушки. Так родилась «техника построения мира». Юнгианская песочная терапия была разработана швейцарским юнгианским детским терапевтом Дорой Кальфф.    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smtClean="0">
                <a:latin typeface="Times New Roman" pitchFamily="18" charset="0"/>
              </a:rPr>
              <a:t>        Она дополнила технику Ловенфельд психоаналитическим подходом. Благодаря работам Кальфф песочная терапия была представлена в качестве составной части аналитического процесса, формой выражения метода «активного воображения».</a:t>
            </a:r>
          </a:p>
          <a:p>
            <a:endParaRPr lang="ru-RU" sz="20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649288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Правила взаимодействия с песком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395288" y="1268413"/>
            <a:ext cx="8229600" cy="504031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1. Береги песчинки, - не выбрасывай их из песочницы. </a:t>
            </a:r>
          </a:p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2. Нельзя брать песок в рот и бросать его в других людей. </a:t>
            </a:r>
          </a:p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3. В конце игры нужно убрать игрушки </a:t>
            </a:r>
            <a:r>
              <a:rPr lang="ru-RU" sz="2000" i="1" smtClean="0">
                <a:latin typeface="Times New Roman" pitchFamily="18" charset="0"/>
              </a:rPr>
              <a:t>(у каждой игрушки есть свой дом)</a:t>
            </a:r>
            <a:r>
              <a:rPr lang="ru-RU" sz="2000" smtClean="0">
                <a:latin typeface="Times New Roman" pitchFamily="18" charset="0"/>
              </a:rPr>
              <a:t>.</a:t>
            </a:r>
          </a:p>
          <a:p>
            <a:pPr marL="0" indent="0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4. Песок необходимо разровнять, чтобы он стал чистым листом. 5. Поиграл с песком - помой руки.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 algn="ctr">
              <a:buFont typeface="Arial" charset="0"/>
              <a:buNone/>
            </a:pPr>
            <a:r>
              <a:rPr lang="ru-RU" sz="2000" b="1" i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Можно выучить с детьми стих: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Здесь нельзя кусаться, драться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И песком в глаза кидаться.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Можно строить и творить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Горы, реки и моря,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Чтобы жизнь вокруг была.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Песок – мирная страна,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Здесь добро и красота!</a:t>
            </a:r>
          </a:p>
          <a:p>
            <a:pPr marL="0" indent="0" eaLnBrk="1" hangingPunct="1">
              <a:buFont typeface="Arial" charset="0"/>
              <a:buNone/>
            </a:pPr>
            <a:endParaRPr lang="ru-RU" sz="2000" i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188913"/>
            <a:ext cx="8229600" cy="1143000"/>
          </a:xfrm>
        </p:spPr>
        <p:txBody>
          <a:bodyPr/>
          <a:lstStyle/>
          <a:p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Методы, приемы, формы работы                  с детьми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268413"/>
            <a:ext cx="8229600" cy="31686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400" b="1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</a:rPr>
              <a:t>Методы</a:t>
            </a:r>
            <a:r>
              <a:rPr lang="ru-RU" sz="2000" smtClean="0">
                <a:solidFill>
                  <a:schemeClr val="tx2"/>
                </a:solidFill>
                <a:latin typeface="Times New Roman" pitchFamily="18" charset="0"/>
              </a:rPr>
              <a:t>:</a:t>
            </a:r>
            <a:r>
              <a:rPr lang="ru-RU" sz="2000" smtClean="0">
                <a:latin typeface="Times New Roman" pitchFamily="18" charset="0"/>
              </a:rPr>
              <a:t> наглядно-слуховой, практический, объяснение, метод активизации творческих проявлений, метод экспериментирования, побуждения, предложения, совместного поиска, наблюдения, помощи. 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</a:rPr>
              <a:t>Приемы:</a:t>
            </a:r>
            <a:r>
              <a:rPr lang="ru-RU" sz="2000" smtClean="0">
                <a:latin typeface="Times New Roman" pitchFamily="18" charset="0"/>
              </a:rPr>
              <a:t> беседы, рассказ логопеда, обыгрывание ситуаций, использование фольклорного жанра, игры – коммуникации, элементы сказкотерапии.</a:t>
            </a:r>
          </a:p>
          <a:p>
            <a:pPr>
              <a:lnSpc>
                <a:spcPct val="80000"/>
              </a:lnSpc>
            </a:pP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</a:rPr>
              <a:t>Формы работы:</a:t>
            </a:r>
            <a:r>
              <a:rPr lang="ru-RU" sz="2000" smtClean="0">
                <a:latin typeface="Times New Roman" pitchFamily="18" charset="0"/>
              </a:rPr>
              <a:t> игры с песком, рисование на песке, совместная деятельность взрослого и детей. </a:t>
            </a:r>
            <a:r>
              <a:rPr lang="ru-RU" sz="2000" u="sng" smtClean="0">
                <a:latin typeface="Times New Roman" pitchFamily="18" charset="0"/>
              </a:rPr>
              <a:t>Специально организованные:</a:t>
            </a:r>
            <a:r>
              <a:rPr lang="ru-RU" sz="2000" smtClean="0">
                <a:latin typeface="Times New Roman" pitchFamily="18" charset="0"/>
              </a:rPr>
              <a:t> подгрупповые, индивидуальные занятия,  самостоятельная деятельность детей.</a:t>
            </a:r>
          </a:p>
        </p:txBody>
      </p:sp>
      <p:pic>
        <p:nvPicPr>
          <p:cNvPr id="21507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4365625"/>
            <a:ext cx="3671887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IMG_52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4365625"/>
            <a:ext cx="30956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06438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5F5F5F"/>
                </a:solidFill>
                <a:latin typeface="Arial" charset="0"/>
              </a:rPr>
              <a:t>Развитие мелкой моторики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755650" y="981075"/>
            <a:ext cx="4391025" cy="5019675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Действия с песком: сжать его в кулачке, разжать; захватить песок в щепотку и разжать; перетирать песок между ладонями;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Отыскать в песочнице предметы.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Разнообразные прикосновения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к поверхности песка, создать отпечатки 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ладоней, кулачков и т.д.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</a:rPr>
              <a:t> Пройтись</a:t>
            </a:r>
            <a:r>
              <a:rPr lang="ru-RU" sz="2000" b="1" smtClean="0">
                <a:latin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</a:rPr>
              <a:t>по песку отдельно каждым 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пальцем правой и левой рук поочерёдно, 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затем можно группировать пальцы, 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создавая </a:t>
            </a:r>
            <a:r>
              <a:rPr lang="ru-RU" sz="2000" i="1" smtClean="0">
                <a:latin typeface="Times New Roman" pitchFamily="18" charset="0"/>
              </a:rPr>
              <a:t>«загадочные следы»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000" smtClean="0">
              <a:latin typeface="Arial" charset="0"/>
              <a:cs typeface="Times New Roman" pitchFamily="18" charset="0"/>
            </a:endParaRPr>
          </a:p>
          <a:p>
            <a:pPr eaLnBrk="1" hangingPunct="1"/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2" cstate="print"/>
          <a:srcRect l="-1276" b="13376"/>
          <a:stretch>
            <a:fillRect/>
          </a:stretch>
        </p:blipFill>
        <p:spPr bwMode="auto">
          <a:xfrm>
            <a:off x="5651500" y="1412875"/>
            <a:ext cx="32512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5373688"/>
            <a:ext cx="23034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1340</TotalTime>
  <Words>988</Words>
  <Application>Microsoft Office PowerPoint</Application>
  <PresentationFormat>Экран (4:3)</PresentationFormat>
  <Paragraphs>123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Песочная технология</vt:lpstr>
      <vt:lpstr>Цель: Развитие речи и коррекция речевых нарушений детей через использование метода песочной терапии</vt:lpstr>
      <vt:lpstr>Песочные столы для игр </vt:lpstr>
      <vt:lpstr>Дидактический материал</vt:lpstr>
      <vt:lpstr>История метода</vt:lpstr>
      <vt:lpstr>Правила взаимодействия с песком</vt:lpstr>
      <vt:lpstr>Методы, приемы, формы работы                  с детьми</vt:lpstr>
      <vt:lpstr>Развитие мелкой моторики</vt:lpstr>
      <vt:lpstr>Рисование на песке</vt:lpstr>
      <vt:lpstr>Развитие дыхательной системы Правильное дыхание очень важно для развития речи, оно влияет на звукопроизношение, артикуляцию и развитие голоса. Дыхательные упражнения помогают выработать диафрагмальное дыхание, а также продолжительность, силу и правильное распределение выдоха.</vt:lpstr>
      <vt:lpstr>Игры на развитие диафрагмального дыхания </vt:lpstr>
      <vt:lpstr>Развитие фонематического слуха</vt:lpstr>
      <vt:lpstr>Упражнения на дифференциацию звуков</vt:lpstr>
      <vt:lpstr>Автоматизация звуков</vt:lpstr>
      <vt:lpstr>Совершенствование лексико-грамматических категорий</vt:lpstr>
      <vt:lpstr>Работа над грамматической стороной речи</vt:lpstr>
      <vt:lpstr>Работа над формированием  фразовой речи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GMR</cp:lastModifiedBy>
  <cp:revision>44</cp:revision>
  <dcterms:created xsi:type="dcterms:W3CDTF">2013-07-10T15:03:44Z</dcterms:created>
  <dcterms:modified xsi:type="dcterms:W3CDTF">2019-11-18T09:11:09Z</dcterms:modified>
</cp:coreProperties>
</file>