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74" r:id="rId3"/>
    <p:sldId id="258" r:id="rId4"/>
    <p:sldId id="257" r:id="rId5"/>
    <p:sldId id="267" r:id="rId6"/>
    <p:sldId id="279" r:id="rId7"/>
    <p:sldId id="270" r:id="rId8"/>
    <p:sldId id="283" r:id="rId9"/>
    <p:sldId id="284" r:id="rId10"/>
    <p:sldId id="272" r:id="rId11"/>
    <p:sldId id="285" r:id="rId12"/>
    <p:sldId id="286" r:id="rId13"/>
    <p:sldId id="260" r:id="rId14"/>
    <p:sldId id="265" r:id="rId15"/>
    <p:sldId id="273" r:id="rId16"/>
    <p:sldId id="271" r:id="rId17"/>
    <p:sldId id="269" r:id="rId18"/>
    <p:sldId id="261" r:id="rId19"/>
    <p:sldId id="262" r:id="rId20"/>
    <p:sldId id="275" r:id="rId21"/>
    <p:sldId id="276" r:id="rId22"/>
    <p:sldId id="277" r:id="rId23"/>
    <p:sldId id="268" r:id="rId24"/>
    <p:sldId id="263" r:id="rId25"/>
    <p:sldId id="259" r:id="rId26"/>
    <p:sldId id="280" r:id="rId27"/>
    <p:sldId id="281" r:id="rId28"/>
    <p:sldId id="282" r:id="rId29"/>
    <p:sldId id="266" r:id="rId30"/>
    <p:sldId id="289" r:id="rId31"/>
    <p:sldId id="290" r:id="rId32"/>
    <p:sldId id="291" r:id="rId33"/>
    <p:sldId id="292" r:id="rId34"/>
    <p:sldId id="293" r:id="rId35"/>
    <p:sldId id="294" r:id="rId36"/>
    <p:sldId id="288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1386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0;&#1088;&#1080;&#1089;&#1090;&#1080;&#1085;&#1072;\Desktop\&#1050;&#1085;&#1080;&#1075;&#1072;%20Microsoft%20Office%20Excel%202007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0;&#1088;&#1080;&#1089;&#1090;&#1080;&#1085;&#1072;\Desktop\&#1050;&#1085;&#1080;&#1075;&#1072;%20Microsoft%20Office%20Excel%202007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0;&#1088;&#1080;&#1089;&#1090;&#1080;&#1085;&#1072;\Desktop\&#1050;&#1085;&#1080;&#1075;&#1072;%20Microsoft%20Office%20Excel%202007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Лист2!$B$1:$B$2</c:f>
              <c:strCache>
                <c:ptCount val="1"/>
                <c:pt idx="0">
                  <c:v>1 этап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Лист2!$A$3:$A$15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Лист2!$B$3:$B$15</c:f>
              <c:numCache>
                <c:formatCode>General</c:formatCode>
                <c:ptCount val="13"/>
                <c:pt idx="0">
                  <c:v>50.5</c:v>
                </c:pt>
                <c:pt idx="1">
                  <c:v>51</c:v>
                </c:pt>
                <c:pt idx="2">
                  <c:v>54.5</c:v>
                </c:pt>
                <c:pt idx="3">
                  <c:v>55</c:v>
                </c:pt>
                <c:pt idx="4">
                  <c:v>48</c:v>
                </c:pt>
                <c:pt idx="5">
                  <c:v>65</c:v>
                </c:pt>
                <c:pt idx="6">
                  <c:v>47</c:v>
                </c:pt>
                <c:pt idx="7">
                  <c:v>48</c:v>
                </c:pt>
                <c:pt idx="8">
                  <c:v>64</c:v>
                </c:pt>
                <c:pt idx="9">
                  <c:v>62</c:v>
                </c:pt>
                <c:pt idx="10">
                  <c:v>43</c:v>
                </c:pt>
                <c:pt idx="11">
                  <c:v>54.5</c:v>
                </c:pt>
                <c:pt idx="12">
                  <c:v>68</c:v>
                </c:pt>
              </c:numCache>
            </c:numRef>
          </c:val>
        </c:ser>
        <c:ser>
          <c:idx val="1"/>
          <c:order val="1"/>
          <c:tx>
            <c:strRef>
              <c:f>Лист2!$C$1:$C$2</c:f>
              <c:strCache>
                <c:ptCount val="1"/>
                <c:pt idx="0">
                  <c:v>2 этап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Лист2!$A$3:$A$15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Лист2!$C$3:$C$15</c:f>
              <c:numCache>
                <c:formatCode>General</c:formatCode>
                <c:ptCount val="13"/>
                <c:pt idx="0">
                  <c:v>45</c:v>
                </c:pt>
                <c:pt idx="1">
                  <c:v>45</c:v>
                </c:pt>
                <c:pt idx="2">
                  <c:v>53</c:v>
                </c:pt>
                <c:pt idx="3">
                  <c:v>51</c:v>
                </c:pt>
                <c:pt idx="4">
                  <c:v>40</c:v>
                </c:pt>
                <c:pt idx="5">
                  <c:v>44</c:v>
                </c:pt>
                <c:pt idx="6">
                  <c:v>54</c:v>
                </c:pt>
                <c:pt idx="7">
                  <c:v>48</c:v>
                </c:pt>
                <c:pt idx="8">
                  <c:v>48</c:v>
                </c:pt>
                <c:pt idx="9">
                  <c:v>46</c:v>
                </c:pt>
                <c:pt idx="10">
                  <c:v>36</c:v>
                </c:pt>
                <c:pt idx="11">
                  <c:v>22</c:v>
                </c:pt>
                <c:pt idx="12">
                  <c:v>45</c:v>
                </c:pt>
              </c:numCache>
            </c:numRef>
          </c:val>
        </c:ser>
        <c:ser>
          <c:idx val="2"/>
          <c:order val="2"/>
          <c:tx>
            <c:strRef>
              <c:f>Лист2!$D$1:$D$2</c:f>
              <c:strCache>
                <c:ptCount val="1"/>
                <c:pt idx="0">
                  <c:v>Общий балл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Лист2!$A$3:$A$15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Лист2!$D$3:$D$15</c:f>
              <c:numCache>
                <c:formatCode>General</c:formatCode>
                <c:ptCount val="13"/>
                <c:pt idx="0">
                  <c:v>95.5</c:v>
                </c:pt>
                <c:pt idx="1">
                  <c:v>96</c:v>
                </c:pt>
                <c:pt idx="2">
                  <c:v>107.5</c:v>
                </c:pt>
                <c:pt idx="3">
                  <c:v>106</c:v>
                </c:pt>
                <c:pt idx="4">
                  <c:v>88</c:v>
                </c:pt>
                <c:pt idx="5">
                  <c:v>109</c:v>
                </c:pt>
                <c:pt idx="6">
                  <c:v>111</c:v>
                </c:pt>
                <c:pt idx="7">
                  <c:v>96</c:v>
                </c:pt>
                <c:pt idx="8">
                  <c:v>112</c:v>
                </c:pt>
                <c:pt idx="9">
                  <c:v>108</c:v>
                </c:pt>
                <c:pt idx="10">
                  <c:v>79</c:v>
                </c:pt>
                <c:pt idx="11">
                  <c:v>76.5</c:v>
                </c:pt>
                <c:pt idx="12">
                  <c:v>113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7352064"/>
        <c:axId val="87353600"/>
      </c:barChart>
      <c:catAx>
        <c:axId val="87352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7353600"/>
        <c:crosses val="autoZero"/>
        <c:auto val="1"/>
        <c:lblAlgn val="ctr"/>
        <c:lblOffset val="100"/>
        <c:noMultiLvlLbl val="0"/>
      </c:catAx>
      <c:valAx>
        <c:axId val="873536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735206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2"/>
  <c:chart>
    <c:autoTitleDeleted val="1"/>
    <c:plotArea>
      <c:layout/>
      <c:pieChart>
        <c:varyColors val="1"/>
        <c:ser>
          <c:idx val="0"/>
          <c:order val="0"/>
          <c:dLbls>
            <c:showLegendKey val="1"/>
            <c:showVal val="1"/>
            <c:showCatName val="1"/>
            <c:showSerName val="1"/>
            <c:showPercent val="1"/>
            <c:showBubbleSize val="1"/>
            <c:showLeaderLines val="1"/>
          </c:dLbls>
          <c:cat>
            <c:strRef>
              <c:f>Лист4!$B$1:$D$1</c:f>
              <c:strCache>
                <c:ptCount val="3"/>
                <c:pt idx="0">
                  <c:v>50-60%</c:v>
                </c:pt>
                <c:pt idx="1">
                  <c:v>61-79%</c:v>
                </c:pt>
                <c:pt idx="2">
                  <c:v>80-100%</c:v>
                </c:pt>
              </c:strCache>
            </c:strRef>
          </c:cat>
          <c:val>
            <c:numRef>
              <c:f>Лист4!$B$2:$D$2</c:f>
              <c:numCache>
                <c:formatCode>General</c:formatCode>
                <c:ptCount val="3"/>
                <c:pt idx="0">
                  <c:v>1</c:v>
                </c:pt>
                <c:pt idx="1">
                  <c:v>8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5730874371891643"/>
          <c:y val="0.2363004129197378"/>
          <c:w val="0.20590980983380774"/>
          <c:h val="0.34349194192414489"/>
        </c:manualLayout>
      </c:layout>
      <c:overlay val="1"/>
      <c:txPr>
        <a:bodyPr/>
        <a:lstStyle/>
        <a:p>
          <a:pPr>
            <a:defRPr sz="2020" baseline="0"/>
          </a:pPr>
          <a:endParaRPr lang="ru-RU"/>
        </a:p>
      </c:txPr>
    </c:legend>
    <c:plotVisOnly val="1"/>
    <c:dispBlanksAs val="zero"/>
    <c:showDLblsOverMax val="1"/>
  </c:chart>
  <c:spPr>
    <a:solidFill>
      <a:schemeClr val="lt1"/>
    </a:solidFill>
    <a:ln w="25400" cap="flat" cmpd="sng" algn="ctr">
      <a:solidFill>
        <a:schemeClr val="accent2"/>
      </a:solidFill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1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2"/>
  <c:chart>
    <c:title>
      <c:overlay val="0"/>
    </c:title>
    <c:autoTitleDeleted val="0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Лист1!$B$1:$B$2</c:f>
              <c:strCache>
                <c:ptCount val="1"/>
                <c:pt idx="0">
                  <c:v>1 этап</c:v>
                </c:pt>
              </c:strCache>
            </c:strRef>
          </c:tx>
          <c:invertIfNegative val="1"/>
          <c:val>
            <c:numRef>
              <c:f>Лист1!$B$3:$B$13</c:f>
              <c:numCache>
                <c:formatCode>General</c:formatCode>
                <c:ptCount val="11"/>
                <c:pt idx="0">
                  <c:v>62</c:v>
                </c:pt>
                <c:pt idx="1">
                  <c:v>67</c:v>
                </c:pt>
                <c:pt idx="2">
                  <c:v>55</c:v>
                </c:pt>
                <c:pt idx="3">
                  <c:v>67</c:v>
                </c:pt>
                <c:pt idx="4">
                  <c:v>74</c:v>
                </c:pt>
                <c:pt idx="5">
                  <c:v>60</c:v>
                </c:pt>
                <c:pt idx="6">
                  <c:v>60</c:v>
                </c:pt>
                <c:pt idx="7">
                  <c:v>69</c:v>
                </c:pt>
                <c:pt idx="8">
                  <c:v>33</c:v>
                </c:pt>
                <c:pt idx="9">
                  <c:v>60</c:v>
                </c:pt>
                <c:pt idx="10">
                  <c:v>61</c:v>
                </c:pt>
              </c:numCache>
            </c:numRef>
          </c:val>
        </c:ser>
        <c:ser>
          <c:idx val="1"/>
          <c:order val="1"/>
          <c:tx>
            <c:strRef>
              <c:f>Лист1!$C$1:$C$2</c:f>
              <c:strCache>
                <c:ptCount val="1"/>
                <c:pt idx="0">
                  <c:v>2 этап</c:v>
                </c:pt>
              </c:strCache>
            </c:strRef>
          </c:tx>
          <c:invertIfNegative val="1"/>
          <c:val>
            <c:numRef>
              <c:f>Лист1!$C$3:$C$13</c:f>
              <c:numCache>
                <c:formatCode>General</c:formatCode>
                <c:ptCount val="11"/>
                <c:pt idx="0">
                  <c:v>59</c:v>
                </c:pt>
                <c:pt idx="1">
                  <c:v>46</c:v>
                </c:pt>
                <c:pt idx="2">
                  <c:v>49</c:v>
                </c:pt>
                <c:pt idx="3">
                  <c:v>59</c:v>
                </c:pt>
                <c:pt idx="4">
                  <c:v>59</c:v>
                </c:pt>
                <c:pt idx="5">
                  <c:v>59</c:v>
                </c:pt>
                <c:pt idx="6">
                  <c:v>45</c:v>
                </c:pt>
                <c:pt idx="7">
                  <c:v>58</c:v>
                </c:pt>
                <c:pt idx="8">
                  <c:v>41</c:v>
                </c:pt>
                <c:pt idx="9">
                  <c:v>60</c:v>
                </c:pt>
                <c:pt idx="10">
                  <c:v>51</c:v>
                </c:pt>
              </c:numCache>
            </c:numRef>
          </c:val>
        </c:ser>
        <c:ser>
          <c:idx val="2"/>
          <c:order val="2"/>
          <c:tx>
            <c:strRef>
              <c:f>Лист1!$D$1:$D$2</c:f>
              <c:strCache>
                <c:ptCount val="1"/>
                <c:pt idx="0">
                  <c:v>Общий балл</c:v>
                </c:pt>
              </c:strCache>
            </c:strRef>
          </c:tx>
          <c:invertIfNegative val="1"/>
          <c:val>
            <c:numRef>
              <c:f>Лист1!$D$3:$D$13</c:f>
              <c:numCache>
                <c:formatCode>General</c:formatCode>
                <c:ptCount val="11"/>
                <c:pt idx="0">
                  <c:v>121</c:v>
                </c:pt>
                <c:pt idx="1">
                  <c:v>113</c:v>
                </c:pt>
                <c:pt idx="2">
                  <c:v>104</c:v>
                </c:pt>
                <c:pt idx="3">
                  <c:v>126</c:v>
                </c:pt>
                <c:pt idx="4">
                  <c:v>133</c:v>
                </c:pt>
                <c:pt idx="5">
                  <c:v>119</c:v>
                </c:pt>
                <c:pt idx="6">
                  <c:v>105</c:v>
                </c:pt>
                <c:pt idx="7">
                  <c:v>127</c:v>
                </c:pt>
                <c:pt idx="8">
                  <c:v>74</c:v>
                </c:pt>
                <c:pt idx="9">
                  <c:v>120</c:v>
                </c:pt>
                <c:pt idx="10">
                  <c:v>112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3785088"/>
        <c:axId val="153786624"/>
      </c:barChart>
      <c:catAx>
        <c:axId val="153785088"/>
        <c:scaling>
          <c:orientation val="minMax"/>
        </c:scaling>
        <c:delete val="0"/>
        <c:axPos val="b"/>
        <c:majorTickMark val="none"/>
        <c:minorTickMark val="none"/>
        <c:tickLblPos val="nextTo"/>
        <c:crossAx val="153786624"/>
        <c:crosses val="autoZero"/>
        <c:auto val="1"/>
        <c:lblAlgn val="ctr"/>
        <c:lblOffset val="100"/>
        <c:noMultiLvlLbl val="1"/>
      </c:catAx>
      <c:valAx>
        <c:axId val="15378662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53785088"/>
        <c:crosses val="autoZero"/>
        <c:crossBetween val="between"/>
      </c:valAx>
    </c:plotArea>
    <c:legend>
      <c:legendPos val="r"/>
      <c:overlay val="0"/>
    </c:legend>
    <c:plotVisOnly val="1"/>
    <c:dispBlanksAs val="zero"/>
    <c:showDLblsOverMax val="1"/>
  </c:chart>
  <c:externalData r:id="rId1">
    <c:autoUpdate val="1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2"/>
  <c:chart>
    <c:autoTitleDeleted val="1"/>
    <c:plotArea>
      <c:layout/>
      <c:pieChart>
        <c:varyColors val="1"/>
        <c:ser>
          <c:idx val="0"/>
          <c:order val="0"/>
          <c:dLbls>
            <c:showLegendKey val="1"/>
            <c:showVal val="1"/>
            <c:showCatName val="1"/>
            <c:showSerName val="1"/>
            <c:showPercent val="1"/>
            <c:showBubbleSize val="1"/>
            <c:showLeaderLines val="1"/>
          </c:dLbls>
          <c:cat>
            <c:strRef>
              <c:f>Лист3!$B$1:$D$1</c:f>
              <c:strCache>
                <c:ptCount val="3"/>
                <c:pt idx="0">
                  <c:v>40-60%</c:v>
                </c:pt>
                <c:pt idx="1">
                  <c:v>61-79%</c:v>
                </c:pt>
                <c:pt idx="2">
                  <c:v>80-100%</c:v>
                </c:pt>
              </c:strCache>
            </c:strRef>
          </c:cat>
          <c:val>
            <c:numRef>
              <c:f>Лист3!$B$2:$D$2</c:f>
              <c:numCache>
                <c:formatCode>General</c:formatCode>
                <c:ptCount val="3"/>
                <c:pt idx="0">
                  <c:v>1</c:v>
                </c:pt>
                <c:pt idx="1">
                  <c:v>4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74144369106639452"/>
          <c:y val="0.42388813165286593"/>
          <c:w val="0.23386495090891415"/>
          <c:h val="0.32619776166972642"/>
        </c:manualLayout>
      </c:layout>
      <c:overlay val="1"/>
      <c:txPr>
        <a:bodyPr/>
        <a:lstStyle/>
        <a:p>
          <a:pPr>
            <a:defRPr sz="2040" baseline="0"/>
          </a:pPr>
          <a:endParaRPr lang="ru-RU"/>
        </a:p>
      </c:txPr>
    </c:legend>
    <c:plotVisOnly val="1"/>
    <c:dispBlanksAs val="zero"/>
    <c:showDLblsOverMax val="1"/>
  </c:chart>
  <c:externalData r:id="rId1">
    <c:autoUpdate val="1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605D85-DC58-40F5-AB8F-92E0375A7423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F528C8-6082-409B-A402-9DFF200713C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27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F528C8-6082-409B-A402-9DFF200713C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72594" cy="680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0"/>
            <a:ext cx="3089275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143108" y="1857365"/>
            <a:ext cx="492922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Segoe Script" pitchFamily="34" charset="0"/>
              </a:rPr>
              <a:t>Проект учителя английского языка</a:t>
            </a:r>
          </a:p>
          <a:p>
            <a:pPr algn="ctr"/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Segoe Script" pitchFamily="34" charset="0"/>
              </a:rPr>
              <a:t>МБОУ «Майской СОШ им. Е.Л. Чистякова»</a:t>
            </a:r>
            <a:endParaRPr lang="ru-RU" sz="2800" dirty="0">
              <a:solidFill>
                <a:schemeClr val="bg1">
                  <a:lumMod val="95000"/>
                </a:schemeClr>
              </a:solidFill>
              <a:latin typeface="Segoe Script" pitchFamily="34" charset="0"/>
            </a:endParaRPr>
          </a:p>
          <a:p>
            <a:pPr algn="ctr"/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Segoe Script" pitchFamily="34" charset="0"/>
              </a:rPr>
              <a:t>Кривошапкиной Кристины Тимофеевны</a:t>
            </a:r>
            <a:endParaRPr lang="ru-RU" sz="2800" dirty="0">
              <a:solidFill>
                <a:schemeClr val="bg1">
                  <a:lumMod val="95000"/>
                </a:schemeClr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14480" y="2143116"/>
            <a:ext cx="7000924" cy="3143272"/>
          </a:xfr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/>
          <a:lstStyle/>
          <a:p>
            <a:pPr marL="514350" lvl="0" indent="-514350" algn="just">
              <a:buFont typeface="+mj-lt"/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Изучение теоретических аспектов; 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Планирование и прогноз;</a:t>
            </a:r>
          </a:p>
          <a:p>
            <a:pPr marL="514350" lvl="0" indent="-514350" algn="just">
              <a:buFont typeface="+mj-lt"/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Реализация проекта;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Анализ результатов</a:t>
            </a: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6146" name="Picture 9" descr="C:\Users\Nataly\Desktop\Для Даши\mat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714884"/>
            <a:ext cx="1551222" cy="17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5" name="Овал 4"/>
          <p:cNvSpPr/>
          <p:nvPr/>
        </p:nvSpPr>
        <p:spPr>
          <a:xfrm>
            <a:off x="1142976" y="357166"/>
            <a:ext cx="5500726" cy="1214446"/>
          </a:xfrm>
          <a:prstGeom prst="ellipse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Методы:</a:t>
            </a:r>
            <a:endParaRPr lang="ru-RU" sz="6000" dirty="0"/>
          </a:p>
        </p:txBody>
      </p:sp>
      <p:pic>
        <p:nvPicPr>
          <p:cNvPr id="6" name="Picture 4" descr="4f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8950" y="0"/>
            <a:ext cx="23050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785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060848"/>
            <a:ext cx="8175852" cy="3225540"/>
          </a:xfr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/>
          <a:lstStyle/>
          <a:p>
            <a:pPr lvl="0" algn="just"/>
            <a:r>
              <a:rPr lang="ru-RU" dirty="0">
                <a:solidFill>
                  <a:srgbClr val="002060"/>
                </a:solidFill>
                <a:latin typeface="Monotype Corsiva" pitchFamily="66" charset="0"/>
              </a:rPr>
              <a:t>данная работа может явиться методической разработкой в помощь учителям-предметникам, желающим провести авторские олимпиады по разным предметам</a:t>
            </a:r>
          </a:p>
        </p:txBody>
      </p:sp>
      <p:pic>
        <p:nvPicPr>
          <p:cNvPr id="6146" name="Picture 9" descr="C:\Users\Nataly\Desktop\Для Даши\mat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714884"/>
            <a:ext cx="1551222" cy="17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5" name="Овал 4"/>
          <p:cNvSpPr/>
          <p:nvPr/>
        </p:nvSpPr>
        <p:spPr>
          <a:xfrm>
            <a:off x="539552" y="272220"/>
            <a:ext cx="8109544" cy="1716620"/>
          </a:xfrm>
          <a:prstGeom prst="ellipse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Теоретическая значимость</a:t>
            </a: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6000" dirty="0"/>
          </a:p>
        </p:txBody>
      </p:sp>
      <p:pic>
        <p:nvPicPr>
          <p:cNvPr id="6" name="Picture 4" descr="4f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8950" y="0"/>
            <a:ext cx="23050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7116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2060848"/>
            <a:ext cx="8175852" cy="3225540"/>
          </a:xfr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/>
          <a:lstStyle/>
          <a:p>
            <a:pPr lvl="0" algn="just"/>
            <a:r>
              <a:rPr lang="ru-RU" dirty="0">
                <a:solidFill>
                  <a:srgbClr val="002060"/>
                </a:solidFill>
                <a:latin typeface="Monotype Corsiva" pitchFamily="66" charset="0"/>
              </a:rPr>
              <a:t>учителя английского языка могут использовать дидактические материалы данной исследовательской работы, на уроках или во внеурочной деятельности, для подготовки участников олимпиад по английскому </a:t>
            </a:r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языку</a:t>
            </a: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6146" name="Picture 9" descr="C:\Users\Nataly\Desktop\Для Даши\mat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4714884"/>
            <a:ext cx="1551222" cy="1785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5" name="Овал 4"/>
          <p:cNvSpPr/>
          <p:nvPr/>
        </p:nvSpPr>
        <p:spPr>
          <a:xfrm>
            <a:off x="539552" y="272220"/>
            <a:ext cx="8109544" cy="1716620"/>
          </a:xfrm>
          <a:prstGeom prst="ellipse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Практическая значимость</a:t>
            </a: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6000" dirty="0"/>
          </a:p>
        </p:txBody>
      </p:sp>
      <p:pic>
        <p:nvPicPr>
          <p:cNvPr id="6" name="Picture 4" descr="4f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38950" y="0"/>
            <a:ext cx="23050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514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2071678"/>
            <a:ext cx="7643866" cy="3600986"/>
          </a:xfrm>
          <a:prstGeom prst="rect">
            <a:avLst/>
          </a:prstGeo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Возможности проведения олимпиад по английскому языку в начальной школе:</a:t>
            </a:r>
          </a:p>
          <a:p>
            <a:pPr algn="ctr">
              <a:buFontTx/>
              <a:buChar char="-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Изучение английского языка  в начальной школе;</a:t>
            </a:r>
          </a:p>
          <a:p>
            <a:pPr algn="ctr">
              <a:buFontTx/>
              <a:buChar char="-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- Формирование мотивации;</a:t>
            </a:r>
          </a:p>
          <a:p>
            <a:pPr algn="ctr">
              <a:buFontTx/>
              <a:buChar char="-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- Цели и задачи проведения олимпиады;</a:t>
            </a:r>
          </a:p>
          <a:p>
            <a:pPr algn="ctr">
              <a:buFontTx/>
              <a:buChar char="-"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Monotype Corsiva" pitchFamily="66" charset="0"/>
              </a:rPr>
              <a:t>- Виды олимпиад.</a:t>
            </a:r>
          </a:p>
          <a:p>
            <a:pPr algn="ctr"/>
            <a:endParaRPr lang="ru-RU" sz="2400" b="1" dirty="0" smtClean="0">
              <a:solidFill>
                <a:schemeClr val="accent5">
                  <a:lumMod val="50000"/>
                </a:schemeClr>
              </a:solidFill>
              <a:latin typeface="Monotype Corsiva" pitchFamily="66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1785918" y="214290"/>
            <a:ext cx="5500726" cy="1214446"/>
          </a:xfrm>
          <a:prstGeom prst="ellipse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ah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Теоретические предпосылки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/>
          </a:p>
        </p:txBody>
      </p:sp>
      <p:pic>
        <p:nvPicPr>
          <p:cNvPr id="5" name="Picture 3" descr="E:\колокольчик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285728"/>
            <a:ext cx="1118062" cy="972589"/>
          </a:xfrm>
          <a:prstGeom prst="ellipse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innerShdw blurRad="63500" dist="50800">
              <a:prstClr val="black">
                <a:alpha val="50000"/>
              </a:prstClr>
            </a:innerShdw>
            <a:reflection blurRad="12700" stA="38000" endPos="28000" dist="5000" dir="5400000" sy="-100000" algn="bl" rotWithShape="0"/>
          </a:effectLst>
        </p:spPr>
      </p:pic>
      <p:pic>
        <p:nvPicPr>
          <p:cNvPr id="4" name="Picture 5" descr="C:\Users\Nataly\Desktop\Для Даши\s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5072074"/>
            <a:ext cx="1905242" cy="1428760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</a:effec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prstGeom prst="ellipse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ah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Теоретические предпосылки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/>
          </a:p>
        </p:txBody>
      </p:sp>
      <p:sp useBgFill="1">
        <p:nvSpPr>
          <p:cNvPr id="7" name="TextBox 6"/>
          <p:cNvSpPr txBox="1"/>
          <p:nvPr/>
        </p:nvSpPr>
        <p:spPr>
          <a:xfrm>
            <a:off x="857224" y="1500175"/>
            <a:ext cx="7072362" cy="5416868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Прогнозируемые результаты проекта и его эффект для решения указанной проблемы: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Century Gothic" pitchFamily="34" charset="0"/>
              </a:rPr>
              <a:t>Предлагаемый авторский проект – олимпиада по английскому языку «Шаг за шагом» для учащихся 2-4 классов предлагает: 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Century Gothic" pitchFamily="34" charset="0"/>
              </a:rPr>
              <a:t>- пропаганду научных знаний и развитие у обучающихся интереса к изучению иностранного языка на начальном этапе  обучения;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Century Gothic" pitchFamily="34" charset="0"/>
              </a:rPr>
              <a:t>- расширение кругозора учащихся; 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Century Gothic" pitchFamily="34" charset="0"/>
              </a:rPr>
              <a:t>- выявление и развитие у учащихся творческих способностей;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Century Gothic" pitchFamily="34" charset="0"/>
              </a:rPr>
              <a:t>- поддержку и поощрение одаренных детей;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Century Gothic" pitchFamily="34" charset="0"/>
              </a:rPr>
              <a:t>- возможность на практике проявить свои умения и навыки;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Century Gothic" pitchFamily="34" charset="0"/>
              </a:rPr>
              <a:t>- создание условий для реализации способностей, интересов обучающихся, ранней </a:t>
            </a:r>
            <a:r>
              <a:rPr lang="ru-RU" sz="1600" dirty="0" err="1" smtClean="0">
                <a:solidFill>
                  <a:srgbClr val="002060"/>
                </a:solidFill>
                <a:latin typeface="Century Gothic" pitchFamily="34" charset="0"/>
              </a:rPr>
              <a:t>профилизации</a:t>
            </a:r>
            <a:r>
              <a:rPr lang="ru-RU" sz="1600" dirty="0" smtClean="0">
                <a:solidFill>
                  <a:srgbClr val="002060"/>
                </a:solidFill>
                <a:latin typeface="Century Gothic" pitchFamily="34" charset="0"/>
              </a:rPr>
              <a:t>;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Century Gothic" pitchFamily="34" charset="0"/>
              </a:rPr>
              <a:t> - непрерывное участие одаренных детей в олимпиадах;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Century Gothic" pitchFamily="34" charset="0"/>
              </a:rPr>
              <a:t> - обеспечение нравственно-культурной преемственности будущего поколения;</a:t>
            </a: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Century Gothic" pitchFamily="34" charset="0"/>
              </a:rPr>
              <a:t> - повышение методической подготовки учителей-предметников.</a:t>
            </a:r>
          </a:p>
          <a:p>
            <a:pPr algn="just"/>
            <a:endParaRPr lang="ru-RU" sz="1600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pPr algn="ctr"/>
            <a:endParaRPr lang="ru-RU" sz="16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endParaRPr lang="ru-RU" sz="1600" dirty="0" smtClean="0"/>
          </a:p>
          <a:p>
            <a:endParaRPr lang="ru-RU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5357826"/>
            <a:ext cx="1182432" cy="127002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Z:\newtek\_backgrounds_1.02\Ryan\PP Template 11\leaves_fallin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28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ah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Негативные стороны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4" descr="1c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4786322"/>
            <a:ext cx="226064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71736" y="2285992"/>
            <a:ext cx="550072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800" dirty="0" smtClean="0">
                <a:solidFill>
                  <a:srgbClr val="002060"/>
                </a:solidFill>
                <a:latin typeface="Century Gothic" pitchFamily="34" charset="0"/>
              </a:rPr>
              <a:t>В реализации проекта могут возникнуть ряд противоречий между уровнем знаний участников и уровнем сложности заданий олимпиад.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3042" y="1928802"/>
            <a:ext cx="6400800" cy="3071834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8600" dirty="0" smtClean="0">
                <a:solidFill>
                  <a:srgbClr val="002060"/>
                </a:solidFill>
                <a:latin typeface="Monotype Corsiva" pitchFamily="66" charset="0"/>
              </a:rPr>
              <a:t>При помощи мониторинга своевременно выявлять негативные последствия, исправлять допущенные ошибки в проведении олимпиады, составлять олимпиадные задания в соответствии с ФГОС, а именно на базе УМК «Английский в фокусе» Быковой Н.И, Поспеловой М. для 2-3 классов, так как все школы </a:t>
            </a:r>
            <a:r>
              <a:rPr lang="ru-RU" sz="8600" dirty="0" err="1" smtClean="0">
                <a:solidFill>
                  <a:srgbClr val="002060"/>
                </a:solidFill>
                <a:latin typeface="Monotype Corsiva" pitchFamily="66" charset="0"/>
              </a:rPr>
              <a:t>Мегино-Кангаласского</a:t>
            </a:r>
            <a:r>
              <a:rPr lang="ru-RU" sz="8600" dirty="0" smtClean="0">
                <a:solidFill>
                  <a:srgbClr val="002060"/>
                </a:solidFill>
                <a:latin typeface="Monotype Corsiva" pitchFamily="66" charset="0"/>
              </a:rPr>
              <a:t> улуса работают именно по данному УМК.</a:t>
            </a:r>
          </a:p>
          <a:p>
            <a:pPr algn="just"/>
            <a:r>
              <a:rPr lang="ru-RU" sz="8600" i="1" dirty="0" smtClean="0">
                <a:solidFill>
                  <a:srgbClr val="002060"/>
                </a:solidFill>
                <a:latin typeface="Monotype Corsiva" pitchFamily="66" charset="0"/>
              </a:rPr>
              <a:t>Перспективы</a:t>
            </a:r>
            <a:r>
              <a:rPr lang="ru-RU" sz="8600" dirty="0" smtClean="0">
                <a:solidFill>
                  <a:srgbClr val="002060"/>
                </a:solidFill>
                <a:latin typeface="Monotype Corsiva" pitchFamily="66" charset="0"/>
              </a:rPr>
              <a:t> дальнейшего развития проекта – возможно выход на республиканский уровень дистанционно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7170" name="Picture 14" descr="C:\Users\Nataly\Desktop\Для Даши\teacher-students-classroom-vector-illustration-kids-studying-309988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5072074"/>
            <a:ext cx="1941998" cy="142876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</a:effectLst>
        </p:spPr>
      </p:pic>
      <p:sp>
        <p:nvSpPr>
          <p:cNvPr id="7" name="Заголовок 5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ah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Компенсация</a:t>
            </a:r>
            <a:r>
              <a:rPr kumimoji="0" lang="sah-RU" sz="32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негативных последствий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56" descr="C:\Users\T\AppData\Local\Microsoft\Windows\Temporary Internet Files\Content.IE5\WENS1E7O\MC900356141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2"/>
            <a:ext cx="1428728" cy="2201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85785909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21429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6513" y="5030787"/>
            <a:ext cx="1487487" cy="18272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8" name="Заголовок 5"/>
          <p:cNvSpPr txBox="1">
            <a:spLocks/>
          </p:cNvSpPr>
          <p:nvPr/>
        </p:nvSpPr>
        <p:spPr>
          <a:xfrm>
            <a:off x="428596" y="714356"/>
            <a:ext cx="8229600" cy="1143000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ah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Опытно-экспереминтальная работа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57356" y="2143116"/>
            <a:ext cx="65008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3600" dirty="0" smtClean="0">
                <a:solidFill>
                  <a:srgbClr val="002060"/>
                </a:solidFill>
                <a:latin typeface="Monotype Corsiva" pitchFamily="66" charset="0"/>
              </a:rPr>
              <a:t>Характеристика экспериментальных площадок;</a:t>
            </a:r>
          </a:p>
          <a:p>
            <a:pPr>
              <a:buFont typeface="Wingdings" pitchFamily="2" charset="2"/>
              <a:buChar char="v"/>
            </a:pPr>
            <a:r>
              <a:rPr lang="ru-RU" sz="3600" dirty="0" smtClean="0">
                <a:solidFill>
                  <a:srgbClr val="002060"/>
                </a:solidFill>
                <a:latin typeface="Monotype Corsiva" pitchFamily="66" charset="0"/>
              </a:rPr>
              <a:t>Реализация проекта  «Шаг за шагом» (“</a:t>
            </a:r>
            <a:r>
              <a:rPr lang="en-US" sz="3600" dirty="0" smtClean="0">
                <a:solidFill>
                  <a:srgbClr val="002060"/>
                </a:solidFill>
                <a:latin typeface="Monotype Corsiva" pitchFamily="66" charset="0"/>
              </a:rPr>
              <a:t>Step by step</a:t>
            </a:r>
            <a:r>
              <a:rPr lang="ru-RU" sz="3600" dirty="0" smtClean="0">
                <a:solidFill>
                  <a:srgbClr val="002060"/>
                </a:solidFill>
                <a:latin typeface="Monotype Corsiva" pitchFamily="66" charset="0"/>
              </a:rPr>
              <a:t>”)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endParaRPr lang="ru-RU" sz="3600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v"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008649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525963"/>
          </a:xfrm>
        </p:spPr>
        <p:txBody>
          <a:bodyPr/>
          <a:lstStyle/>
          <a:p>
            <a:pPr lvl="0"/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Положение о порядке проведения  кустового и муниципального этапа олимпиад по английскому языку</a:t>
            </a:r>
            <a:r>
              <a:rPr lang="ru-RU" dirty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Monotype Corsiva" pitchFamily="66" charset="0"/>
              </a:rPr>
              <a:t>«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Шаг за шагом</a:t>
            </a:r>
            <a:r>
              <a:rPr lang="en-US" b="1" dirty="0" smtClean="0">
                <a:solidFill>
                  <a:srgbClr val="002060"/>
                </a:solidFill>
                <a:latin typeface="Monotype Corsiva" pitchFamily="66" charset="0"/>
              </a:rPr>
              <a:t>» («Step by step»)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 для учащихся 2-4 классов;</a:t>
            </a:r>
          </a:p>
          <a:p>
            <a:pPr lvl="0"/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Анализ проведенного кустового  и муниципального этапа олимпиад по английскому языку «Шаг за шагом» для 2-4классов</a:t>
            </a:r>
            <a:endParaRPr lang="ru-RU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pPr>
              <a:buNone/>
            </a:pPr>
            <a:endParaRPr lang="en-US" b="1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6" name="Picture 176" descr="C:\Users\Nataly\Desktop\Для Даши\portfel-abo-rjukpak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4248" y="5121140"/>
            <a:ext cx="2029520" cy="1522570"/>
          </a:xfrm>
          <a:prstGeom prst="round2DiagRect">
            <a:avLst>
              <a:gd name="adj1" fmla="val 16667"/>
              <a:gd name="adj2" fmla="val 18370"/>
            </a:avLst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9" name="Заголовок 5"/>
          <p:cNvSpPr txBox="1">
            <a:spLocks/>
          </p:cNvSpPr>
          <p:nvPr/>
        </p:nvSpPr>
        <p:spPr>
          <a:xfrm>
            <a:off x="2285984" y="214290"/>
            <a:ext cx="6000792" cy="1643074"/>
          </a:xfrm>
          <a:prstGeom prst="ellipse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ah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Реализация</a:t>
            </a:r>
            <a:r>
              <a:rPr kumimoji="0" lang="sah-RU" sz="32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проекта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1464411" cy="928694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2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207660" y="1576039"/>
          <a:ext cx="4728679" cy="4574286"/>
        </p:xfrm>
        <a:graphic>
          <a:graphicData uri="http://schemas.openxmlformats.org/drawingml/2006/table">
            <a:tbl>
              <a:tblPr/>
              <a:tblGrid>
                <a:gridCol w="268541"/>
                <a:gridCol w="1186292"/>
                <a:gridCol w="400927"/>
                <a:gridCol w="600685"/>
                <a:gridCol w="935183"/>
                <a:gridCol w="334027"/>
                <a:gridCol w="333556"/>
                <a:gridCol w="400927"/>
                <a:gridCol w="268541"/>
              </a:tblGrid>
              <a:tr h="4682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Ф. И. участника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Школа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Ф.И.О.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руководителя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этап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этап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Общий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балл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Место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Петров Степа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Степанова А.Ю.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50,5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95,5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Титов Костя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Степанова А.Ю.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96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Андреева Лейла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Степанова А.Ю.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54,5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107,5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Семенова Настя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Степанова А.Ю.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106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Николаева Василина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Кривошапкина К.Т. 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Кириллина Анжелика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Кривошапкина К.Т.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44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109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Calibri"/>
                          <a:cs typeface="Times New Roman"/>
                        </a:rPr>
                        <a:t>III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Беляев Сергей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Степанова А.Ю.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111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Calibri"/>
                          <a:cs typeface="Times New Roman"/>
                        </a:rPr>
                        <a:t>II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Дъячковская Сардана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Харанская СОШ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Петров Н.А.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96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9.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Захарова Вика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Харанская СОШ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Петров Н.А.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112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10.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Борисова Диана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Попова Л.Т.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62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108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11.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Барахова Люда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Попова Л.Т.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12.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Неустроева Настя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Попова Л.Т.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54,5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76,5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13.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Никитина Кира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Степанова А.Ю.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113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latin typeface="Times New Roman"/>
                          <a:ea typeface="Calibri"/>
                          <a:cs typeface="Times New Roman"/>
                        </a:rPr>
                        <a:t>Лаур</a:t>
                      </a:r>
                      <a:endParaRPr lang="ru-RU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4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71606" y="1395984"/>
          <a:ext cx="7286677" cy="4872473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13809"/>
                <a:gridCol w="1828022"/>
                <a:gridCol w="617811"/>
                <a:gridCol w="925627"/>
                <a:gridCol w="1441073"/>
                <a:gridCol w="514720"/>
                <a:gridCol w="513995"/>
                <a:gridCol w="617811"/>
                <a:gridCol w="413809"/>
              </a:tblGrid>
              <a:tr h="4837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№</a:t>
                      </a:r>
                      <a:endParaRPr lang="ru-RU" sz="12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Ф. И. участника</a:t>
                      </a:r>
                      <a:endParaRPr lang="ru-RU" sz="12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Класс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Школа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Ф.И.О.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руководителя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этап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этап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Общий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балл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Место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</a:tr>
              <a:tr h="32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1.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Петров Степа</a:t>
                      </a:r>
                      <a:endParaRPr lang="ru-RU" sz="12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3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МСОШ №2</a:t>
                      </a:r>
                      <a:endParaRPr lang="ru-RU" sz="12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Степанова А.Ю.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50,5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45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95,5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697" marR="45697" marT="0" marB="0"/>
                </a:tc>
              </a:tr>
              <a:tr h="32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2.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Титов Костя</a:t>
                      </a:r>
                      <a:endParaRPr lang="ru-RU" sz="12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3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МСОШ №2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Степанова А.Ю.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51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45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96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697" marR="45697" marT="0" marB="0"/>
                </a:tc>
              </a:tr>
              <a:tr h="32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3.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Андреева Лейла</a:t>
                      </a:r>
                      <a:endParaRPr lang="ru-RU" sz="12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3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МСОШ №2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Степанова А.Ю.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54,5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53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107,5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697" marR="45697" marT="0" marB="0"/>
                </a:tc>
              </a:tr>
              <a:tr h="32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4.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Семенова Настя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3</a:t>
                      </a:r>
                      <a:endParaRPr lang="ru-RU" sz="12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МСОШ №2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Степанова А.Ю.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55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51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106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697" marR="45697" marT="0" marB="0"/>
                </a:tc>
              </a:tr>
              <a:tr h="32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5.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Николаева Василина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3</a:t>
                      </a:r>
                      <a:endParaRPr lang="ru-RU" sz="12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МСОШ №1</a:t>
                      </a:r>
                      <a:endParaRPr lang="ru-RU" sz="12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Кривошапкина К.Т. 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48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40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88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697" marR="45697" marT="0" marB="0"/>
                </a:tc>
              </a:tr>
              <a:tr h="32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6.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Кириллина </a:t>
                      </a:r>
                      <a:r>
                        <a:rPr lang="ru-RU" sz="1200" b="1" dirty="0" err="1">
                          <a:solidFill>
                            <a:srgbClr val="FF0000"/>
                          </a:solidFill>
                        </a:rPr>
                        <a:t>Анжелика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МСОШ №1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Кривошапкина К.Т.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65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44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109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III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</a:tr>
              <a:tr h="32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</a:rPr>
                        <a:t>7.</a:t>
                      </a:r>
                      <a:endParaRPr lang="ru-RU" sz="12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Беляев Сергей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МСОШ №2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Степанова А.Ю.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47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54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111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II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</a:tr>
              <a:tr h="32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8.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Дъячковская Сардана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3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Харанская СОШ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Петров Н.А.</a:t>
                      </a:r>
                      <a:endParaRPr lang="ru-RU" sz="12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48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48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96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206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697" marR="45697" marT="0" marB="0"/>
                </a:tc>
              </a:tr>
              <a:tr h="32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9.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Захарова Вика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FF0000"/>
                          </a:solidFill>
                        </a:rPr>
                        <a:t>Харанская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 СОШ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Петров Н.А.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64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48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112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I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</a:tr>
              <a:tr h="32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10.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Борисова Диана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3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МСОШ №1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Попова Л.Т.</a:t>
                      </a:r>
                      <a:endParaRPr lang="ru-RU" sz="12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62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/>
                        <a:t>46</a:t>
                      </a:r>
                      <a:endParaRPr lang="ru-RU" sz="12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108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</a:tr>
              <a:tr h="32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11.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Барахова Люда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3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МСОШ №1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Попова Л.Т.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43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36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79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</a:tr>
              <a:tr h="32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12.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Неустроева Настя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3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МСОШ №1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Попова Л.Т.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54,5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22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/>
                        <a:t>76,5</a:t>
                      </a:r>
                      <a:endParaRPr lang="ru-RU" sz="120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</a:tr>
              <a:tr h="322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13.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Никитина Кира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МСОШ №1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Степанова А.Ю.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68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45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</a:rPr>
                        <a:t>113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FF0000"/>
                          </a:solidFill>
                        </a:rPr>
                        <a:t>Лаур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697" marR="45697" marT="0" marB="0"/>
                </a:tc>
              </a:tr>
            </a:tbl>
          </a:graphicData>
        </a:graphic>
      </p:graphicFrame>
      <p:sp>
        <p:nvSpPr>
          <p:cNvPr id="8" name="Овал 7"/>
          <p:cNvSpPr/>
          <p:nvPr/>
        </p:nvSpPr>
        <p:spPr>
          <a:xfrm>
            <a:off x="1785918" y="0"/>
            <a:ext cx="5500726" cy="1214446"/>
          </a:xfrm>
          <a:prstGeom prst="ellipse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  <a:t>Анализ 3 класса:</a:t>
            </a:r>
            <a:endParaRPr lang="ru-RU" sz="4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Кристина\Desktop\НПК ККТ\олимпиада шаг за шагом\Step by ste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57290" y="2143116"/>
            <a:ext cx="62151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«Шаг за шагом»</a:t>
            </a:r>
            <a:endParaRPr lang="ru-RU" sz="4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57356" y="4143380"/>
            <a:ext cx="5715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(авторская олимпиада по английскому языку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для учащихся 2-4 классов)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207660" y="1576039"/>
          <a:ext cx="4728679" cy="4574286"/>
        </p:xfrm>
        <a:graphic>
          <a:graphicData uri="http://schemas.openxmlformats.org/drawingml/2006/table">
            <a:tbl>
              <a:tblPr/>
              <a:tblGrid>
                <a:gridCol w="268541"/>
                <a:gridCol w="1186292"/>
                <a:gridCol w="400927"/>
                <a:gridCol w="600685"/>
                <a:gridCol w="935183"/>
                <a:gridCol w="334027"/>
                <a:gridCol w="333556"/>
                <a:gridCol w="400927"/>
                <a:gridCol w="268541"/>
              </a:tblGrid>
              <a:tr h="4682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Ф. И. участника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Школа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Ф.И.О.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руководителя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этап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этап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Общий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балл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Место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Петров Степа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Степанова А.Ю.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50,5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95,5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Титов Костя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Степанова А.Ю.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96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Андреева Лейла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Степанова А.Ю.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54,5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107,5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Семенова Настя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Степанова А.Ю.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106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Николаева Василина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Кривошапкина К.Т. 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Кириллина Анжелика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Кривошапкина К.Т.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44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109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Calibri"/>
                          <a:cs typeface="Times New Roman"/>
                        </a:rPr>
                        <a:t>III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Беляев Сергей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Степанова А.Ю.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111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Calibri"/>
                          <a:cs typeface="Times New Roman"/>
                        </a:rPr>
                        <a:t>II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Дъячковская Сардана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Харанская СОШ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Петров Н.А.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96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9.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Захарова Вика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Харанская СОШ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Петров Н.А.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112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10.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Борисова Диана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Попова Л.Т.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62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108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11.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Барахова Люда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Попова Л.Т.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12.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Неустроева Настя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Попова Л.Т.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54,5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76,5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13.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Никитина Кира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Степанова А.Ю.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113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latin typeface="Times New Roman"/>
                          <a:ea typeface="Calibri"/>
                          <a:cs typeface="Times New Roman"/>
                        </a:rPr>
                        <a:t>Лаур</a:t>
                      </a:r>
                      <a:endParaRPr lang="ru-RU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4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Овал 7"/>
          <p:cNvSpPr/>
          <p:nvPr/>
        </p:nvSpPr>
        <p:spPr>
          <a:xfrm>
            <a:off x="1571604" y="285728"/>
            <a:ext cx="7000924" cy="1214446"/>
          </a:xfrm>
          <a:prstGeom prst="ellipse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Monotype Corsiva" pitchFamily="66" charset="0"/>
              </a:rPr>
              <a:t>Анализ по итогам 2 туров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  <a:latin typeface="Monotype Corsiva" pitchFamily="66" charset="0"/>
              </a:rPr>
              <a:t>3 класс:</a:t>
            </a:r>
            <a:endParaRPr lang="ru-RU" sz="32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106677249"/>
              </p:ext>
            </p:extLst>
          </p:nvPr>
        </p:nvGraphicFramePr>
        <p:xfrm>
          <a:off x="2210448" y="1988840"/>
          <a:ext cx="6362080" cy="3099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207660" y="1576039"/>
          <a:ext cx="4728679" cy="4574286"/>
        </p:xfrm>
        <a:graphic>
          <a:graphicData uri="http://schemas.openxmlformats.org/drawingml/2006/table">
            <a:tbl>
              <a:tblPr/>
              <a:tblGrid>
                <a:gridCol w="268541"/>
                <a:gridCol w="1186292"/>
                <a:gridCol w="400927"/>
                <a:gridCol w="600685"/>
                <a:gridCol w="935183"/>
                <a:gridCol w="334027"/>
                <a:gridCol w="333556"/>
                <a:gridCol w="400927"/>
                <a:gridCol w="268541"/>
              </a:tblGrid>
              <a:tr h="4682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Ф. И. участника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Класс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Школа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Ф.И.О.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руководителя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этап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этап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Общий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балл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Место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Петров Степа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Степанова А.Ю.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50,5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95,5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Титов Костя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Степанова А.Ю.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96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Андреева Лейла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Степанова А.Ю.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54,5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107,5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Семенова Настя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Степанова А.Ю.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106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Николаева Василина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Кривошапкина К.Т. 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88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Кириллина Анжелика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Кривошапкина К.Т.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44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109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Calibri"/>
                          <a:cs typeface="Times New Roman"/>
                        </a:rPr>
                        <a:t>III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Беляев Сергей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Степанова А.Ю.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47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54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111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Calibri"/>
                          <a:cs typeface="Times New Roman"/>
                        </a:rPr>
                        <a:t>II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Дъячковская Сардана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Харанская СОШ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Петров Н.А.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96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9.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Захарова Вика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Харанская СОШ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Петров Н.А.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48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112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10.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Борисова Диана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Попова Л.Т.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62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108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11.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Барахова Люда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Попова Л.Т.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43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36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79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12.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Неустроева Настя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Попова Л.Т.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54,5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76,5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13.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Никитина Кира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МСОШ №1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Calibri"/>
                          <a:cs typeface="Times New Roman"/>
                        </a:rPr>
                        <a:t>Степанова А.Ю.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45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Calibri"/>
                          <a:cs typeface="Times New Roman"/>
                        </a:rPr>
                        <a:t>113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latin typeface="Times New Roman"/>
                          <a:ea typeface="Calibri"/>
                          <a:cs typeface="Times New Roman"/>
                        </a:rPr>
                        <a:t>Лаур</a:t>
                      </a:r>
                      <a:endParaRPr lang="ru-RU" sz="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0892" marR="508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4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Овал 7"/>
          <p:cNvSpPr/>
          <p:nvPr/>
        </p:nvSpPr>
        <p:spPr>
          <a:xfrm>
            <a:off x="1785918" y="0"/>
            <a:ext cx="6500858" cy="1214446"/>
          </a:xfrm>
          <a:prstGeom prst="ellipse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FF0000"/>
                </a:solidFill>
                <a:latin typeface="Monotype Corsiva" pitchFamily="66" charset="0"/>
              </a:rPr>
              <a:t>Анализ </a:t>
            </a:r>
            <a:r>
              <a:rPr lang="en-US" sz="5400" dirty="0" smtClean="0">
                <a:solidFill>
                  <a:srgbClr val="FF0000"/>
                </a:solidFill>
                <a:latin typeface="Monotype Corsiva" pitchFamily="66" charset="0"/>
              </a:rPr>
              <a:t>I </a:t>
            </a:r>
            <a:r>
              <a:rPr lang="ru-RU" sz="5400" dirty="0" smtClean="0">
                <a:solidFill>
                  <a:srgbClr val="FF0000"/>
                </a:solidFill>
                <a:latin typeface="Monotype Corsiva" pitchFamily="66" charset="0"/>
              </a:rPr>
              <a:t>тура:</a:t>
            </a:r>
            <a:endParaRPr lang="ru-RU" sz="5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2286000" y="2057400"/>
          <a:ext cx="6215090" cy="3729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Picture 4" descr="1b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72" y="5429264"/>
            <a:ext cx="1312280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643042" y="2071678"/>
            <a:ext cx="692948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Arial Narrow" pitchFamily="34" charset="0"/>
              </a:rPr>
              <a:t>Рассмотрим анализ 1 тура. Данная таблица показывает, что в 1 туре конкурса принимали участие 13 учащихся, где 50-60%  качества выполнения олимпиадного задания показал лишь 1 ученик, 61-79 % - 8 учащихся и 80-100% - 4 учащихся. Отсюда следует, что учащиеся 3 класса показали неплохие результаты, справились с заданиями. Самый высокий балл данного этапа конкурса составлял 74 балла, где победитель набрал 68 баллов, в разницу всего лишь на 4 балла. </a:t>
            </a:r>
          </a:p>
          <a:p>
            <a:r>
              <a:rPr lang="ru-RU" dirty="0" smtClean="0"/>
              <a:t> </a:t>
            </a:r>
          </a:p>
          <a:p>
            <a:pPr algn="just"/>
            <a:endParaRPr lang="ru-RU" dirty="0"/>
          </a:p>
        </p:txBody>
      </p:sp>
      <p:sp>
        <p:nvSpPr>
          <p:cNvPr id="8" name="Заголовок 6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228600">
              <a:srgbClr val="4F81BD">
                <a:satMod val="175000"/>
                <a:alpha val="40000"/>
              </a:srgb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Выводы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по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I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туру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3 класс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: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4" y="3265478"/>
            <a:ext cx="3767718" cy="359252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Овал 8"/>
          <p:cNvSpPr/>
          <p:nvPr/>
        </p:nvSpPr>
        <p:spPr>
          <a:xfrm>
            <a:off x="2071670" y="214290"/>
            <a:ext cx="5500726" cy="1214446"/>
          </a:xfrm>
          <a:prstGeom prst="ellipse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Анализ 2 класса:</a:t>
            </a:r>
            <a:endParaRPr lang="ru-RU" sz="4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571604" y="1397000"/>
          <a:ext cx="7215237" cy="52578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09752"/>
                <a:gridCol w="1810099"/>
                <a:gridCol w="611753"/>
                <a:gridCol w="916553"/>
                <a:gridCol w="1426945"/>
                <a:gridCol w="509674"/>
                <a:gridCol w="508956"/>
                <a:gridCol w="611753"/>
                <a:gridCol w="409752"/>
              </a:tblGrid>
              <a:tr h="5438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№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Ф. И. участника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Класс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Школа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Ф.И.О.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руководителя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этап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этап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Общий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балл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Место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</a:tr>
              <a:tr h="3625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1.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Басова </a:t>
                      </a:r>
                      <a:r>
                        <a:rPr lang="ru-RU" sz="1200" b="1" dirty="0" err="1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Анжелика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 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МСОШ №1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Кривошапкина К.Т.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62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59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121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III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</a:tr>
              <a:tr h="3625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2.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Прокопьев </a:t>
                      </a:r>
                      <a:r>
                        <a:rPr lang="ru-RU" sz="1200" dirty="0" err="1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Дамир</a:t>
                      </a: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 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2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МСОШ №1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Кривошапкина К.Т.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67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46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113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</a:tr>
              <a:tr h="3625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3.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Колосова </a:t>
                      </a:r>
                      <a:r>
                        <a:rPr lang="ru-RU" sz="1200" dirty="0" err="1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Амелия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2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МСОШ №1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Кривошапкина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К.Т.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55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49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104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</a:tr>
              <a:tr h="3625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4.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Тобонова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ru-RU" sz="1200" b="1" dirty="0" err="1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Дайана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МСОШ №2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Степанова А.Ю.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67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59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126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II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</a:tr>
              <a:tr h="3625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5.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Сидорова Арина 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МСОШ №2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Степанова А.Ю.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74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59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133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Лаур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.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</a:tr>
              <a:tr h="3625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6.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Андросова </a:t>
                      </a:r>
                      <a:r>
                        <a:rPr lang="ru-RU" sz="1200" dirty="0" err="1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Нарыйа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2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МСОШ №2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Степанова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А.Ю.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60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59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119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</a:tr>
              <a:tr h="3625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7.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Спиридонова </a:t>
                      </a:r>
                      <a:r>
                        <a:rPr lang="ru-RU" sz="1200" dirty="0" err="1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Сардана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2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МСОШ №1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Попова Л.Т.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60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45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105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</a:tr>
              <a:tr h="3625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8.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Дъячковская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ru-RU" sz="1200" b="1" dirty="0" err="1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Саина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2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Харанская</a:t>
                      </a: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 СОШ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Петров Н.А.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69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58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127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  <a:latin typeface="Century Gothic" pitchFamily="34" charset="0"/>
                        </a:rPr>
                        <a:t>I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</a:tr>
              <a:tr h="3625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9.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Шарина </a:t>
                      </a:r>
                      <a:r>
                        <a:rPr lang="ru-RU" sz="1200" dirty="0" err="1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Туяра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2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МСОШ №1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Попова Л.Т.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33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41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74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</a:tr>
              <a:tr h="3625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10.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Устинов </a:t>
                      </a:r>
                      <a:r>
                        <a:rPr lang="ru-RU" sz="1200" dirty="0" err="1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Айсен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2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МСОШ №2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Степанова А.Ю.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60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60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120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</a:tr>
              <a:tr h="3625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11.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Сидорова Настя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2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МСОШ №1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Степанова А.Ю.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61</a:t>
                      </a:r>
                      <a:endParaRPr lang="ru-RU" sz="120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51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latin typeface="Century Gothic" pitchFamily="34" charset="0"/>
                        </a:rPr>
                        <a:t>112</a:t>
                      </a: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2060"/>
                        </a:solidFill>
                        <a:latin typeface="Century Gothic" pitchFamily="34" charset="0"/>
                        <a:ea typeface="Times New Roman"/>
                        <a:cs typeface="Times New Roman"/>
                      </a:endParaRPr>
                    </a:p>
                  </a:txBody>
                  <a:tcPr marL="53009" marR="5300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0086494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8" name="Picture 4" descr="1b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4929198"/>
            <a:ext cx="2071670" cy="2255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prstGeom prst="ellipse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Monotype Corsiva" pitchFamily="66" charset="0"/>
              </a:rPr>
              <a:t>Анализ по итогам 2 туров</a:t>
            </a:r>
            <a:br>
              <a:rPr lang="ru-RU" sz="32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200" dirty="0" smtClean="0">
                <a:solidFill>
                  <a:srgbClr val="FF0000"/>
                </a:solidFill>
                <a:latin typeface="Monotype Corsiva" pitchFamily="66" charset="0"/>
              </a:rPr>
              <a:t>2 класс:</a:t>
            </a:r>
            <a:endParaRPr lang="ru-RU" sz="32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0943877"/>
              </p:ext>
            </p:extLst>
          </p:nvPr>
        </p:nvGraphicFramePr>
        <p:xfrm>
          <a:off x="1557310" y="1714488"/>
          <a:ext cx="7586690" cy="3571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643042" y="2071678"/>
            <a:ext cx="6929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endParaRPr lang="ru-RU" dirty="0"/>
          </a:p>
        </p:txBody>
      </p:sp>
      <p:graphicFrame>
        <p:nvGraphicFramePr>
          <p:cNvPr id="7" name="Содержимое 5"/>
          <p:cNvGraphicFramePr>
            <a:graphicFrameLocks/>
          </p:cNvGraphicFramePr>
          <p:nvPr/>
        </p:nvGraphicFramePr>
        <p:xfrm>
          <a:off x="609600" y="1752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Заголовок 6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228600">
              <a:srgbClr val="4F81BD">
                <a:satMod val="175000"/>
                <a:alpha val="40000"/>
              </a:srgb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0000" lnSpcReduction="10000"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Анализ </a:t>
            </a:r>
            <a:r>
              <a:rPr kumimoji="0" 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I </a:t>
            </a:r>
            <a:r>
              <a:rPr kumimoji="0" lang="ru-RU" sz="5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тура:</a:t>
            </a: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6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>
            <a:glow rad="228600">
              <a:srgbClr val="4F81BD">
                <a:satMod val="175000"/>
                <a:alpha val="40000"/>
              </a:srgb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Выводы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по 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I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туру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>2 класс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: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43042" y="2143116"/>
            <a:ext cx="721523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sz="2000" dirty="0" smtClean="0">
                <a:solidFill>
                  <a:srgbClr val="002060"/>
                </a:solidFill>
                <a:latin typeface="Arial Sakha Unicode" pitchFamily="2" charset="0"/>
                <a:ea typeface="Arial Sakha Unicode" pitchFamily="2" charset="0"/>
              </a:rPr>
              <a:t>Рассмотрим анализ 1 тура. Данная таблица показывает, что в 1 туре конкурса принимали участие 11 учащихся, где 40-60%  качества выполнения олимпиадного задания показал лишь 1 ученик, 61-79 % - 4 учащихся и 80-100% - 6 учащихся. Отсюда следует, что учащиеся 2 класса показали отличные результаты, справились с заданиями. Самый высокий балл данного этапа конкурса составлял 76 баллов, где победитель набрал 74 баллов, в разницу всего лишь на 2 балла. 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Arial Sakha Unicode" pitchFamily="2" charset="0"/>
                <a:ea typeface="Arial Sakha Unicode" pitchFamily="2" charset="0"/>
              </a:rPr>
              <a:t>Считаем, что призерам и их учителям полученные результаты послужат стимулом и мотивацией для дальнейшего активного участия в нашем проекте.</a:t>
            </a:r>
          </a:p>
          <a:p>
            <a:pPr algn="just"/>
            <a:endParaRPr lang="ru-RU" sz="2000" dirty="0">
              <a:solidFill>
                <a:srgbClr val="002060"/>
              </a:solidFill>
              <a:latin typeface="Arial Sakha Unicode" pitchFamily="2" charset="0"/>
              <a:ea typeface="Arial Sakha Unicode" pitchFamily="2" charset="0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13" descr="C:\Users\Nataly\Desktop\Для Даши\0f6d9fed5c6574a6e8476385c9fbef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9050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13" descr="C:\Users\Nataly\Desktop\Для Даши\0f6d9fed5c6574a6e8476385c9fbef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852597">
            <a:off x="7376535" y="-242016"/>
            <a:ext cx="19050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2000232" y="214290"/>
            <a:ext cx="5214974" cy="985838"/>
          </a:xfrm>
          <a:prstGeom prst="ellipse">
            <a:avLst/>
          </a:prstGeom>
          <a:solidFill>
            <a:srgbClr val="FFF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ЗАКЛЮЧЕНИЕ: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1142984"/>
            <a:ext cx="8001056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гипотезе проекта - авторская олимпиада «Шаг за шагом» для учащихся 2-4 классов может создать единый механизм непрерывного участия одаренных детей в олимпиадах по английскому языку, который даст основу для разрешения многих проблем связанных с адаптацией в олимпиадной среде, со сдачей экзаменов по иностранному языку, также обеспечит нравственно-культурную преемственность будущего поколения.</a:t>
            </a:r>
          </a:p>
          <a:p>
            <a:pPr algn="just"/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ходе теоретической и опытной работы поставленной научной проблемы в соответствии с задачами и целями проекта получены следующие результаты:</a:t>
            </a:r>
          </a:p>
          <a:p>
            <a:pPr algn="just"/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определены возможности проведения олимпиад по английскому языку для учащихся начальной школы;</a:t>
            </a:r>
          </a:p>
          <a:p>
            <a:pPr algn="just"/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составлены положение о порядке проведения и примерные задания кустовой и муниципальной олимпиады по английскому языку для 2-4 классов;</a:t>
            </a:r>
          </a:p>
          <a:p>
            <a:pPr algn="just"/>
            <a:r>
              <a:rPr lang="ru-RU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проанализирован апробированный кустовой этап авторской олимпиады по английскому языку для учащихся 2-3 классов и частично проанализирована авторская дистанционная муниципальная олимпиада по английскому языку для учащихся 2-4 классов.</a:t>
            </a:r>
          </a:p>
          <a:p>
            <a:pPr algn="just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sz="2000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13" descr="C:\Users\Nataly\Desktop\Для Даши\0f6d9fed5c6574a6e8476385c9fbef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9050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13" descr="C:\Users\Nataly\Desktop\Для Даши\0f6d9fed5c6574a6e8476385c9fbef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852597">
            <a:off x="7376535" y="-242016"/>
            <a:ext cx="19050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2000232" y="214290"/>
            <a:ext cx="5214974" cy="985838"/>
          </a:xfrm>
          <a:prstGeom prst="ellipse">
            <a:avLst/>
          </a:prstGeom>
          <a:solidFill>
            <a:srgbClr val="FFF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1142984"/>
            <a:ext cx="800105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 в будущем, повысится интерес школьников к изучению английского языка,  активизируется внеклассная и внешкольная работы с учащимися по английскому языку, создадутся оптимальные условия для одаренных школьников, имеющих высокий уровень знаний по английскому языку и способных творчески их использовать. Кроме того, повысится качество муниципальных проверочных работ по английскому языку и  качество образования в целом.</a:t>
            </a:r>
          </a:p>
          <a:p>
            <a:pPr algn="just"/>
            <a:r>
              <a:rPr lang="en-US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</a:t>
            </a:r>
            <a:r>
              <a:rPr 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олимпиаде нравится как детям, так и родителям, а организация и проведение олимпиады способствует повышению методической подготовки учителей. Цитата Стива Джобса «Сделай шаг, и дорога появится сама собой» как раз содержит  весь смысл авторского проекта «Шаг за шагом».</a:t>
            </a:r>
          </a:p>
          <a:p>
            <a:pPr algn="just"/>
            <a:endParaRPr lang="ru-RU" sz="20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>
                <a:solidFill>
                  <a:srgbClr val="FF0000"/>
                </a:solidFill>
                <a:latin typeface="Monotype Corsiva" panose="03010101010201010101" pitchFamily="66" charset="0"/>
              </a:rPr>
              <a:t>Фотогалерея олимпиады «Шаг за шагом»</a:t>
            </a:r>
            <a:endParaRPr lang="ru-RU" dirty="0"/>
          </a:p>
        </p:txBody>
      </p:sp>
      <p:pic>
        <p:nvPicPr>
          <p:cNvPr id="1026" name="Picture 2" descr="C:\Users\Норд\Desktop\раб стол\для семинара\шаг за шагом\20160319_12420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09561"/>
            <a:ext cx="2807973" cy="16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Норд\Desktop\раб стол\для семинара\шаг за шагом\20160319_1248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258" y="1412776"/>
            <a:ext cx="2819102" cy="1691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Норд\Desktop\раб стол\для семинара\шаг за шагом\20160319_1240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01008"/>
            <a:ext cx="3083835" cy="185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Норд\Desktop\раб стол\для семинара\шаг за шагом\IMG-20160320-WA00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66570"/>
            <a:ext cx="3350646" cy="1884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13" descr="C:\Users\Nataly\Desktop\Для Даши\0f6d9fed5c6574a6e8476385c9fbef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9050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13" descr="C:\Users\Nataly\Desktop\Для Даши\0f6d9fed5c6574a6e8476385c9fbef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852597">
            <a:off x="7376535" y="-242016"/>
            <a:ext cx="19050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2000232" y="214290"/>
            <a:ext cx="5214974" cy="985838"/>
          </a:xfrm>
          <a:prstGeom prst="ellipse">
            <a:avLst/>
          </a:prstGeom>
          <a:solidFill>
            <a:srgbClr val="FFFF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Описание проблемы: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1142984"/>
            <a:ext cx="8001056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ru-RU" sz="1600" dirty="0" smtClean="0"/>
              <a:t> </a:t>
            </a:r>
            <a:r>
              <a:rPr lang="ru-RU" sz="2400" dirty="0" smtClean="0">
                <a:solidFill>
                  <a:schemeClr val="bg2"/>
                </a:solidFill>
              </a:rPr>
              <a:t>За последнее время число людей, изучающих английский язык, резко возросло. То, что без знания  иностранных языков современному человеку обойтись невозможно, стало очевидным почти для всех. Изменился и возраст учащихся. Поэтому сейчас нужно стремиться, как можно раньше начать обучение детей иностранному языку. </a:t>
            </a:r>
          </a:p>
          <a:p>
            <a:pPr algn="just"/>
            <a:r>
              <a:rPr lang="ru-RU" sz="2400" dirty="0" smtClean="0">
                <a:solidFill>
                  <a:schemeClr val="bg2"/>
                </a:solidFill>
              </a:rPr>
              <a:t>Предлагаемый авторский проект </a:t>
            </a:r>
            <a:r>
              <a:rPr lang="ru-RU" sz="2400" b="1" dirty="0" smtClean="0">
                <a:solidFill>
                  <a:schemeClr val="bg2"/>
                </a:solidFill>
              </a:rPr>
              <a:t>«Шаг за шагом»</a:t>
            </a:r>
            <a:r>
              <a:rPr lang="ru-RU" sz="2400" dirty="0" smtClean="0">
                <a:solidFill>
                  <a:schemeClr val="bg2"/>
                </a:solidFill>
              </a:rPr>
              <a:t> (“</a:t>
            </a:r>
            <a:r>
              <a:rPr lang="en-US" sz="2400" dirty="0" smtClean="0">
                <a:solidFill>
                  <a:schemeClr val="bg2"/>
                </a:solidFill>
              </a:rPr>
              <a:t>Step by step</a:t>
            </a:r>
            <a:r>
              <a:rPr lang="ru-RU" sz="2400" dirty="0" smtClean="0">
                <a:solidFill>
                  <a:schemeClr val="bg2"/>
                </a:solidFill>
              </a:rPr>
              <a:t>”) – олимпиада по английскому языку, предоставляет учащимся 2-4 классов возможность на практике проявить свои знания, умения и навыки, получения поддержки и создания условий для реализации своих способностей как одаренных детей, также и развитие интересов ранней профориентации.</a:t>
            </a:r>
          </a:p>
          <a:p>
            <a:pPr algn="just"/>
            <a:r>
              <a:rPr lang="ru-RU" sz="17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1700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sz="17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Норд\Desktop\раб стол\для семинара\шаг за шагом\IMG-20160321-WA00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717032"/>
            <a:ext cx="5043399" cy="28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орд\Desktop\раб стол\для семинара\шаг за шагом\IMG-20160320-WA00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3915927" cy="220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Норд\Desktop\раб стол\для семинара\шаг за шагом\IMG-20160320-WA0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836712"/>
            <a:ext cx="3958694" cy="2226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90360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Норд\Desktop\раб стол\для семинара\шаг за шагом\IMG-20170412-WA00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628800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Норд\Desktop\раб стол\для семинара\шаг за шагом\IMG-20170412-WA0053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77654"/>
            <a:ext cx="4412308" cy="3309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Норд\Desktop\раб стол\для семинара\шаг за шагом\IMG-20160319-WA00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548680"/>
            <a:ext cx="3851921" cy="288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440284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6872"/>
            <a:ext cx="3782549" cy="283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9ED1~1\AppData\Local\Temp\Rar$DIa0.147\IMG-20210312-WA00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484784"/>
            <a:ext cx="2808312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279755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C:\Users\9ED1~1\AppData\Local\Temp\Rar$DIa0.107\IMG-20210312-WA0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364840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9ED1~1\AppData\Local\Temp\Rar$DIa0.847\IMG-20210312-WA001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44"/>
          <a:stretch/>
        </p:blipFill>
        <p:spPr bwMode="auto">
          <a:xfrm>
            <a:off x="4788024" y="1647419"/>
            <a:ext cx="3086100" cy="4283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49148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Норд\Desktop\документы ККТ\шаг за шагом 2020\заставка Шаг за шаго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07265"/>
            <a:ext cx="7334528" cy="518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17906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Норд\Desktop\документы ККТ\шаг за шагом 2020\Дипломы призеро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32656"/>
            <a:ext cx="4403788" cy="616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943688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https://img05.rl0.ru/a74fd09a37daf6b054dae98b5e67a69a/c600x600/arstyle.org/uploads/posts/2011-06/thumbs/1307625126_1282899037_back_to_school_vector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86446" y="3714752"/>
            <a:ext cx="2652732" cy="2652732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3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85727"/>
            <a:ext cx="2143140" cy="216298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0000" endA="275" endPos="40000" dist="101600" dir="5400000" sy="-100000" algn="bl" rotWithShape="0"/>
          </a:effectLst>
        </p:spPr>
      </p:pic>
      <p:sp>
        <p:nvSpPr>
          <p:cNvPr id="17413" name="WordArt 2"/>
          <p:cNvSpPr>
            <a:spLocks noChangeArrowheads="1" noChangeShapeType="1" noTextEdit="1"/>
          </p:cNvSpPr>
          <p:nvPr/>
        </p:nvSpPr>
        <p:spPr bwMode="auto">
          <a:xfrm>
            <a:off x="2000232" y="1928802"/>
            <a:ext cx="5786446" cy="222885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 rtl="0"/>
            <a:r>
              <a:rPr lang="en-US" sz="3600" kern="10" spc="0" dirty="0" smtClean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gradFill rotWithShape="1">
                  <a:gsLst>
                    <a:gs pos="0">
                      <a:srgbClr val="E6FF00"/>
                    </a:gs>
                    <a:gs pos="100000">
                      <a:srgbClr val="FF33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52735" dir="2700000" algn="ctr" rotWithShape="0">
                    <a:srgbClr val="868686"/>
                  </a:outerShdw>
                </a:effectLst>
                <a:latin typeface="Arial Black"/>
              </a:rPr>
              <a:t>GOOOD LUCK!</a:t>
            </a:r>
            <a:endParaRPr lang="ru-RU" sz="3600" kern="10" spc="0" dirty="0">
              <a:ln w="9360">
                <a:solidFill>
                  <a:srgbClr val="000000"/>
                </a:solidFill>
                <a:miter lim="800000"/>
                <a:headEnd/>
                <a:tailEnd/>
              </a:ln>
              <a:gradFill rotWithShape="1">
                <a:gsLst>
                  <a:gs pos="0">
                    <a:srgbClr val="E6FF00"/>
                  </a:gs>
                  <a:gs pos="100000">
                    <a:srgbClr val="FF33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52735" dir="2700000" algn="ctr" rotWithShape="0">
                  <a:srgbClr val="868686"/>
                </a:outerShdw>
              </a:effectLst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58970292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4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9" descr="C:\Users\Nataly\Desktop\Для Даши\detskie_pesni_pro_shkolu_pervoklashka_pervoklassni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4786322"/>
            <a:ext cx="1776463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2428860" y="285728"/>
            <a:ext cx="3857652" cy="1414466"/>
          </a:xfrm>
          <a:prstGeom prst="ellipse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6000" dirty="0"/>
          </a:p>
        </p:txBody>
      </p:sp>
      <p:sp>
        <p:nvSpPr>
          <p:cNvPr id="11" name="TextBox 10"/>
          <p:cNvSpPr txBox="1"/>
          <p:nvPr/>
        </p:nvSpPr>
        <p:spPr>
          <a:xfrm>
            <a:off x="1643042" y="2071678"/>
            <a:ext cx="692948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002060"/>
                </a:solidFill>
                <a:latin typeface="Monotype Corsiva" pitchFamily="66" charset="0"/>
              </a:rPr>
              <a:t>Раскрыть эффективность и результативность проведения олимпиад по английскому языку для 2-4 классов, который дает  возможность выявления одаренных и талантливых детей, развивает их познавательные интересы, пропагандирует научные знания и развивает навыки выполнения олимпиадных заданий  на начальном этапе  обучения английскому языку. 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3042" y="357166"/>
            <a:ext cx="7772400" cy="1470025"/>
          </a:xfrm>
        </p:spPr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357430"/>
            <a:ext cx="6400800" cy="278608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algn="just"/>
            <a:r>
              <a:rPr lang="ru-RU" sz="11200" dirty="0" smtClean="0">
                <a:solidFill>
                  <a:srgbClr val="002060"/>
                </a:solidFill>
                <a:latin typeface="Monotype Corsiva" pitchFamily="66" charset="0"/>
              </a:rPr>
              <a:t>поставленной цели заключается в ее направленности на обеспечение нравственно-культурной преемственности будущего поколения, нового качества образования в интересах их родителей и школы в целом, так как существует проблема отсутствия улусных олимпиад по английскому языку для учащихся 2-4 классов.</a:t>
            </a:r>
          </a:p>
          <a:p>
            <a:endParaRPr lang="ru-RU" dirty="0"/>
          </a:p>
        </p:txBody>
      </p:sp>
      <p:pic>
        <p:nvPicPr>
          <p:cNvPr id="10242" name="Объект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4929198"/>
            <a:ext cx="1768271" cy="1571636"/>
          </a:xfrm>
          <a:prstGeom prst="ellipse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300" endPos="38500" dist="50800" dir="5400000" sy="-100000" algn="bl" rotWithShape="0"/>
          </a:effectLst>
        </p:spPr>
      </p:pic>
      <p:sp>
        <p:nvSpPr>
          <p:cNvPr id="6" name="Овал 5"/>
          <p:cNvSpPr/>
          <p:nvPr/>
        </p:nvSpPr>
        <p:spPr>
          <a:xfrm>
            <a:off x="1714480" y="500042"/>
            <a:ext cx="5786478" cy="1414466"/>
          </a:xfrm>
          <a:prstGeom prst="ellipse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Новизна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91008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Овал 4"/>
          <p:cNvSpPr/>
          <p:nvPr/>
        </p:nvSpPr>
        <p:spPr>
          <a:xfrm>
            <a:off x="2428860" y="285728"/>
            <a:ext cx="4429156" cy="1414466"/>
          </a:xfrm>
          <a:prstGeom prst="ellipse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1643042" y="2071678"/>
            <a:ext cx="6929486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Century Gothic" pitchFamily="34" charset="0"/>
              </a:rPr>
              <a:t>определение возможностей проведения олимпиад по английскому языку для учащихся начальной школы;</a:t>
            </a:r>
          </a:p>
          <a:p>
            <a:endParaRPr lang="ru-RU" sz="2000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latin typeface="Century Gothic" pitchFamily="34" charset="0"/>
              </a:rPr>
              <a:t>составление положения о порядке проведения и примерных заданий кустовой и муниципальной олимпиады по английскому языку для 2-4 классов;</a:t>
            </a:r>
          </a:p>
          <a:p>
            <a:endParaRPr lang="ru-RU" sz="2000" dirty="0" smtClean="0">
              <a:solidFill>
                <a:srgbClr val="002060"/>
              </a:solidFill>
              <a:latin typeface="Century Gothic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rgbClr val="002060"/>
                </a:solidFill>
                <a:latin typeface="Century Gothic" pitchFamily="34" charset="0"/>
              </a:rPr>
              <a:t>  анализ проведенной кустовой и муниципальной олимпиады по английскому языку для учащихся 2-4 классов.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785926"/>
            <a:ext cx="7772400" cy="3786214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Авторской олимпиадой «Шаг за шагом» будет руководить оргкомитет.  Таким образом, можно создать единый механизм непрерывного участия одаренных детей в олимпиадах по английскому языку, который даст основу для разрешения многих проблем связанных с адаптацией в олимпиадной среде, со сдачей экзаменов по иностранному языку, также обеспечит нравственно-культурную преемственность          будущего поколения.</a:t>
            </a:r>
            <a:br>
              <a:rPr lang="ru-RU" sz="2800" dirty="0" smtClean="0">
                <a:solidFill>
                  <a:srgbClr val="002060"/>
                </a:solidFill>
              </a:rPr>
            </a:b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9218" name="Picture 7" descr="C:\Users\Nataly\Desktop\Для Даши\hello_html_77d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4857760"/>
            <a:ext cx="2131020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вал 5"/>
          <p:cNvSpPr/>
          <p:nvPr/>
        </p:nvSpPr>
        <p:spPr>
          <a:xfrm>
            <a:off x="1571604" y="357166"/>
            <a:ext cx="5500726" cy="1214446"/>
          </a:xfrm>
          <a:prstGeom prst="ellipse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  <a:endParaRPr lang="ru-RU" sz="6000" dirty="0"/>
          </a:p>
        </p:txBody>
      </p:sp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50" y="214290"/>
            <a:ext cx="1619250" cy="1619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1008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Овал 4"/>
          <p:cNvSpPr/>
          <p:nvPr/>
        </p:nvSpPr>
        <p:spPr>
          <a:xfrm>
            <a:off x="2428860" y="285728"/>
            <a:ext cx="4429156" cy="1414466"/>
          </a:xfrm>
          <a:prstGeom prst="ellipse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Объект:</a:t>
            </a:r>
            <a:endParaRPr lang="ru-RU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1643042" y="2071678"/>
            <a:ext cx="69294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2060"/>
                </a:solidFill>
                <a:latin typeface="Monotype Corsiva" panose="03010101010201010101" pitchFamily="66" charset="0"/>
              </a:rPr>
              <a:t>олимпиада по английскому для учащихся 2-4 </a:t>
            </a:r>
            <a:r>
              <a:rPr lang="ru-RU" sz="4400" dirty="0" smtClean="0">
                <a:solidFill>
                  <a:srgbClr val="002060"/>
                </a:solidFill>
                <a:latin typeface="Monotype Corsiva" panose="03010101010201010101" pitchFamily="66" charset="0"/>
              </a:rPr>
              <a:t>классов</a:t>
            </a:r>
            <a:endParaRPr lang="ru-RU" sz="4400" dirty="0">
              <a:solidFill>
                <a:srgbClr val="00206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58810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Овал 4"/>
          <p:cNvSpPr/>
          <p:nvPr/>
        </p:nvSpPr>
        <p:spPr>
          <a:xfrm>
            <a:off x="2428860" y="285728"/>
            <a:ext cx="5023460" cy="1414466"/>
          </a:xfrm>
          <a:prstGeom prst="ellipse">
            <a:avLst/>
          </a:prstGeom>
          <a:ln/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Предмет:</a:t>
            </a:r>
            <a:endParaRPr lang="ru-RU" sz="6000" dirty="0"/>
          </a:p>
        </p:txBody>
      </p:sp>
      <p:sp>
        <p:nvSpPr>
          <p:cNvPr id="6" name="TextBox 5"/>
          <p:cNvSpPr txBox="1"/>
          <p:nvPr/>
        </p:nvSpPr>
        <p:spPr>
          <a:xfrm>
            <a:off x="1643042" y="2071678"/>
            <a:ext cx="692948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>
                <a:solidFill>
                  <a:srgbClr val="002060"/>
                </a:solidFill>
                <a:latin typeface="Monotype Corsiva" panose="03010101010201010101" pitchFamily="66" charset="0"/>
              </a:rPr>
              <a:t>возможность, эффективность и результативность проведения авторской олимпиады «Шаг за шагом» по английскому языку для учащихся 2-4 классов </a:t>
            </a:r>
            <a:r>
              <a:rPr lang="ru-RU" sz="32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Мегино-Кангаласского</a:t>
            </a:r>
            <a:r>
              <a:rPr lang="ru-RU" sz="3200" dirty="0">
                <a:solidFill>
                  <a:srgbClr val="002060"/>
                </a:solidFill>
                <a:latin typeface="Monotype Corsiva" panose="03010101010201010101" pitchFamily="66" charset="0"/>
              </a:rPr>
              <a:t> и </a:t>
            </a:r>
            <a:r>
              <a:rPr lang="ru-RU" sz="3200" dirty="0" err="1">
                <a:solidFill>
                  <a:srgbClr val="002060"/>
                </a:solidFill>
                <a:latin typeface="Monotype Corsiva" panose="03010101010201010101" pitchFamily="66" charset="0"/>
              </a:rPr>
              <a:t>Амгинского</a:t>
            </a:r>
            <a:r>
              <a:rPr lang="ru-RU" sz="3200" dirty="0">
                <a:solidFill>
                  <a:srgbClr val="002060"/>
                </a:solidFill>
                <a:latin typeface="Monotype Corsiva" panose="03010101010201010101" pitchFamily="66" charset="0"/>
              </a:rPr>
              <a:t> районов.</a:t>
            </a:r>
          </a:p>
        </p:txBody>
      </p:sp>
    </p:spTree>
    <p:extLst>
      <p:ext uri="{BB962C8B-B14F-4D97-AF65-F5344CB8AC3E}">
        <p14:creationId xmlns:p14="http://schemas.microsoft.com/office/powerpoint/2010/main" val="40401835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2011</Words>
  <Application>Microsoft Office PowerPoint</Application>
  <PresentationFormat>Экран (4:3)</PresentationFormat>
  <Paragraphs>689</Paragraphs>
  <Slides>36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Авторской олимпиадой «Шаг за шагом» будет руководить оргкомитет.  Таким образом, можно создать единый механизм непрерывного участия одаренных детей в олимпиадах по английскому языку, который даст основу для разрешения многих проблем связанных с адаптацией в олимпиадной среде, со сдачей экзаменов по иностранному языку, также обеспечит нравственно-культурную преемственность          будущего поколения.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Теоретические предпосылки: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Анализ по итогам 2 туров 2 класс:</vt:lpstr>
      <vt:lpstr>Презентация PowerPoint</vt:lpstr>
      <vt:lpstr>Презентация PowerPoint</vt:lpstr>
      <vt:lpstr>Презентация PowerPoint</vt:lpstr>
      <vt:lpstr>Презентация PowerPoint</vt:lpstr>
      <vt:lpstr>Фотогалерея олимпиады «Шаг за шагом»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Кристина</dc:creator>
  <cp:lastModifiedBy>лингафонный кабинет</cp:lastModifiedBy>
  <cp:revision>40</cp:revision>
  <dcterms:created xsi:type="dcterms:W3CDTF">2017-02-06T15:28:19Z</dcterms:created>
  <dcterms:modified xsi:type="dcterms:W3CDTF">2021-03-28T22:49:24Z</dcterms:modified>
</cp:coreProperties>
</file>