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60" r:id="rId3"/>
    <p:sldId id="258" r:id="rId4"/>
    <p:sldId id="261" r:id="rId5"/>
    <p:sldId id="262" r:id="rId6"/>
    <p:sldId id="263" r:id="rId7"/>
    <p:sldId id="265" r:id="rId8"/>
    <p:sldId id="269" r:id="rId9"/>
    <p:sldId id="270" r:id="rId10"/>
    <p:sldId id="266" r:id="rId11"/>
    <p:sldId id="267" r:id="rId12"/>
    <p:sldId id="271" r:id="rId13"/>
    <p:sldId id="272" r:id="rId14"/>
    <p:sldId id="273" r:id="rId15"/>
    <p:sldId id="284" r:id="rId16"/>
    <p:sldId id="285" r:id="rId17"/>
    <p:sldId id="287" r:id="rId18"/>
    <p:sldId id="288" r:id="rId19"/>
    <p:sldId id="289" r:id="rId20"/>
    <p:sldId id="290" r:id="rId21"/>
    <p:sldId id="291" r:id="rId22"/>
  </p:sldIdLst>
  <p:sldSz cx="9144000" cy="6858000" type="screen4x3"/>
  <p:notesSz cx="6858000" cy="9144000"/>
  <p:embeddedFontLst>
    <p:embeddedFont>
      <p:font typeface="SkazkaForSerge" charset="0"/>
      <p:regular r:id="rId23"/>
    </p:embeddedFont>
    <p:embeddedFont>
      <p:font typeface="Georgia" pitchFamily="18" charset="0"/>
      <p:regular r:id="rId24"/>
      <p:bold r:id="rId25"/>
      <p:italic r:id="rId26"/>
      <p:boldItalic r:id="rId27"/>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9242"/>
    <a:srgbClr val="A42320"/>
    <a:srgbClr val="CC0066"/>
    <a:srgbClr val="C42A26"/>
    <a:srgbClr val="8D1E1B"/>
    <a:srgbClr val="820041"/>
    <a:srgbClr val="B05408"/>
    <a:srgbClr val="993300"/>
    <a:srgbClr val="BE2824"/>
    <a:srgbClr val="F90B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0" d="100"/>
          <a:sy n="100" d="100"/>
        </p:scale>
        <p:origin x="-2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16.08.2019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jpeg"/><Relationship Id="rId10" Type="http://schemas.openxmlformats.org/officeDocument/2006/relationships/image" Target="../media/image53.jpeg"/><Relationship Id="rId4" Type="http://schemas.openxmlformats.org/officeDocument/2006/relationships/image" Target="../media/image47.png"/><Relationship Id="rId9" Type="http://schemas.openxmlformats.org/officeDocument/2006/relationships/image" Target="../media/image52.jpeg"/></Relationships>
</file>

<file path=ppt/slides/_rels/slide11.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1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png"/><Relationship Id="rId9" Type="http://schemas.openxmlformats.org/officeDocument/2006/relationships/image" Target="../media/image69.jpeg"/></Relationships>
</file>

<file path=ppt/slides/_rels/slide1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jpeg"/></Relationships>
</file>

<file path=ppt/slides/_rels/slide1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jpe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1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1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jpeg"/></Relationships>
</file>

<file path=ppt/slides/_rels/slide18.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jpeg"/><Relationship Id="rId7" Type="http://schemas.openxmlformats.org/officeDocument/2006/relationships/image" Target="../media/image94.jpeg"/><Relationship Id="rId12" Type="http://schemas.openxmlformats.org/officeDocument/2006/relationships/image" Target="../media/image99.pn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jpeg"/><Relationship Id="rId11" Type="http://schemas.openxmlformats.org/officeDocument/2006/relationships/image" Target="../media/image98.jpeg"/><Relationship Id="rId5" Type="http://schemas.openxmlformats.org/officeDocument/2006/relationships/image" Target="../media/image92.jpe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jpeg"/></Relationships>
</file>

<file path=ppt/slides/_rels/slide1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89.jpeg"/><Relationship Id="rId7" Type="http://schemas.openxmlformats.org/officeDocument/2006/relationships/image" Target="../media/image106.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 Id="rId9" Type="http://schemas.openxmlformats.org/officeDocument/2006/relationships/image" Target="../media/image108.jpeg"/></Relationships>
</file>

<file path=ppt/slides/_rels/slide2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jpeg"/><Relationship Id="rId7" Type="http://schemas.openxmlformats.org/officeDocument/2006/relationships/image" Target="../media/image38.png"/><Relationship Id="rId12" Type="http://schemas.openxmlformats.org/officeDocument/2006/relationships/image" Target="../media/image43.jpe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785786" y="357166"/>
            <a:ext cx="7858180" cy="785818"/>
          </a:xfrm>
        </p:spPr>
        <p:txBody>
          <a:bodyPr>
            <a:noAutofit/>
          </a:bodyPr>
          <a:lstStyle/>
          <a:p>
            <a:pPr>
              <a:spcBef>
                <a:spcPts val="0"/>
              </a:spcBef>
            </a:pPr>
            <a:r>
              <a:rPr lang="ru-RU" sz="2300" b="1" dirty="0" smtClean="0">
                <a:solidFill>
                  <a:srgbClr val="009242"/>
                </a:solidFill>
                <a:latin typeface="Times New Roman" pitchFamily="18" charset="0"/>
                <a:cs typeface="Times New Roman" pitchFamily="18" charset="0"/>
              </a:rPr>
              <a:t>Информационно-библиотечный центр</a:t>
            </a:r>
          </a:p>
          <a:p>
            <a:pPr>
              <a:spcBef>
                <a:spcPts val="0"/>
              </a:spcBef>
            </a:pPr>
            <a:r>
              <a:rPr lang="ru-RU" sz="2000" b="1" dirty="0" smtClean="0">
                <a:solidFill>
                  <a:srgbClr val="009242"/>
                </a:solidFill>
                <a:latin typeface="Times New Roman" pitchFamily="18" charset="0"/>
                <a:cs typeface="Times New Roman" pitchFamily="18" charset="0"/>
              </a:rPr>
              <a:t>МАНОУ «Шуховский лицей» </a:t>
            </a:r>
            <a:r>
              <a:rPr lang="ru-RU" sz="2000" b="1" dirty="0" smtClean="0">
                <a:solidFill>
                  <a:srgbClr val="009242"/>
                </a:solidFill>
                <a:latin typeface="Times New Roman" pitchFamily="18" charset="0"/>
                <a:cs typeface="Times New Roman" pitchFamily="18" charset="0"/>
              </a:rPr>
              <a:t>г</a:t>
            </a:r>
            <a:r>
              <a:rPr lang="ru-RU" sz="2000" b="1" dirty="0" smtClean="0">
                <a:solidFill>
                  <a:srgbClr val="009242"/>
                </a:solidFill>
                <a:latin typeface="Times New Roman" pitchFamily="18" charset="0"/>
                <a:cs typeface="Times New Roman" pitchFamily="18" charset="0"/>
              </a:rPr>
              <a:t>. Белгород</a:t>
            </a:r>
          </a:p>
          <a:p>
            <a:pPr>
              <a:spcBef>
                <a:spcPts val="0"/>
              </a:spcBef>
            </a:pPr>
            <a:endParaRPr lang="ru-RU" sz="2000" b="1" dirty="0" smtClean="0">
              <a:solidFill>
                <a:srgbClr val="009242"/>
              </a:solidFill>
              <a:latin typeface="SkazkaForSerge" pitchFamily="18" charset="0"/>
            </a:endParaRPr>
          </a:p>
        </p:txBody>
      </p:sp>
      <p:grpSp>
        <p:nvGrpSpPr>
          <p:cNvPr id="28" name="Группа 27"/>
          <p:cNvGrpSpPr/>
          <p:nvPr/>
        </p:nvGrpSpPr>
        <p:grpSpPr>
          <a:xfrm>
            <a:off x="357158" y="1500174"/>
            <a:ext cx="3123629" cy="5027322"/>
            <a:chOff x="428596" y="1500174"/>
            <a:chExt cx="3123629" cy="5027322"/>
          </a:xfrm>
        </p:grpSpPr>
        <p:pic>
          <p:nvPicPr>
            <p:cNvPr id="25" name="Рисунок 24" descr="ad105fas-480.jpg"/>
            <p:cNvPicPr>
              <a:picLocks noChangeAspect="1"/>
            </p:cNvPicPr>
            <p:nvPr/>
          </p:nvPicPr>
          <p:blipFill>
            <a:blip r:embed="rId2" cstate="print"/>
            <a:srcRect l="4962" t="6323" r="5725" b="16583"/>
            <a:stretch>
              <a:fillRect/>
            </a:stretch>
          </p:blipFill>
          <p:spPr>
            <a:xfrm>
              <a:off x="2117129" y="2000240"/>
              <a:ext cx="1168986" cy="1428760"/>
            </a:xfrm>
            <a:prstGeom prst="rect">
              <a:avLst/>
            </a:prstGeom>
          </p:spPr>
        </p:pic>
        <p:pic>
          <p:nvPicPr>
            <p:cNvPr id="26" name="Picture 2" descr="http://ramki-vsem.ru/ramki/ramki-19.png"/>
            <p:cNvPicPr>
              <a:picLocks noChangeAspect="1" noChangeArrowheads="1"/>
            </p:cNvPicPr>
            <p:nvPr/>
          </p:nvPicPr>
          <p:blipFill>
            <a:blip r:embed="rId3" cstate="print"/>
            <a:srcRect/>
            <a:stretch>
              <a:fillRect/>
            </a:stretch>
          </p:blipFill>
          <p:spPr bwMode="auto">
            <a:xfrm>
              <a:off x="1857356" y="1500174"/>
              <a:ext cx="1694869" cy="2262107"/>
            </a:xfrm>
            <a:prstGeom prst="rect">
              <a:avLst/>
            </a:prstGeom>
            <a:noFill/>
          </p:spPr>
        </p:pic>
        <p:pic>
          <p:nvPicPr>
            <p:cNvPr id="27" name="Рисунок 26" descr="0_97ebd_237d01a1_XL.png"/>
            <p:cNvPicPr>
              <a:picLocks noChangeAspect="1"/>
            </p:cNvPicPr>
            <p:nvPr/>
          </p:nvPicPr>
          <p:blipFill>
            <a:blip r:embed="rId4" cstate="print"/>
            <a:stretch>
              <a:fillRect/>
            </a:stretch>
          </p:blipFill>
          <p:spPr>
            <a:xfrm flipH="1">
              <a:off x="428596" y="5143512"/>
              <a:ext cx="1214446" cy="1383984"/>
            </a:xfrm>
            <a:prstGeom prst="rect">
              <a:avLst/>
            </a:prstGeom>
          </p:spPr>
        </p:pic>
      </p:grpSp>
      <p:pic>
        <p:nvPicPr>
          <p:cNvPr id="9" name="Рисунок 8" descr="Рисунок1.png"/>
          <p:cNvPicPr>
            <a:picLocks noChangeAspect="1"/>
          </p:cNvPicPr>
          <p:nvPr/>
        </p:nvPicPr>
        <p:blipFill>
          <a:blip r:embed="rId5" cstate="print"/>
          <a:srcRect l="6022" t="15523" r="10867" b="14624"/>
          <a:stretch>
            <a:fillRect/>
          </a:stretch>
        </p:blipFill>
        <p:spPr>
          <a:xfrm>
            <a:off x="3929058" y="1071546"/>
            <a:ext cx="4929222" cy="3143272"/>
          </a:xfrm>
          <a:prstGeom prst="rect">
            <a:avLst/>
          </a:prstGeom>
        </p:spPr>
      </p:pic>
      <p:sp>
        <p:nvSpPr>
          <p:cNvPr id="10" name="Подзаголовок 2"/>
          <p:cNvSpPr txBox="1">
            <a:spLocks/>
          </p:cNvSpPr>
          <p:nvPr/>
        </p:nvSpPr>
        <p:spPr>
          <a:xfrm>
            <a:off x="4572000" y="4143380"/>
            <a:ext cx="4071966" cy="1143008"/>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ru-RU" sz="2300" b="1" i="0" u="none" strike="noStrike" kern="1200" cap="none" spc="0" normalizeH="0" baseline="0" noProof="0" dirty="0" smtClean="0">
                <a:ln>
                  <a:noFill/>
                </a:ln>
                <a:solidFill>
                  <a:srgbClr val="009242"/>
                </a:solidFill>
                <a:effectLst/>
                <a:uLnTx/>
                <a:uFillTx/>
                <a:latin typeface="Times New Roman" pitchFamily="18" charset="0"/>
                <a:ea typeface="+mn-ea"/>
                <a:cs typeface="Times New Roman" pitchFamily="18" charset="0"/>
              </a:rPr>
              <a:t>Автор : </a:t>
            </a:r>
          </a:p>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ru-RU" sz="2300" b="1" i="1" u="none" strike="noStrike" kern="1200" cap="none" spc="0" normalizeH="0" baseline="0" noProof="0" dirty="0" smtClean="0">
                <a:ln>
                  <a:noFill/>
                </a:ln>
                <a:solidFill>
                  <a:srgbClr val="009242"/>
                </a:solidFill>
                <a:effectLst/>
                <a:uLnTx/>
                <a:uFillTx/>
                <a:latin typeface="Times New Roman" pitchFamily="18" charset="0"/>
                <a:ea typeface="+mn-ea"/>
                <a:cs typeface="Times New Roman" pitchFamily="18" charset="0"/>
              </a:rPr>
              <a:t>заведующая библиотекой - </a:t>
            </a:r>
            <a:r>
              <a:rPr kumimoji="0" lang="ru-RU" sz="2200" b="1" i="1" u="none" strike="noStrike" kern="1200" cap="none" spc="0" normalizeH="0" baseline="0" noProof="0" dirty="0" err="1" smtClean="0">
                <a:ln>
                  <a:noFill/>
                </a:ln>
                <a:solidFill>
                  <a:srgbClr val="009242"/>
                </a:solidFill>
                <a:effectLst/>
                <a:uLnTx/>
                <a:uFillTx/>
                <a:latin typeface="Times New Roman" pitchFamily="18" charset="0"/>
                <a:ea typeface="+mn-ea"/>
                <a:cs typeface="Times New Roman" pitchFamily="18" charset="0"/>
              </a:rPr>
              <a:t>Романькова</a:t>
            </a:r>
            <a:r>
              <a:rPr kumimoji="0" lang="ru-RU" sz="2200" b="1" i="1" u="none" strike="noStrike" kern="1200" cap="none" spc="0" normalizeH="0" baseline="0" noProof="0" dirty="0" smtClean="0">
                <a:ln>
                  <a:noFill/>
                </a:ln>
                <a:solidFill>
                  <a:srgbClr val="009242"/>
                </a:solidFill>
                <a:effectLst/>
                <a:uLnTx/>
                <a:uFillTx/>
                <a:latin typeface="Times New Roman" pitchFamily="18" charset="0"/>
                <a:ea typeface="+mn-ea"/>
                <a:cs typeface="Times New Roman" pitchFamily="18" charset="0"/>
              </a:rPr>
              <a:t> Елена Витальевна</a:t>
            </a:r>
          </a:p>
          <a:p>
            <a:pPr marL="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kumimoji="0" lang="ru-RU" sz="2000" b="1" i="0" u="none" strike="noStrike" kern="1200" cap="none" spc="0" normalizeH="0" baseline="0" noProof="0" dirty="0" smtClean="0">
              <a:ln>
                <a:noFill/>
              </a:ln>
              <a:solidFill>
                <a:srgbClr val="009242"/>
              </a:solidFill>
              <a:effectLst/>
              <a:uLnTx/>
              <a:uFillTx/>
              <a:latin typeface="SkazkaForSerge" pitchFamily="18" charset="0"/>
              <a:ea typeface="+mn-ea"/>
              <a:cs typeface="+mn-cs"/>
            </a:endParaRPr>
          </a:p>
        </p:txBody>
      </p:sp>
    </p:spTree>
    <p:extLst>
      <p:ext uri="{BB962C8B-B14F-4D97-AF65-F5344CB8AC3E}">
        <p14:creationId xmlns="" xmlns:p14="http://schemas.microsoft.com/office/powerpoint/2010/main" val="783551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Рисунок 30" descr="tarak.jpg"/>
          <p:cNvPicPr>
            <a:picLocks noChangeAspect="1"/>
          </p:cNvPicPr>
          <p:nvPr/>
        </p:nvPicPr>
        <p:blipFill>
          <a:blip r:embed="rId2" cstate="print">
            <a:clrChange>
              <a:clrFrom>
                <a:srgbClr val="FDFDFD"/>
              </a:clrFrom>
              <a:clrTo>
                <a:srgbClr val="FDFDFD">
                  <a:alpha val="0"/>
                </a:srgbClr>
              </a:clrTo>
            </a:clrChange>
            <a:lum bright="10000"/>
          </a:blip>
          <a:srcRect l="39532" t="69027" r="38702" b="7079"/>
          <a:stretch>
            <a:fillRect/>
          </a:stretch>
        </p:blipFill>
        <p:spPr>
          <a:xfrm rot="1207398">
            <a:off x="5565204" y="3530975"/>
            <a:ext cx="595542" cy="549730"/>
          </a:xfrm>
          <a:prstGeom prst="rect">
            <a:avLst/>
          </a:prstGeom>
          <a:effectLst>
            <a:softEdge rad="12700"/>
          </a:effectLst>
        </p:spPr>
      </p:pic>
      <p:sp>
        <p:nvSpPr>
          <p:cNvPr id="25601" name="Rectangle 1"/>
          <p:cNvSpPr>
            <a:spLocks noChangeArrowheads="1"/>
          </p:cNvSpPr>
          <p:nvPr/>
        </p:nvSpPr>
        <p:spPr bwMode="auto">
          <a:xfrm>
            <a:off x="500034" y="428604"/>
            <a:ext cx="342902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«Вдруг навстречу мой хороший,</a:t>
            </a:r>
            <a:endParaRPr kumimoji="0" lang="ru-RU"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Мой любимый Крокодил.</a:t>
            </a:r>
            <a:endParaRPr kumimoji="0" lang="ru-RU"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Он с </a:t>
            </a:r>
            <a:r>
              <a:rPr kumimoji="0" lang="ru-RU" b="0" i="0" u="none" strike="noStrike" cap="none" normalizeH="0" baseline="0" dirty="0" err="1" smtClean="0">
                <a:ln>
                  <a:noFill/>
                </a:ln>
                <a:solidFill>
                  <a:schemeClr val="tx1"/>
                </a:solidFill>
                <a:effectLst/>
                <a:latin typeface="Times New Roman" pitchFamily="18" charset="0"/>
                <a:cs typeface="Times New Roman" pitchFamily="18" charset="0"/>
              </a:rPr>
              <a:t>Тотошей</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и </a:t>
            </a:r>
            <a:r>
              <a:rPr kumimoji="0" lang="ru-RU" b="0" i="0" u="none" strike="noStrike" cap="none" normalizeH="0" baseline="0" dirty="0" err="1" smtClean="0">
                <a:ln>
                  <a:noFill/>
                </a:ln>
                <a:solidFill>
                  <a:schemeClr val="tx1"/>
                </a:solidFill>
                <a:effectLst/>
                <a:latin typeface="Times New Roman" pitchFamily="18" charset="0"/>
                <a:cs typeface="Times New Roman" pitchFamily="18" charset="0"/>
              </a:rPr>
              <a:t>Кокошей</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По аллее проходил...»</a:t>
            </a:r>
            <a:endParaRPr kumimoji="0" lang="ru-RU" b="0" i="0" u="none" strike="noStrike" cap="none" normalizeH="0" baseline="0" dirty="0" smtClean="0">
              <a:ln>
                <a:noFill/>
              </a:ln>
              <a:solidFill>
                <a:schemeClr val="tx1"/>
              </a:solidFill>
              <a:effectLst/>
              <a:latin typeface="Arial" pitchFamily="34" charset="0"/>
            </a:endParaRPr>
          </a:p>
        </p:txBody>
      </p:sp>
      <p:sp>
        <p:nvSpPr>
          <p:cNvPr id="3" name="Прямоугольник 2"/>
          <p:cNvSpPr/>
          <p:nvPr/>
        </p:nvSpPr>
        <p:spPr>
          <a:xfrm>
            <a:off x="6286512" y="4711495"/>
            <a:ext cx="2214562" cy="646331"/>
          </a:xfrm>
          <a:prstGeom prst="rect">
            <a:avLst/>
          </a:prstGeom>
        </p:spPr>
        <p:txBody>
          <a:bodyPr wrap="square">
            <a:spAutoFit/>
          </a:bodyPr>
          <a:lstStyle/>
          <a:p>
            <a:pPr lvl="0" algn="just" eaLnBrk="0" fontAlgn="base" hangingPunct="0">
              <a:spcBef>
                <a:spcPct val="0"/>
              </a:spcBef>
              <a:spcAft>
                <a:spcPct val="0"/>
              </a:spcAft>
            </a:pPr>
            <a:r>
              <a:rPr lang="ru-RU" dirty="0" smtClean="0">
                <a:latin typeface="Times New Roman" pitchFamily="18" charset="0"/>
                <a:cs typeface="Times New Roman" pitchFamily="18" charset="0"/>
              </a:rPr>
              <a:t>«Бедный крокодил </a:t>
            </a:r>
            <a:endParaRPr lang="ru-RU" dirty="0" smtClean="0">
              <a:latin typeface="Arial" pitchFamily="34" charset="0"/>
            </a:endParaRPr>
          </a:p>
          <a:p>
            <a:pPr lvl="0" algn="just" eaLnBrk="0" fontAlgn="base" hangingPunct="0">
              <a:spcBef>
                <a:spcPct val="0"/>
              </a:spcBef>
              <a:spcAft>
                <a:spcPct val="0"/>
              </a:spcAft>
            </a:pPr>
            <a:r>
              <a:rPr lang="ru-RU" dirty="0" smtClean="0">
                <a:latin typeface="Times New Roman" pitchFamily="18" charset="0"/>
                <a:cs typeface="Times New Roman" pitchFamily="18" charset="0"/>
              </a:rPr>
              <a:t>Жабу проглотил».</a:t>
            </a:r>
            <a:endParaRPr lang="ru-RU" dirty="0" smtClean="0">
              <a:latin typeface="Arial" pitchFamily="34" charset="0"/>
            </a:endParaRPr>
          </a:p>
        </p:txBody>
      </p:sp>
      <p:sp>
        <p:nvSpPr>
          <p:cNvPr id="4" name="Прямоугольник 3"/>
          <p:cNvSpPr/>
          <p:nvPr/>
        </p:nvSpPr>
        <p:spPr>
          <a:xfrm>
            <a:off x="6286512" y="5417122"/>
            <a:ext cx="1672574"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latin typeface="Times New Roman" pitchFamily="18" charset="0"/>
                <a:cs typeface="Times New Roman" pitchFamily="18" charset="0"/>
              </a:rPr>
              <a:t>«</a:t>
            </a:r>
            <a:r>
              <a:rPr lang="ru-RU" b="1" i="1" dirty="0" err="1" smtClean="0">
                <a:solidFill>
                  <a:srgbClr val="A42320"/>
                </a:solidFill>
                <a:latin typeface="Times New Roman" pitchFamily="18" charset="0"/>
                <a:cs typeface="Times New Roman" pitchFamily="18" charset="0"/>
              </a:rPr>
              <a:t>Тараканище</a:t>
            </a:r>
            <a:r>
              <a:rPr lang="ru-RU" b="1" i="1" dirty="0" smtClean="0">
                <a:solidFill>
                  <a:srgbClr val="A42320"/>
                </a:solidFill>
                <a:latin typeface="Times New Roman" pitchFamily="18" charset="0"/>
                <a:cs typeface="Times New Roman" pitchFamily="18" charset="0"/>
              </a:rPr>
              <a:t>»</a:t>
            </a:r>
            <a:endParaRPr lang="ru-RU" dirty="0" smtClean="0">
              <a:solidFill>
                <a:srgbClr val="A42320"/>
              </a:solidFill>
              <a:latin typeface="Arial" pitchFamily="34" charset="0"/>
            </a:endParaRPr>
          </a:p>
        </p:txBody>
      </p:sp>
      <p:sp>
        <p:nvSpPr>
          <p:cNvPr id="5" name="Прямоугольник 4"/>
          <p:cNvSpPr/>
          <p:nvPr/>
        </p:nvSpPr>
        <p:spPr>
          <a:xfrm>
            <a:off x="571472" y="1643050"/>
            <a:ext cx="1476815"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latin typeface="Times New Roman" pitchFamily="18" charset="0"/>
                <a:cs typeface="Times New Roman" pitchFamily="18" charset="0"/>
              </a:rPr>
              <a:t>«</a:t>
            </a:r>
            <a:r>
              <a:rPr lang="ru-RU" b="1" i="1" dirty="0" err="1" smtClean="0">
                <a:solidFill>
                  <a:srgbClr val="A42320"/>
                </a:solidFill>
                <a:latin typeface="Times New Roman" pitchFamily="18" charset="0"/>
                <a:cs typeface="Times New Roman" pitchFamily="18" charset="0"/>
              </a:rPr>
              <a:t>Мойдодыр</a:t>
            </a:r>
            <a:r>
              <a:rPr lang="ru-RU" b="1" i="1" dirty="0" smtClean="0">
                <a:solidFill>
                  <a:srgbClr val="A42320"/>
                </a:solidFill>
                <a:latin typeface="Times New Roman" pitchFamily="18" charset="0"/>
                <a:cs typeface="Times New Roman" pitchFamily="18" charset="0"/>
              </a:rPr>
              <a:t>»</a:t>
            </a:r>
            <a:endParaRPr lang="ru-RU" dirty="0" smtClean="0">
              <a:solidFill>
                <a:srgbClr val="A42320"/>
              </a:solidFill>
              <a:latin typeface="Arial" pitchFamily="34" charset="0"/>
            </a:endParaRPr>
          </a:p>
        </p:txBody>
      </p:sp>
      <p:pic>
        <p:nvPicPr>
          <p:cNvPr id="12" name="Рисунок 11" descr="0_b5cc1_64c8fdcf_L.png"/>
          <p:cNvPicPr>
            <a:picLocks noChangeAspect="1"/>
          </p:cNvPicPr>
          <p:nvPr/>
        </p:nvPicPr>
        <p:blipFill>
          <a:blip r:embed="rId3" cstate="print"/>
          <a:stretch>
            <a:fillRect/>
          </a:stretch>
        </p:blipFill>
        <p:spPr>
          <a:xfrm rot="5400000">
            <a:off x="1439154" y="2989946"/>
            <a:ext cx="781175" cy="802027"/>
          </a:xfrm>
          <a:prstGeom prst="rect">
            <a:avLst/>
          </a:prstGeom>
        </p:spPr>
      </p:pic>
      <p:grpSp>
        <p:nvGrpSpPr>
          <p:cNvPr id="21" name="Группа 20"/>
          <p:cNvGrpSpPr/>
          <p:nvPr/>
        </p:nvGrpSpPr>
        <p:grpSpPr>
          <a:xfrm>
            <a:off x="642910" y="2143116"/>
            <a:ext cx="4196041" cy="4279987"/>
            <a:chOff x="642910" y="2143116"/>
            <a:chExt cx="4196041" cy="4279987"/>
          </a:xfrm>
        </p:grpSpPr>
        <p:pic>
          <p:nvPicPr>
            <p:cNvPr id="20" name="Рисунок 19" descr="133827402_23.png"/>
            <p:cNvPicPr>
              <a:picLocks noChangeAspect="1"/>
            </p:cNvPicPr>
            <p:nvPr/>
          </p:nvPicPr>
          <p:blipFill>
            <a:blip r:embed="rId4" cstate="print">
              <a:duotone>
                <a:schemeClr val="accent4">
                  <a:shade val="45000"/>
                  <a:satMod val="135000"/>
                </a:schemeClr>
                <a:prstClr val="white"/>
              </a:duotone>
            </a:blip>
            <a:srcRect t="45199"/>
            <a:stretch>
              <a:fillRect/>
            </a:stretch>
          </p:blipFill>
          <p:spPr>
            <a:xfrm>
              <a:off x="1928794" y="5720402"/>
              <a:ext cx="2786082" cy="702701"/>
            </a:xfrm>
            <a:prstGeom prst="rect">
              <a:avLst/>
            </a:prstGeom>
          </p:spPr>
        </p:pic>
        <p:pic>
          <p:nvPicPr>
            <p:cNvPr id="9" name="Рисунок 8" descr="1115497.jpg"/>
            <p:cNvPicPr>
              <a:picLocks noChangeAspect="1"/>
            </p:cNvPicPr>
            <p:nvPr/>
          </p:nvPicPr>
          <p:blipFill>
            <a:blip r:embed="rId5" cstate="print">
              <a:clrChange>
                <a:clrFrom>
                  <a:srgbClr val="FFFFFF"/>
                </a:clrFrom>
                <a:clrTo>
                  <a:srgbClr val="FFFFFF">
                    <a:alpha val="0"/>
                  </a:srgbClr>
                </a:clrTo>
              </a:clrChange>
            </a:blip>
            <a:srcRect r="49219"/>
            <a:stretch>
              <a:fillRect/>
            </a:stretch>
          </p:blipFill>
          <p:spPr>
            <a:xfrm>
              <a:off x="1730953" y="2214554"/>
              <a:ext cx="2912453" cy="3785293"/>
            </a:xfrm>
            <a:prstGeom prst="rect">
              <a:avLst/>
            </a:prstGeom>
            <a:effectLst>
              <a:softEdge rad="31750"/>
            </a:effectLst>
          </p:spPr>
        </p:pic>
        <p:pic>
          <p:nvPicPr>
            <p:cNvPr id="10" name="Рисунок 9" descr="111536827_large_i_087.png"/>
            <p:cNvPicPr>
              <a:picLocks noChangeAspect="1"/>
            </p:cNvPicPr>
            <p:nvPr/>
          </p:nvPicPr>
          <p:blipFill>
            <a:blip r:embed="rId6" cstate="print"/>
            <a:srcRect l="56160" r="3985" b="48333"/>
            <a:stretch>
              <a:fillRect/>
            </a:stretch>
          </p:blipFill>
          <p:spPr>
            <a:xfrm>
              <a:off x="1428728" y="5000636"/>
              <a:ext cx="868778" cy="1224188"/>
            </a:xfrm>
            <a:prstGeom prst="rect">
              <a:avLst/>
            </a:prstGeom>
          </p:spPr>
        </p:pic>
        <p:pic>
          <p:nvPicPr>
            <p:cNvPr id="14" name="Рисунок 13" descr="0_8cf3a_9e68b530_L.png"/>
            <p:cNvPicPr>
              <a:picLocks noChangeAspect="1"/>
            </p:cNvPicPr>
            <p:nvPr/>
          </p:nvPicPr>
          <p:blipFill>
            <a:blip r:embed="rId7" cstate="print"/>
            <a:srcRect l="53125"/>
            <a:stretch>
              <a:fillRect/>
            </a:stretch>
          </p:blipFill>
          <p:spPr>
            <a:xfrm flipH="1">
              <a:off x="642910" y="2143116"/>
              <a:ext cx="2357454" cy="2857520"/>
            </a:xfrm>
            <a:prstGeom prst="rect">
              <a:avLst/>
            </a:prstGeom>
          </p:spPr>
        </p:pic>
        <p:pic>
          <p:nvPicPr>
            <p:cNvPr id="18" name="Рисунок 17" descr="imgpreview.jpeg"/>
            <p:cNvPicPr>
              <a:picLocks noChangeAspect="1"/>
            </p:cNvPicPr>
            <p:nvPr/>
          </p:nvPicPr>
          <p:blipFill>
            <a:blip r:embed="rId8" cstate="print">
              <a:clrChange>
                <a:clrFrom>
                  <a:srgbClr val="FFFFFF"/>
                </a:clrFrom>
                <a:clrTo>
                  <a:srgbClr val="FFFFFF">
                    <a:alpha val="0"/>
                  </a:srgbClr>
                </a:clrTo>
              </a:clrChange>
            </a:blip>
            <a:stretch>
              <a:fillRect/>
            </a:stretch>
          </p:blipFill>
          <p:spPr>
            <a:xfrm flipH="1">
              <a:off x="4214810" y="5286388"/>
              <a:ext cx="624141" cy="781048"/>
            </a:xfrm>
            <a:prstGeom prst="rect">
              <a:avLst/>
            </a:prstGeom>
          </p:spPr>
        </p:pic>
      </p:grpSp>
      <p:grpSp>
        <p:nvGrpSpPr>
          <p:cNvPr id="33" name="Группа 32"/>
          <p:cNvGrpSpPr/>
          <p:nvPr/>
        </p:nvGrpSpPr>
        <p:grpSpPr>
          <a:xfrm>
            <a:off x="4786314" y="428604"/>
            <a:ext cx="4168112" cy="4333894"/>
            <a:chOff x="4786314" y="428604"/>
            <a:chExt cx="4168112" cy="4333894"/>
          </a:xfrm>
        </p:grpSpPr>
        <p:grpSp>
          <p:nvGrpSpPr>
            <p:cNvPr id="27" name="Группа 26"/>
            <p:cNvGrpSpPr/>
            <p:nvPr/>
          </p:nvGrpSpPr>
          <p:grpSpPr>
            <a:xfrm>
              <a:off x="4786314" y="428604"/>
              <a:ext cx="3357586" cy="3369771"/>
              <a:chOff x="4786314" y="571480"/>
              <a:chExt cx="3357586" cy="3369771"/>
            </a:xfrm>
          </p:grpSpPr>
          <p:pic>
            <p:nvPicPr>
              <p:cNvPr id="24" name="Рисунок 23" descr="0f83eaf169b084b034f470adabe8de01.jpg"/>
              <p:cNvPicPr>
                <a:picLocks noChangeAspect="1"/>
              </p:cNvPicPr>
              <p:nvPr/>
            </p:nvPicPr>
            <p:blipFill>
              <a:blip r:embed="rId9" cstate="print">
                <a:clrChange>
                  <a:clrFrom>
                    <a:srgbClr val="F6F6F6"/>
                  </a:clrFrom>
                  <a:clrTo>
                    <a:srgbClr val="F6F6F6">
                      <a:alpha val="0"/>
                    </a:srgbClr>
                  </a:clrTo>
                </a:clrChange>
                <a:lum bright="-10000" contrast="20000"/>
              </a:blip>
              <a:srcRect l="5139" t="8333" r="34350" b="35417"/>
              <a:stretch>
                <a:fillRect/>
              </a:stretch>
            </p:blipFill>
            <p:spPr>
              <a:xfrm>
                <a:off x="4786314" y="571480"/>
                <a:ext cx="1825638" cy="1699732"/>
              </a:xfrm>
              <a:prstGeom prst="rect">
                <a:avLst/>
              </a:prstGeom>
            </p:spPr>
          </p:pic>
          <p:pic>
            <p:nvPicPr>
              <p:cNvPr id="23" name="Рисунок 22" descr="img_56d5835397d4e.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5000628" y="857232"/>
                <a:ext cx="3143272" cy="3084019"/>
              </a:xfrm>
              <a:prstGeom prst="rect">
                <a:avLst/>
              </a:prstGeom>
            </p:spPr>
          </p:pic>
        </p:grpSp>
        <p:pic>
          <p:nvPicPr>
            <p:cNvPr id="28" name="Рисунок 27" descr="tarak.jpg"/>
            <p:cNvPicPr>
              <a:picLocks noChangeAspect="1"/>
            </p:cNvPicPr>
            <p:nvPr/>
          </p:nvPicPr>
          <p:blipFill>
            <a:blip r:embed="rId2" cstate="print">
              <a:clrChange>
                <a:clrFrom>
                  <a:srgbClr val="FDFDFD"/>
                </a:clrFrom>
                <a:clrTo>
                  <a:srgbClr val="FDFDFD">
                    <a:alpha val="0"/>
                  </a:srgbClr>
                </a:clrTo>
              </a:clrChange>
            </a:blip>
            <a:srcRect r="6746"/>
            <a:stretch>
              <a:fillRect/>
            </a:stretch>
          </p:blipFill>
          <p:spPr>
            <a:xfrm flipH="1">
              <a:off x="6858016" y="2714620"/>
              <a:ext cx="2096410" cy="2047878"/>
            </a:xfrm>
            <a:prstGeom prst="rect">
              <a:avLst/>
            </a:prstGeom>
          </p:spPr>
        </p:pic>
        <p:pic>
          <p:nvPicPr>
            <p:cNvPr id="29" name="Рисунок 28" descr="tarak.jpg"/>
            <p:cNvPicPr>
              <a:picLocks noChangeAspect="1"/>
            </p:cNvPicPr>
            <p:nvPr/>
          </p:nvPicPr>
          <p:blipFill>
            <a:blip r:embed="rId2" cstate="print">
              <a:clrChange>
                <a:clrFrom>
                  <a:srgbClr val="FDFDFD"/>
                </a:clrFrom>
                <a:clrTo>
                  <a:srgbClr val="FDFDFD">
                    <a:alpha val="0"/>
                  </a:srgbClr>
                </a:clrTo>
              </a:clrChange>
            </a:blip>
            <a:srcRect l="39532" t="69027" r="38702" b="7079"/>
            <a:stretch>
              <a:fillRect/>
            </a:stretch>
          </p:blipFill>
          <p:spPr>
            <a:xfrm rot="696347">
              <a:off x="6643702" y="4006000"/>
              <a:ext cx="642942" cy="593484"/>
            </a:xfrm>
            <a:prstGeom prst="rect">
              <a:avLst/>
            </a:prstGeom>
          </p:spPr>
        </p:pic>
        <p:pic>
          <p:nvPicPr>
            <p:cNvPr id="30" name="Рисунок 29" descr="tarak.jpg"/>
            <p:cNvPicPr>
              <a:picLocks noChangeAspect="1"/>
            </p:cNvPicPr>
            <p:nvPr/>
          </p:nvPicPr>
          <p:blipFill>
            <a:blip r:embed="rId2" cstate="print">
              <a:clrChange>
                <a:clrFrom>
                  <a:srgbClr val="FDFDFD"/>
                </a:clrFrom>
                <a:clrTo>
                  <a:srgbClr val="FDFDFD">
                    <a:alpha val="0"/>
                  </a:srgbClr>
                </a:clrTo>
              </a:clrChange>
            </a:blip>
            <a:srcRect l="39532" t="69027" r="38702" b="7079"/>
            <a:stretch>
              <a:fillRect/>
            </a:stretch>
          </p:blipFill>
          <p:spPr>
            <a:xfrm rot="1012660">
              <a:off x="6073066" y="3795303"/>
              <a:ext cx="642942" cy="593484"/>
            </a:xfrm>
            <a:prstGeom prst="rect">
              <a:avLst/>
            </a:prstGeom>
            <a:effectLst>
              <a:softEdge rad="12700"/>
            </a:effectLst>
          </p:spPr>
        </p:pic>
        <p:pic>
          <p:nvPicPr>
            <p:cNvPr id="32" name="Рисунок 31" descr="0f83eaf169b084b034f470adabe8de01.jpg"/>
            <p:cNvPicPr>
              <a:picLocks noChangeAspect="1"/>
            </p:cNvPicPr>
            <p:nvPr/>
          </p:nvPicPr>
          <p:blipFill>
            <a:blip r:embed="rId9" cstate="print"/>
            <a:srcRect l="21832" t="60417" b="9375"/>
            <a:stretch>
              <a:fillRect/>
            </a:stretch>
          </p:blipFill>
          <p:spPr>
            <a:xfrm>
              <a:off x="5286380" y="3071810"/>
              <a:ext cx="2352162" cy="1214446"/>
            </a:xfrm>
            <a:prstGeom prst="rect">
              <a:avLst/>
            </a:prstGeom>
            <a:effectLst>
              <a:softEdge rad="317500"/>
            </a:effectLst>
          </p:spPr>
        </p:pic>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428596" y="571480"/>
            <a:ext cx="292895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«Долго, долго крокодил </a:t>
            </a:r>
            <a:endParaRPr kumimoji="0" lang="ru-RU"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Море синее тушил </a:t>
            </a:r>
            <a:endParaRPr kumimoji="0" lang="ru-RU"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Пирогами, и блинами,</a:t>
            </a:r>
            <a:endParaRPr kumimoji="0" lang="ru-RU"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И сушёными грибами».</a:t>
            </a:r>
            <a:endParaRPr kumimoji="0" lang="ru-RU" b="0" i="0" u="none" strike="noStrike" cap="none" normalizeH="0" baseline="0" dirty="0" smtClean="0">
              <a:ln>
                <a:noFill/>
              </a:ln>
              <a:solidFill>
                <a:schemeClr val="tx1"/>
              </a:solidFill>
              <a:effectLst/>
            </a:endParaRPr>
          </a:p>
        </p:txBody>
      </p:sp>
      <p:sp>
        <p:nvSpPr>
          <p:cNvPr id="3" name="Прямоугольник 2"/>
          <p:cNvSpPr/>
          <p:nvPr/>
        </p:nvSpPr>
        <p:spPr>
          <a:xfrm>
            <a:off x="5857900" y="4500570"/>
            <a:ext cx="2857504" cy="646331"/>
          </a:xfrm>
          <a:prstGeom prst="rect">
            <a:avLst/>
          </a:prstGeom>
        </p:spPr>
        <p:txBody>
          <a:bodyPr wrap="square">
            <a:spAutoFit/>
          </a:bodyPr>
          <a:lstStyle/>
          <a:p>
            <a:pPr lvl="0" algn="just" eaLnBrk="0" fontAlgn="base" hangingPunct="0">
              <a:spcBef>
                <a:spcPct val="0"/>
              </a:spcBef>
              <a:spcAft>
                <a:spcPct val="0"/>
              </a:spcAft>
            </a:pPr>
            <a:r>
              <a:rPr lang="ru-RU" dirty="0" smtClean="0">
                <a:cs typeface="Times New Roman" pitchFamily="18" charset="0"/>
              </a:rPr>
              <a:t>«Горе, горе! Крокодил</a:t>
            </a:r>
            <a:endParaRPr lang="ru-RU" dirty="0" smtClean="0"/>
          </a:p>
          <a:p>
            <a:pPr lvl="0" algn="just" eaLnBrk="0" fontAlgn="base" hangingPunct="0">
              <a:spcBef>
                <a:spcPct val="0"/>
              </a:spcBef>
              <a:spcAft>
                <a:spcPct val="0"/>
              </a:spcAft>
            </a:pPr>
            <a:r>
              <a:rPr lang="ru-RU" dirty="0" smtClean="0">
                <a:cs typeface="Times New Roman" pitchFamily="18" charset="0"/>
              </a:rPr>
              <a:t>Солнце в небе проглотил!»</a:t>
            </a:r>
            <a:endParaRPr lang="ru-RU" dirty="0" smtClean="0"/>
          </a:p>
        </p:txBody>
      </p:sp>
      <p:sp>
        <p:nvSpPr>
          <p:cNvPr id="4" name="Прямоугольник 3"/>
          <p:cNvSpPr/>
          <p:nvPr/>
        </p:nvSpPr>
        <p:spPr>
          <a:xfrm>
            <a:off x="5964513" y="5214950"/>
            <a:ext cx="2107949"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cs typeface="Times New Roman" pitchFamily="18" charset="0"/>
              </a:rPr>
              <a:t>«Краденое солнце»</a:t>
            </a:r>
            <a:endParaRPr lang="ru-RU" dirty="0" smtClean="0">
              <a:solidFill>
                <a:srgbClr val="A42320"/>
              </a:solidFill>
            </a:endParaRPr>
          </a:p>
        </p:txBody>
      </p:sp>
      <p:sp>
        <p:nvSpPr>
          <p:cNvPr id="5" name="Прямоугольник 4"/>
          <p:cNvSpPr/>
          <p:nvPr/>
        </p:nvSpPr>
        <p:spPr>
          <a:xfrm>
            <a:off x="500034" y="1857364"/>
            <a:ext cx="1492716"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cs typeface="Times New Roman" pitchFamily="18" charset="0"/>
              </a:rPr>
              <a:t>«Путаница»</a:t>
            </a:r>
            <a:endParaRPr lang="ru-RU" dirty="0" smtClean="0">
              <a:solidFill>
                <a:srgbClr val="A42320"/>
              </a:solidFill>
            </a:endParaRPr>
          </a:p>
        </p:txBody>
      </p:sp>
      <p:pic>
        <p:nvPicPr>
          <p:cNvPr id="9" name="Рисунок 8" descr="111536827_large_i_087.png"/>
          <p:cNvPicPr>
            <a:picLocks noChangeAspect="1"/>
          </p:cNvPicPr>
          <p:nvPr/>
        </p:nvPicPr>
        <p:blipFill>
          <a:blip r:embed="rId2" cstate="print"/>
          <a:stretch>
            <a:fillRect/>
          </a:stretch>
        </p:blipFill>
        <p:spPr>
          <a:xfrm flipH="1">
            <a:off x="4929190" y="357166"/>
            <a:ext cx="3714776" cy="4037800"/>
          </a:xfrm>
          <a:prstGeom prst="rect">
            <a:avLst/>
          </a:prstGeom>
        </p:spPr>
      </p:pic>
      <p:grpSp>
        <p:nvGrpSpPr>
          <p:cNvPr id="17" name="Группа 16"/>
          <p:cNvGrpSpPr/>
          <p:nvPr/>
        </p:nvGrpSpPr>
        <p:grpSpPr>
          <a:xfrm>
            <a:off x="142844" y="1714488"/>
            <a:ext cx="5429288" cy="4286280"/>
            <a:chOff x="142844" y="1714488"/>
            <a:chExt cx="5429288" cy="4286280"/>
          </a:xfrm>
        </p:grpSpPr>
        <p:pic>
          <p:nvPicPr>
            <p:cNvPr id="12" name="Рисунок 11" descr="33ab8ae346bff92fb10186087b3bc545.jpg"/>
            <p:cNvPicPr>
              <a:picLocks noChangeAspect="1"/>
            </p:cNvPicPr>
            <p:nvPr/>
          </p:nvPicPr>
          <p:blipFill>
            <a:blip r:embed="rId3" cstate="print">
              <a:clrChange>
                <a:clrFrom>
                  <a:srgbClr val="FEFEFE"/>
                </a:clrFrom>
                <a:clrTo>
                  <a:srgbClr val="FEFEFE">
                    <a:alpha val="0"/>
                  </a:srgbClr>
                </a:clrTo>
              </a:clrChange>
            </a:blip>
            <a:srcRect l="46186"/>
            <a:stretch>
              <a:fillRect/>
            </a:stretch>
          </p:blipFill>
          <p:spPr>
            <a:xfrm>
              <a:off x="1428728" y="1714488"/>
              <a:ext cx="3255877" cy="4040362"/>
            </a:xfrm>
            <a:prstGeom prst="rect">
              <a:avLst/>
            </a:prstGeom>
            <a:effectLst/>
          </p:spPr>
        </p:pic>
        <p:pic>
          <p:nvPicPr>
            <p:cNvPr id="13" name="Рисунок 12" descr="3272185.png"/>
            <p:cNvPicPr>
              <a:picLocks noChangeAspect="1"/>
            </p:cNvPicPr>
            <p:nvPr/>
          </p:nvPicPr>
          <p:blipFill>
            <a:blip r:embed="rId4" cstate="print"/>
            <a:stretch>
              <a:fillRect/>
            </a:stretch>
          </p:blipFill>
          <p:spPr>
            <a:xfrm flipH="1">
              <a:off x="142844" y="2428868"/>
              <a:ext cx="1928826" cy="1928826"/>
            </a:xfrm>
            <a:prstGeom prst="rect">
              <a:avLst/>
            </a:prstGeom>
          </p:spPr>
        </p:pic>
        <p:pic>
          <p:nvPicPr>
            <p:cNvPr id="14" name="Рисунок 13" descr="Hik37Hss9P4.jpg"/>
            <p:cNvPicPr>
              <a:picLocks noChangeAspect="1"/>
            </p:cNvPicPr>
            <p:nvPr/>
          </p:nvPicPr>
          <p:blipFill>
            <a:blip r:embed="rId5" cstate="print">
              <a:clrChange>
                <a:clrFrom>
                  <a:srgbClr val="FFFFFF"/>
                </a:clrFrom>
                <a:clrTo>
                  <a:srgbClr val="FFFFFF">
                    <a:alpha val="0"/>
                  </a:srgbClr>
                </a:clrTo>
              </a:clrChange>
              <a:lum bright="10000"/>
            </a:blip>
            <a:stretch>
              <a:fillRect/>
            </a:stretch>
          </p:blipFill>
          <p:spPr>
            <a:xfrm>
              <a:off x="1214414" y="4643446"/>
              <a:ext cx="857256" cy="1357322"/>
            </a:xfrm>
            <a:prstGeom prst="rect">
              <a:avLst/>
            </a:prstGeom>
          </p:spPr>
        </p:pic>
        <p:pic>
          <p:nvPicPr>
            <p:cNvPr id="16" name="Рисунок 15" descr="36955de9434d80900eed2e4b08d86e53.jpg"/>
            <p:cNvPicPr>
              <a:picLocks noChangeAspect="1"/>
            </p:cNvPicPr>
            <p:nvPr/>
          </p:nvPicPr>
          <p:blipFill>
            <a:blip r:embed="rId6" cstate="print">
              <a:clrChange>
                <a:clrFrom>
                  <a:srgbClr val="F6F6F6"/>
                </a:clrFrom>
                <a:clrTo>
                  <a:srgbClr val="F6F6F6">
                    <a:alpha val="0"/>
                  </a:srgbClr>
                </a:clrTo>
              </a:clrChange>
            </a:blip>
            <a:srcRect l="24038" t="15251" r="17857" b="23938"/>
            <a:stretch>
              <a:fillRect/>
            </a:stretch>
          </p:blipFill>
          <p:spPr>
            <a:xfrm flipH="1">
              <a:off x="4286248" y="4429132"/>
              <a:ext cx="1285884" cy="1532117"/>
            </a:xfrm>
            <a:prstGeom prst="rect">
              <a:avLst/>
            </a:prstGeom>
          </p:spPr>
        </p:pic>
        <p:pic>
          <p:nvPicPr>
            <p:cNvPr id="15" name="Рисунок 14" descr="flame-picss.jpg"/>
            <p:cNvPicPr>
              <a:picLocks noChangeAspect="1"/>
            </p:cNvPicPr>
            <p:nvPr/>
          </p:nvPicPr>
          <p:blipFill>
            <a:blip r:embed="rId7" cstate="print">
              <a:clrChange>
                <a:clrFrom>
                  <a:srgbClr val="FFFFFF"/>
                </a:clrFrom>
                <a:clrTo>
                  <a:srgbClr val="FFFFFF">
                    <a:alpha val="0"/>
                  </a:srgbClr>
                </a:clrTo>
              </a:clrChange>
            </a:blip>
            <a:srcRect t="33288"/>
            <a:stretch>
              <a:fillRect/>
            </a:stretch>
          </p:blipFill>
          <p:spPr>
            <a:xfrm flipH="1">
              <a:off x="1357290" y="5357826"/>
              <a:ext cx="3714776" cy="490571"/>
            </a:xfrm>
            <a:prstGeom prst="rect">
              <a:avLst/>
            </a:prstGeom>
            <a:effectLst>
              <a:softEdge rad="31750"/>
            </a:effectLst>
          </p:spPr>
        </p:pic>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Группа 9"/>
          <p:cNvGrpSpPr/>
          <p:nvPr/>
        </p:nvGrpSpPr>
        <p:grpSpPr>
          <a:xfrm>
            <a:off x="1785918" y="2947347"/>
            <a:ext cx="5786478" cy="2267603"/>
            <a:chOff x="1785918" y="2947347"/>
            <a:chExt cx="5786478" cy="2267603"/>
          </a:xfrm>
        </p:grpSpPr>
        <p:pic>
          <p:nvPicPr>
            <p:cNvPr id="7" name="Рисунок 6" descr="0_8f5a3_9240e0d5_orig.png"/>
            <p:cNvPicPr>
              <a:picLocks noChangeAspect="1"/>
            </p:cNvPicPr>
            <p:nvPr/>
          </p:nvPicPr>
          <p:blipFill>
            <a:blip r:embed="rId2" cstate="print">
              <a:lum bright="-10000" contrast="10000"/>
            </a:blip>
            <a:srcRect r="50000"/>
            <a:stretch>
              <a:fillRect/>
            </a:stretch>
          </p:blipFill>
          <p:spPr>
            <a:xfrm flipH="1">
              <a:off x="4572000" y="2947347"/>
              <a:ext cx="3000396" cy="2267603"/>
            </a:xfrm>
            <a:prstGeom prst="rect">
              <a:avLst/>
            </a:prstGeom>
          </p:spPr>
        </p:pic>
        <p:pic>
          <p:nvPicPr>
            <p:cNvPr id="8" name="Рисунок 7" descr="0_8f5a3_9240e0d5_orig.png"/>
            <p:cNvPicPr>
              <a:picLocks noChangeAspect="1"/>
            </p:cNvPicPr>
            <p:nvPr/>
          </p:nvPicPr>
          <p:blipFill>
            <a:blip r:embed="rId3" cstate="print">
              <a:lum bright="-10000" contrast="10000"/>
            </a:blip>
            <a:srcRect r="50000"/>
            <a:stretch>
              <a:fillRect/>
            </a:stretch>
          </p:blipFill>
          <p:spPr>
            <a:xfrm>
              <a:off x="1785918" y="2947347"/>
              <a:ext cx="2786082" cy="2267603"/>
            </a:xfrm>
            <a:prstGeom prst="rect">
              <a:avLst/>
            </a:prstGeom>
          </p:spPr>
        </p:pic>
      </p:grpSp>
      <p:sp>
        <p:nvSpPr>
          <p:cNvPr id="29697" name="Rectangle 1"/>
          <p:cNvSpPr>
            <a:spLocks noChangeArrowheads="1"/>
          </p:cNvSpPr>
          <p:nvPr/>
        </p:nvSpPr>
        <p:spPr bwMode="auto">
          <a:xfrm>
            <a:off x="642910" y="500042"/>
            <a:ext cx="785818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Корней Иванович  отличался большим трудолюбием. Всегда, где бы он ни был:</a:t>
            </a:r>
          </a:p>
          <a:p>
            <a:pPr marL="0" marR="0" lvl="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 в трамвае, в очереди за хлебом, в приемной у врача, чтоб не тратилось по­пусту время, сочинял загадки для детей. </a:t>
            </a:r>
            <a:endParaRPr kumimoji="0" lang="ru-RU" sz="1600" b="0" i="0" u="none" strike="noStrike" cap="none" normalizeH="0" baseline="0" dirty="0" smtClean="0">
              <a:ln>
                <a:noFill/>
              </a:ln>
              <a:solidFill>
                <a:schemeClr val="tx1"/>
              </a:solidFill>
              <a:effectLst/>
            </a:endParaRPr>
          </a:p>
        </p:txBody>
      </p:sp>
      <p:sp>
        <p:nvSpPr>
          <p:cNvPr id="5" name="Скругленный прямоугольник 4"/>
          <p:cNvSpPr/>
          <p:nvPr/>
        </p:nvSpPr>
        <p:spPr>
          <a:xfrm>
            <a:off x="3571868" y="5357826"/>
            <a:ext cx="2071702" cy="35719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ПРОЧИТАТЬ</a:t>
            </a:r>
            <a:endParaRPr lang="ru-RU" dirty="0"/>
          </a:p>
        </p:txBody>
      </p:sp>
      <p:pic>
        <p:nvPicPr>
          <p:cNvPr id="9" name="Рисунок 8" descr="zagadki.jpg"/>
          <p:cNvPicPr>
            <a:picLocks noChangeAspect="1"/>
          </p:cNvPicPr>
          <p:nvPr/>
        </p:nvPicPr>
        <p:blipFill>
          <a:blip r:embed="rId4" cstate="print"/>
          <a:srcRect l="2770" r="2770" b="6730"/>
          <a:stretch>
            <a:fillRect/>
          </a:stretch>
        </p:blipFill>
        <p:spPr>
          <a:xfrm>
            <a:off x="3428992" y="1571612"/>
            <a:ext cx="2319903" cy="3000396"/>
          </a:xfrm>
          <a:prstGeom prst="rect">
            <a:avLst/>
          </a:prstGeom>
          <a:scene3d>
            <a:camera prst="orthographicFront"/>
            <a:lightRig rig="threePt" dir="t"/>
          </a:scene3d>
          <a:sp3d>
            <a:bevelT/>
          </a:sp3d>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Рисунок 21" descr="0_986c5_5d8f59a2_orig.png"/>
          <p:cNvPicPr>
            <a:picLocks noChangeAspect="1"/>
          </p:cNvPicPr>
          <p:nvPr/>
        </p:nvPicPr>
        <p:blipFill>
          <a:blip r:embed="rId2" cstate="print"/>
          <a:stretch>
            <a:fillRect/>
          </a:stretch>
        </p:blipFill>
        <p:spPr>
          <a:xfrm rot="1948312" flipH="1">
            <a:off x="6330331" y="4746332"/>
            <a:ext cx="2300073" cy="1099151"/>
          </a:xfrm>
          <a:prstGeom prst="rect">
            <a:avLst/>
          </a:prstGeom>
        </p:spPr>
      </p:pic>
      <p:pic>
        <p:nvPicPr>
          <p:cNvPr id="23" name="Рисунок 22" descr="0_986c5_5d8f59a2_orig.png"/>
          <p:cNvPicPr>
            <a:picLocks noChangeAspect="1"/>
          </p:cNvPicPr>
          <p:nvPr/>
        </p:nvPicPr>
        <p:blipFill>
          <a:blip r:embed="rId3" cstate="print"/>
          <a:stretch>
            <a:fillRect/>
          </a:stretch>
        </p:blipFill>
        <p:spPr>
          <a:xfrm rot="5400000" flipH="1">
            <a:off x="10879" y="3418089"/>
            <a:ext cx="2021430" cy="1328871"/>
          </a:xfrm>
          <a:prstGeom prst="rect">
            <a:avLst/>
          </a:prstGeom>
        </p:spPr>
      </p:pic>
      <p:sp>
        <p:nvSpPr>
          <p:cNvPr id="28673" name="Rectangle 1"/>
          <p:cNvSpPr>
            <a:spLocks noChangeArrowheads="1"/>
          </p:cNvSpPr>
          <p:nvPr/>
        </p:nvSpPr>
        <p:spPr bwMode="auto">
          <a:xfrm>
            <a:off x="571472" y="561597"/>
            <a:ext cx="800105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Чуковский рассказывал про себя: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smtClean="0">
                <a:ln>
                  <a:noFill/>
                </a:ln>
                <a:solidFill>
                  <a:srgbClr val="C00000"/>
                </a:solidFill>
                <a:effectLst/>
                <a:latin typeface="Times New Roman" pitchFamily="18" charset="0"/>
                <a:cs typeface="Times New Roman" pitchFamily="18" charset="0"/>
              </a:rPr>
              <a:t>«У меня часто бывали приливы радости и веселья. Идешь по улице и бессмысленно радуешься всему, что видишь: трамваям, воробьям. Готов расцеловаться с каждым встречным. Один такой день я помню - 29 августа 1923 года. Чувствуя себя человеком, который может творить чудеса, я не вбежал, а взлетел, как на крыльях, в нашу квартиру и, схватив какой-то запыленный бумажный клочок, с трудом отыскав карандаш, стал писать веселую песенку о </a:t>
            </a:r>
            <a:r>
              <a:rPr kumimoji="0" lang="ru-RU" sz="1600" b="0" i="1" u="none" strike="noStrike" cap="none" normalizeH="0" baseline="0" dirty="0" err="1" smtClean="0">
                <a:ln>
                  <a:noFill/>
                </a:ln>
                <a:solidFill>
                  <a:srgbClr val="C00000"/>
                </a:solidFill>
                <a:effectLst/>
                <a:latin typeface="Times New Roman" pitchFamily="18" charset="0"/>
                <a:cs typeface="Times New Roman" pitchFamily="18" charset="0"/>
              </a:rPr>
              <a:t>мухиной</a:t>
            </a:r>
            <a:r>
              <a:rPr kumimoji="0" lang="ru-RU" sz="1600" b="0" i="1" u="none" strike="noStrike" cap="none" normalizeH="0" baseline="0" dirty="0" smtClean="0">
                <a:ln>
                  <a:noFill/>
                </a:ln>
                <a:solidFill>
                  <a:srgbClr val="C00000"/>
                </a:solidFill>
                <a:effectLst/>
                <a:latin typeface="Times New Roman" pitchFamily="18" charset="0"/>
                <a:cs typeface="Times New Roman" pitchFamily="18" charset="0"/>
              </a:rPr>
              <a:t> свадьбе». </a:t>
            </a:r>
            <a:endParaRPr kumimoji="0" lang="ru-RU" sz="1600" b="0" i="1" u="none" strike="noStrike" cap="none" normalizeH="0" baseline="0" dirty="0" smtClean="0">
              <a:ln>
                <a:noFill/>
              </a:ln>
              <a:solidFill>
                <a:srgbClr val="C00000"/>
              </a:solidFill>
              <a:effectLst/>
              <a:latin typeface="Arial" pitchFamily="34" charset="0"/>
            </a:endParaRPr>
          </a:p>
        </p:txBody>
      </p:sp>
      <p:pic>
        <p:nvPicPr>
          <p:cNvPr id="4" name="Рисунок 3" descr="_25.png"/>
          <p:cNvPicPr>
            <a:picLocks noChangeAspect="1"/>
          </p:cNvPicPr>
          <p:nvPr/>
        </p:nvPicPr>
        <p:blipFill>
          <a:blip r:embed="rId4" cstate="print"/>
          <a:stretch>
            <a:fillRect/>
          </a:stretch>
        </p:blipFill>
        <p:spPr>
          <a:xfrm>
            <a:off x="5715008" y="2428868"/>
            <a:ext cx="1905003" cy="2574827"/>
          </a:xfrm>
          <a:prstGeom prst="rect">
            <a:avLst/>
          </a:prstGeom>
        </p:spPr>
      </p:pic>
      <p:sp>
        <p:nvSpPr>
          <p:cNvPr id="10" name="Скругленный прямоугольник 9"/>
          <p:cNvSpPr/>
          <p:nvPr/>
        </p:nvSpPr>
        <p:spPr>
          <a:xfrm>
            <a:off x="3571868" y="5572140"/>
            <a:ext cx="2071702" cy="35719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ПРОЧИТАТЬ</a:t>
            </a:r>
            <a:endParaRPr lang="ru-RU" dirty="0"/>
          </a:p>
        </p:txBody>
      </p:sp>
      <p:pic>
        <p:nvPicPr>
          <p:cNvPr id="17" name="Рисунок 16" descr="1015188824.jpg"/>
          <p:cNvPicPr>
            <a:picLocks noChangeAspect="1"/>
          </p:cNvPicPr>
          <p:nvPr/>
        </p:nvPicPr>
        <p:blipFill>
          <a:blip r:embed="rId5" cstate="print"/>
          <a:srcRect b="8333"/>
          <a:stretch>
            <a:fillRect/>
          </a:stretch>
        </p:blipFill>
        <p:spPr>
          <a:xfrm>
            <a:off x="3571868" y="2571744"/>
            <a:ext cx="2006428" cy="2643206"/>
          </a:xfrm>
          <a:prstGeom prst="rect">
            <a:avLst/>
          </a:prstGeom>
          <a:scene3d>
            <a:camera prst="orthographicFront"/>
            <a:lightRig rig="threePt" dir="t"/>
          </a:scene3d>
          <a:sp3d>
            <a:bevelT/>
          </a:sp3d>
        </p:spPr>
      </p:pic>
      <p:pic>
        <p:nvPicPr>
          <p:cNvPr id="20" name="Рисунок 19" descr="i_cok01.jpg"/>
          <p:cNvPicPr>
            <a:picLocks noChangeAspect="1"/>
          </p:cNvPicPr>
          <p:nvPr/>
        </p:nvPicPr>
        <p:blipFill>
          <a:blip r:embed="rId6" cstate="print">
            <a:clrChange>
              <a:clrFrom>
                <a:srgbClr val="F2F8F8"/>
              </a:clrFrom>
              <a:clrTo>
                <a:srgbClr val="F2F8F8">
                  <a:alpha val="0"/>
                </a:srgbClr>
              </a:clrTo>
            </a:clrChange>
          </a:blip>
          <a:stretch>
            <a:fillRect/>
          </a:stretch>
        </p:blipFill>
        <p:spPr>
          <a:xfrm flipH="1">
            <a:off x="928661" y="2643182"/>
            <a:ext cx="2895413" cy="3071834"/>
          </a:xfrm>
          <a:prstGeom prst="rect">
            <a:avLst/>
          </a:prstGeom>
        </p:spPr>
      </p:pic>
      <p:pic>
        <p:nvPicPr>
          <p:cNvPr id="21" name="Рисунок 20" descr="0_986c5_5d8f59a2_orig.png"/>
          <p:cNvPicPr>
            <a:picLocks noChangeAspect="1"/>
          </p:cNvPicPr>
          <p:nvPr/>
        </p:nvPicPr>
        <p:blipFill>
          <a:blip r:embed="rId7" cstate="print"/>
          <a:stretch>
            <a:fillRect/>
          </a:stretch>
        </p:blipFill>
        <p:spPr>
          <a:xfrm>
            <a:off x="1285852" y="5000636"/>
            <a:ext cx="1521364" cy="1000132"/>
          </a:xfrm>
          <a:prstGeom prst="rect">
            <a:avLst/>
          </a:prstGeom>
        </p:spPr>
      </p:pic>
      <p:pic>
        <p:nvPicPr>
          <p:cNvPr id="24" name="Рисунок 23" descr="0_986c7_c93e7a9a_orig.png"/>
          <p:cNvPicPr>
            <a:picLocks noChangeAspect="1"/>
          </p:cNvPicPr>
          <p:nvPr/>
        </p:nvPicPr>
        <p:blipFill>
          <a:blip r:embed="rId8" cstate="print"/>
          <a:stretch>
            <a:fillRect/>
          </a:stretch>
        </p:blipFill>
        <p:spPr>
          <a:xfrm rot="3969279">
            <a:off x="8285557" y="4766541"/>
            <a:ext cx="745892" cy="731931"/>
          </a:xfrm>
          <a:prstGeom prst="rect">
            <a:avLst/>
          </a:prstGeom>
        </p:spPr>
      </p:pic>
      <p:pic>
        <p:nvPicPr>
          <p:cNvPr id="18" name="Рисунок 17" descr="06 (1).jpg"/>
          <p:cNvPicPr>
            <a:picLocks noChangeAspect="1"/>
          </p:cNvPicPr>
          <p:nvPr/>
        </p:nvPicPr>
        <p:blipFill>
          <a:blip r:embed="rId9" cstate="print">
            <a:clrChange>
              <a:clrFrom>
                <a:srgbClr val="FFFFFF"/>
              </a:clrFrom>
              <a:clrTo>
                <a:srgbClr val="FFFFFF">
                  <a:alpha val="0"/>
                </a:srgbClr>
              </a:clrTo>
            </a:clrChange>
          </a:blip>
          <a:srcRect r="47656" b="18822"/>
          <a:stretch>
            <a:fillRect/>
          </a:stretch>
        </p:blipFill>
        <p:spPr>
          <a:xfrm flipH="1">
            <a:off x="7143768" y="3571876"/>
            <a:ext cx="1542466" cy="1618442"/>
          </a:xfrm>
          <a:prstGeom prst="rect">
            <a:avLst/>
          </a:prstGeom>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642910" y="500042"/>
            <a:ext cx="8001056"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А история с «Айболитом» совсем не так проста. Корней Иванович давно мечтал написать сказку о целителе зверей, но строки ёму давались с трудом. Чуковский вспоминал: </a:t>
            </a:r>
          </a:p>
          <a:p>
            <a:pPr marL="0" marR="0" lvl="0" indent="0" algn="ctr" defTabSz="914400" rtl="0" eaLnBrk="1" fontAlgn="base" latinLnBrk="0" hangingPunct="1">
              <a:lnSpc>
                <a:spcPct val="100000"/>
              </a:lnSpc>
              <a:spcBef>
                <a:spcPct val="0"/>
              </a:spcBef>
              <a:spcAft>
                <a:spcPct val="0"/>
              </a:spcAft>
              <a:buClrTx/>
              <a:buSzTx/>
              <a:buFontTx/>
              <a:buNone/>
              <a:tabLst/>
            </a:pPr>
            <a:endParaRPr lang="ru-RU" sz="1600" dirty="0" smtClean="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C00000"/>
                </a:solidFill>
                <a:effectLst/>
                <a:cs typeface="Times New Roman" pitchFamily="18" charset="0"/>
              </a:rPr>
              <a:t>«А однажды вдохновение нахлынуло на меня во время купания в море. Я заплыл довольно далеко, и вдруг под действием солнца, ветра и черноморской волны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C00000"/>
                </a:solidFill>
                <a:effectLst/>
                <a:cs typeface="Times New Roman" pitchFamily="18" charset="0"/>
              </a:rPr>
              <a:t>у меня сами собой сложились стихи:</a:t>
            </a:r>
          </a:p>
          <a:p>
            <a:pPr lvl="0" algn="ctr" eaLnBrk="0" fontAlgn="base" hangingPunct="0">
              <a:spcBef>
                <a:spcPct val="0"/>
              </a:spcBef>
              <a:spcAft>
                <a:spcPct val="0"/>
              </a:spcAft>
            </a:pPr>
            <a:r>
              <a:rPr lang="ru-RU" i="1" dirty="0" smtClean="0">
                <a:solidFill>
                  <a:srgbClr val="C00000"/>
                </a:solidFill>
                <a:cs typeface="Times New Roman" pitchFamily="18" charset="0"/>
              </a:rPr>
              <a:t>О, если я утону,</a:t>
            </a:r>
            <a:endParaRPr lang="ru-RU" i="1" dirty="0" smtClean="0">
              <a:solidFill>
                <a:srgbClr val="C00000"/>
              </a:solidFill>
            </a:endParaRPr>
          </a:p>
          <a:p>
            <a:pPr lvl="0" algn="ctr" eaLnBrk="0" fontAlgn="base" hangingPunct="0">
              <a:spcBef>
                <a:spcPct val="0"/>
              </a:spcBef>
              <a:spcAft>
                <a:spcPct val="0"/>
              </a:spcAft>
            </a:pPr>
            <a:r>
              <a:rPr lang="ru-RU" i="1" dirty="0" smtClean="0">
                <a:solidFill>
                  <a:srgbClr val="C00000"/>
                </a:solidFill>
                <a:cs typeface="Times New Roman" pitchFamily="18" charset="0"/>
              </a:rPr>
              <a:t>Если пойду я ко дну...</a:t>
            </a:r>
            <a:endParaRPr kumimoji="0" lang="ru-RU" sz="16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rgbClr val="C00000"/>
                </a:solidFill>
                <a:effectLst/>
                <a:cs typeface="Times New Roman" pitchFamily="18" charset="0"/>
              </a:rPr>
              <a:t>Я сразу написал строчек двадцать. Ни начала, ни конца у сказки не было».</a:t>
            </a:r>
            <a:endParaRPr kumimoji="0" lang="ru-RU" b="0" i="1" u="none" strike="noStrike" cap="none" normalizeH="0" baseline="0" dirty="0" smtClean="0">
              <a:ln>
                <a:noFill/>
              </a:ln>
              <a:solidFill>
                <a:srgbClr val="C00000"/>
              </a:solidFill>
              <a:effectLst/>
            </a:endParaRPr>
          </a:p>
        </p:txBody>
      </p:sp>
      <p:grpSp>
        <p:nvGrpSpPr>
          <p:cNvPr id="13" name="Группа 12"/>
          <p:cNvGrpSpPr/>
          <p:nvPr/>
        </p:nvGrpSpPr>
        <p:grpSpPr>
          <a:xfrm>
            <a:off x="23781" y="2285992"/>
            <a:ext cx="8905905" cy="4238340"/>
            <a:chOff x="23781" y="2285992"/>
            <a:chExt cx="8905905" cy="4238340"/>
          </a:xfrm>
        </p:grpSpPr>
        <p:pic>
          <p:nvPicPr>
            <p:cNvPr id="11" name="Рисунок 10" descr="s1200 (1).png"/>
            <p:cNvPicPr>
              <a:picLocks noChangeAspect="1"/>
            </p:cNvPicPr>
            <p:nvPr/>
          </p:nvPicPr>
          <p:blipFill>
            <a:blip r:embed="rId2" cstate="print"/>
            <a:srcRect l="24503" b="28033"/>
            <a:stretch>
              <a:fillRect/>
            </a:stretch>
          </p:blipFill>
          <p:spPr>
            <a:xfrm>
              <a:off x="6215074" y="2285992"/>
              <a:ext cx="2714612" cy="3357586"/>
            </a:xfrm>
            <a:prstGeom prst="rect">
              <a:avLst/>
            </a:prstGeom>
            <a:effectLst>
              <a:softEdge rad="635000"/>
            </a:effectLst>
          </p:spPr>
        </p:pic>
        <p:pic>
          <p:nvPicPr>
            <p:cNvPr id="6" name="Рисунок 5" descr="maxresdefault.jpg"/>
            <p:cNvPicPr>
              <a:picLocks noChangeAspect="1"/>
            </p:cNvPicPr>
            <p:nvPr/>
          </p:nvPicPr>
          <p:blipFill>
            <a:blip r:embed="rId3" cstate="print"/>
            <a:stretch>
              <a:fillRect/>
            </a:stretch>
          </p:blipFill>
          <p:spPr>
            <a:xfrm>
              <a:off x="2214546" y="3214686"/>
              <a:ext cx="3879219" cy="2704952"/>
            </a:xfrm>
            <a:prstGeom prst="rect">
              <a:avLst/>
            </a:prstGeom>
            <a:effectLst>
              <a:softEdge rad="317500"/>
            </a:effectLst>
          </p:spPr>
        </p:pic>
        <p:pic>
          <p:nvPicPr>
            <p:cNvPr id="9" name="Рисунок 8" descr="Doktor_Ajbolit_-_Stranica_4_-_Kornej_Chukovskij_3.jpg"/>
            <p:cNvPicPr>
              <a:picLocks noChangeAspect="1"/>
            </p:cNvPicPr>
            <p:nvPr/>
          </p:nvPicPr>
          <p:blipFill>
            <a:blip r:embed="rId4" cstate="print">
              <a:clrChange>
                <a:clrFrom>
                  <a:srgbClr val="FFFFFF"/>
                </a:clrFrom>
                <a:clrTo>
                  <a:srgbClr val="FFFFFF">
                    <a:alpha val="0"/>
                  </a:srgbClr>
                </a:clrTo>
              </a:clrChange>
            </a:blip>
            <a:stretch>
              <a:fillRect/>
            </a:stretch>
          </p:blipFill>
          <p:spPr>
            <a:xfrm flipH="1">
              <a:off x="6213279" y="3071810"/>
              <a:ext cx="2383045" cy="948452"/>
            </a:xfrm>
            <a:prstGeom prst="rect">
              <a:avLst/>
            </a:prstGeom>
          </p:spPr>
        </p:pic>
        <p:pic>
          <p:nvPicPr>
            <p:cNvPr id="12" name="Рисунок 11" descr="s1200 (1).png"/>
            <p:cNvPicPr>
              <a:picLocks noChangeAspect="1"/>
            </p:cNvPicPr>
            <p:nvPr/>
          </p:nvPicPr>
          <p:blipFill>
            <a:blip r:embed="rId2" cstate="print"/>
            <a:srcRect l="24503" b="27881"/>
            <a:stretch>
              <a:fillRect/>
            </a:stretch>
          </p:blipFill>
          <p:spPr>
            <a:xfrm flipH="1">
              <a:off x="23781" y="2714620"/>
              <a:ext cx="2619393" cy="2357454"/>
            </a:xfrm>
            <a:prstGeom prst="rect">
              <a:avLst/>
            </a:prstGeom>
            <a:effectLst>
              <a:softEdge rad="635000"/>
            </a:effectLst>
          </p:spPr>
        </p:pic>
        <p:grpSp>
          <p:nvGrpSpPr>
            <p:cNvPr id="10" name="Группа 9"/>
            <p:cNvGrpSpPr/>
            <p:nvPr/>
          </p:nvGrpSpPr>
          <p:grpSpPr>
            <a:xfrm>
              <a:off x="642910" y="4357694"/>
              <a:ext cx="7929618" cy="2166638"/>
              <a:chOff x="857224" y="4357694"/>
              <a:chExt cx="7929618" cy="2166638"/>
            </a:xfrm>
          </p:grpSpPr>
          <p:pic>
            <p:nvPicPr>
              <p:cNvPr id="7" name="Рисунок 6" descr="0_ab1c9_6c9792df_orig.png"/>
              <p:cNvPicPr>
                <a:picLocks noChangeAspect="1"/>
              </p:cNvPicPr>
              <p:nvPr/>
            </p:nvPicPr>
            <p:blipFill>
              <a:blip r:embed="rId5" cstate="print"/>
              <a:srcRect t="54501"/>
              <a:stretch>
                <a:fillRect/>
              </a:stretch>
            </p:blipFill>
            <p:spPr>
              <a:xfrm rot="10800000">
                <a:off x="5572132" y="4500570"/>
                <a:ext cx="2714644" cy="1023630"/>
              </a:xfrm>
              <a:prstGeom prst="rect">
                <a:avLst/>
              </a:prstGeom>
              <a:effectLst>
                <a:softEdge rad="317500"/>
              </a:effectLst>
            </p:spPr>
          </p:pic>
          <p:pic>
            <p:nvPicPr>
              <p:cNvPr id="4" name="Рисунок 3" descr="0_ab1c9_6c9792df_orig.png"/>
              <p:cNvPicPr>
                <a:picLocks noChangeAspect="1"/>
              </p:cNvPicPr>
              <p:nvPr/>
            </p:nvPicPr>
            <p:blipFill>
              <a:blip r:embed="rId5" cstate="print"/>
              <a:srcRect t="54501"/>
              <a:stretch>
                <a:fillRect/>
              </a:stretch>
            </p:blipFill>
            <p:spPr>
              <a:xfrm>
                <a:off x="857224" y="5000636"/>
                <a:ext cx="7929618" cy="1523696"/>
              </a:xfrm>
              <a:prstGeom prst="rect">
                <a:avLst/>
              </a:prstGeom>
              <a:effectLst>
                <a:softEdge rad="317500"/>
              </a:effectLst>
            </p:spPr>
          </p:pic>
          <p:pic>
            <p:nvPicPr>
              <p:cNvPr id="8" name="Рисунок 7" descr="0_ab1c9_6c9792df_orig.png"/>
              <p:cNvPicPr>
                <a:picLocks noChangeAspect="1"/>
              </p:cNvPicPr>
              <p:nvPr/>
            </p:nvPicPr>
            <p:blipFill>
              <a:blip r:embed="rId5" cstate="print"/>
              <a:srcRect t="54501"/>
              <a:stretch>
                <a:fillRect/>
              </a:stretch>
            </p:blipFill>
            <p:spPr>
              <a:xfrm rot="10800000">
                <a:off x="1071538" y="4357694"/>
                <a:ext cx="2714644" cy="1023630"/>
              </a:xfrm>
              <a:prstGeom prst="rect">
                <a:avLst/>
              </a:prstGeom>
              <a:effectLst>
                <a:softEdge rad="317500"/>
              </a:effectLst>
            </p:spPr>
          </p:pic>
        </p:grpSp>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642910" y="642918"/>
            <a:ext cx="785818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Потом появились многочисленные варианты двустиший. Например:</a:t>
            </a:r>
            <a:endParaRPr kumimoji="0" lang="ru-RU" sz="1600" b="0" i="0" u="none" strike="noStrike" cap="none" normalizeH="0" baseline="0" dirty="0" smtClean="0">
              <a:ln>
                <a:noFill/>
              </a:ln>
              <a:solidFill>
                <a:schemeClr val="tx1"/>
              </a:solidFill>
              <a:effectLst/>
            </a:endParaRPr>
          </a:p>
        </p:txBody>
      </p:sp>
      <p:sp>
        <p:nvSpPr>
          <p:cNvPr id="5" name="Rectangle 1"/>
          <p:cNvSpPr>
            <a:spLocks noChangeArrowheads="1"/>
          </p:cNvSpPr>
          <p:nvPr/>
        </p:nvSpPr>
        <p:spPr bwMode="auto">
          <a:xfrm>
            <a:off x="5143504" y="1071546"/>
            <a:ext cx="350046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rgbClr val="C00000"/>
                </a:solidFill>
                <a:effectLst/>
                <a:cs typeface="Times New Roman" pitchFamily="18" charset="0"/>
              </a:rPr>
              <a:t>«И пришла к Айболиту коза:</a:t>
            </a:r>
            <a:endParaRPr kumimoji="0" lang="ru-RU" b="0" i="1" u="none" strike="noStrike" cap="none" normalizeH="0" baseline="0" dirty="0" smtClean="0">
              <a:ln>
                <a:noFill/>
              </a:ln>
              <a:solidFill>
                <a:srgbClr val="C00000"/>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rgbClr val="C00000"/>
                </a:solidFill>
                <a:effectLst/>
                <a:cs typeface="Times New Roman" pitchFamily="18" charset="0"/>
              </a:rPr>
              <a:t>У меня заболели глаза!»</a:t>
            </a:r>
            <a:endParaRPr kumimoji="0" lang="ru-RU" b="0" i="1" u="none" strike="noStrike" cap="none" normalizeH="0" baseline="0" dirty="0" smtClean="0">
              <a:ln>
                <a:noFill/>
              </a:ln>
              <a:solidFill>
                <a:srgbClr val="C00000"/>
              </a:solidFill>
              <a:effectLst/>
            </a:endParaRPr>
          </a:p>
        </p:txBody>
      </p:sp>
      <p:sp>
        <p:nvSpPr>
          <p:cNvPr id="6" name="Rectangle 1"/>
          <p:cNvSpPr>
            <a:spLocks noChangeArrowheads="1"/>
          </p:cNvSpPr>
          <p:nvPr/>
        </p:nvSpPr>
        <p:spPr bwMode="auto">
          <a:xfrm>
            <a:off x="571472" y="1071546"/>
            <a:ext cx="350046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i="1" u="none" strike="noStrike" cap="none" normalizeH="0" baseline="0" dirty="0" smtClean="0">
                <a:ln>
                  <a:noFill/>
                </a:ln>
                <a:solidFill>
                  <a:srgbClr val="C00000"/>
                </a:solidFill>
                <a:effectLst/>
                <a:cs typeface="Times New Roman" pitchFamily="18" charset="0"/>
              </a:rPr>
              <a:t>«Прилетела к нему сова:</a:t>
            </a:r>
            <a:endParaRPr kumimoji="0" lang="ru-RU" i="1" u="none" strike="noStrike" cap="none" normalizeH="0" baseline="0" dirty="0" smtClean="0">
              <a:ln>
                <a:noFill/>
              </a:ln>
              <a:solidFill>
                <a:srgbClr val="C00000"/>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i="1" u="none" strike="noStrike" cap="none" normalizeH="0" baseline="0" dirty="0" smtClean="0">
                <a:ln>
                  <a:noFill/>
                </a:ln>
                <a:solidFill>
                  <a:srgbClr val="C00000"/>
                </a:solidFill>
                <a:effectLst/>
                <a:cs typeface="Times New Roman" pitchFamily="18" charset="0"/>
              </a:rPr>
              <a:t>Ой, болит у меня голова!»</a:t>
            </a:r>
            <a:endParaRPr kumimoji="0" lang="ru-RU" i="1" u="none" strike="noStrike" cap="none" normalizeH="0" baseline="0" dirty="0" smtClean="0">
              <a:ln>
                <a:noFill/>
              </a:ln>
              <a:solidFill>
                <a:srgbClr val="C00000"/>
              </a:solidFill>
              <a:effectLst/>
            </a:endParaRPr>
          </a:p>
        </p:txBody>
      </p:sp>
      <p:sp>
        <p:nvSpPr>
          <p:cNvPr id="7" name="Rectangle 1"/>
          <p:cNvSpPr>
            <a:spLocks noChangeArrowheads="1"/>
          </p:cNvSpPr>
          <p:nvPr/>
        </p:nvSpPr>
        <p:spPr bwMode="auto">
          <a:xfrm>
            <a:off x="3571868" y="1214422"/>
            <a:ext cx="192882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или</a:t>
            </a:r>
            <a:endParaRPr kumimoji="0" lang="ru-RU" sz="1600" b="0" i="0" u="none" strike="noStrike" cap="none" normalizeH="0" baseline="0" dirty="0" smtClean="0">
              <a:ln>
                <a:noFill/>
              </a:ln>
              <a:solidFill>
                <a:schemeClr val="tx1"/>
              </a:solidFill>
              <a:effectLst/>
            </a:endParaRPr>
          </a:p>
        </p:txBody>
      </p:sp>
      <p:grpSp>
        <p:nvGrpSpPr>
          <p:cNvPr id="17" name="Группа 16"/>
          <p:cNvGrpSpPr/>
          <p:nvPr/>
        </p:nvGrpSpPr>
        <p:grpSpPr>
          <a:xfrm>
            <a:off x="571472" y="1500174"/>
            <a:ext cx="8216966" cy="5110198"/>
            <a:chOff x="571472" y="1500174"/>
            <a:chExt cx="8216966" cy="5110198"/>
          </a:xfrm>
        </p:grpSpPr>
        <p:pic>
          <p:nvPicPr>
            <p:cNvPr id="14" name="Рисунок 13" descr="айболит3.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928926" y="1500174"/>
              <a:ext cx="3643338" cy="4777978"/>
            </a:xfrm>
            <a:prstGeom prst="rect">
              <a:avLst/>
            </a:prstGeom>
          </p:spPr>
        </p:pic>
        <p:pic>
          <p:nvPicPr>
            <p:cNvPr id="18" name="Рисунок 17" descr="Stock Vector - Green Floral Wave 21 [преобразованный].png"/>
            <p:cNvPicPr>
              <a:picLocks noChangeAspect="1"/>
            </p:cNvPicPr>
            <p:nvPr/>
          </p:nvPicPr>
          <p:blipFill>
            <a:blip r:embed="rId3" cstate="print"/>
            <a:stretch>
              <a:fillRect/>
            </a:stretch>
          </p:blipFill>
          <p:spPr>
            <a:xfrm flipH="1">
              <a:off x="1329895" y="3000372"/>
              <a:ext cx="1956221" cy="2857520"/>
            </a:xfrm>
            <a:prstGeom prst="rect">
              <a:avLst/>
            </a:prstGeom>
          </p:spPr>
        </p:pic>
        <p:pic>
          <p:nvPicPr>
            <p:cNvPr id="12" name="Рисунок 11" descr="133517169__126__.png"/>
            <p:cNvPicPr>
              <a:picLocks noChangeAspect="1"/>
            </p:cNvPicPr>
            <p:nvPr/>
          </p:nvPicPr>
          <p:blipFill>
            <a:blip r:embed="rId4" cstate="print"/>
            <a:stretch>
              <a:fillRect/>
            </a:stretch>
          </p:blipFill>
          <p:spPr>
            <a:xfrm flipH="1">
              <a:off x="571472" y="2285992"/>
              <a:ext cx="2286857" cy="2185582"/>
            </a:xfrm>
            <a:prstGeom prst="rect">
              <a:avLst/>
            </a:prstGeom>
          </p:spPr>
        </p:pic>
        <p:pic>
          <p:nvPicPr>
            <p:cNvPr id="15" name="Рисунок 14" descr="d6144037241b5d028f709ce5995cb1ec--clipart.jpg"/>
            <p:cNvPicPr>
              <a:picLocks noChangeAspect="1"/>
            </p:cNvPicPr>
            <p:nvPr/>
          </p:nvPicPr>
          <p:blipFill>
            <a:blip r:embed="rId5" cstate="print">
              <a:clrChange>
                <a:clrFrom>
                  <a:srgbClr val="FFFFFF"/>
                </a:clrFrom>
                <a:clrTo>
                  <a:srgbClr val="FFFFFF">
                    <a:alpha val="0"/>
                  </a:srgbClr>
                </a:clrTo>
              </a:clrChange>
              <a:lum bright="10000"/>
            </a:blip>
            <a:srcRect b="24590"/>
            <a:stretch>
              <a:fillRect/>
            </a:stretch>
          </p:blipFill>
          <p:spPr>
            <a:xfrm>
              <a:off x="6072198" y="1785926"/>
              <a:ext cx="2716240" cy="3000396"/>
            </a:xfrm>
            <a:prstGeom prst="rect">
              <a:avLst/>
            </a:prstGeom>
          </p:spPr>
        </p:pic>
        <p:pic>
          <p:nvPicPr>
            <p:cNvPr id="16" name="Рисунок 15" descr="9a6402dff8858166deaa12e509d85f7c1f8202188510393.jpg"/>
            <p:cNvPicPr>
              <a:picLocks noChangeAspect="1"/>
            </p:cNvPicPr>
            <p:nvPr/>
          </p:nvPicPr>
          <p:blipFill>
            <a:blip r:embed="rId6" cstate="print">
              <a:clrChange>
                <a:clrFrom>
                  <a:srgbClr val="F2F2F2"/>
                </a:clrFrom>
                <a:clrTo>
                  <a:srgbClr val="F2F2F2">
                    <a:alpha val="0"/>
                  </a:srgbClr>
                </a:clrTo>
              </a:clrChange>
              <a:lum contrast="10000"/>
            </a:blip>
            <a:stretch>
              <a:fillRect/>
            </a:stretch>
          </p:blipFill>
          <p:spPr>
            <a:xfrm flipH="1">
              <a:off x="5786446" y="4286256"/>
              <a:ext cx="2858392" cy="2148838"/>
            </a:xfrm>
            <a:prstGeom prst="rect">
              <a:avLst/>
            </a:prstGeom>
          </p:spPr>
        </p:pic>
        <p:pic>
          <p:nvPicPr>
            <p:cNvPr id="19" name="Рисунок 18" descr="Camomile_2_061.png"/>
            <p:cNvPicPr>
              <a:picLocks noChangeAspect="1"/>
            </p:cNvPicPr>
            <p:nvPr/>
          </p:nvPicPr>
          <p:blipFill>
            <a:blip r:embed="rId7" cstate="print">
              <a:lum bright="-20000" contrast="20000"/>
            </a:blip>
            <a:stretch>
              <a:fillRect/>
            </a:stretch>
          </p:blipFill>
          <p:spPr>
            <a:xfrm>
              <a:off x="2000232" y="5286388"/>
              <a:ext cx="2071702" cy="1208731"/>
            </a:xfrm>
            <a:prstGeom prst="rect">
              <a:avLst/>
            </a:prstGeom>
          </p:spPr>
        </p:pic>
        <p:pic>
          <p:nvPicPr>
            <p:cNvPr id="20" name="Рисунок 19" descr="Camomile_2_061.png"/>
            <p:cNvPicPr>
              <a:picLocks noChangeAspect="1"/>
            </p:cNvPicPr>
            <p:nvPr/>
          </p:nvPicPr>
          <p:blipFill>
            <a:blip r:embed="rId8" cstate="print">
              <a:lum bright="-20000" contrast="20000"/>
            </a:blip>
            <a:stretch>
              <a:fillRect/>
            </a:stretch>
          </p:blipFill>
          <p:spPr>
            <a:xfrm flipH="1">
              <a:off x="4801513" y="5500702"/>
              <a:ext cx="1770751" cy="1109670"/>
            </a:xfrm>
            <a:prstGeom prst="rect">
              <a:avLst/>
            </a:prstGeom>
          </p:spPr>
        </p:pic>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571472" y="428604"/>
            <a:ext cx="792961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Прошло несколько бессонных ночей, прежде чем появились строки о самом любимом герое сказок Чуковского - Докторе Айболите. Это добрый, отзывчивый доктор,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не испугавшийся никаких трудностей ради спасения больных зверей. </a:t>
            </a:r>
            <a:endParaRPr kumimoji="0" lang="ru-RU" sz="1600" b="0" i="0" u="none" strike="noStrike" cap="none" normalizeH="0" baseline="0" dirty="0" smtClean="0">
              <a:ln>
                <a:noFill/>
              </a:ln>
              <a:solidFill>
                <a:schemeClr val="tx1"/>
              </a:solidFill>
              <a:effectLst/>
              <a:latin typeface="Arial" pitchFamily="34" charset="0"/>
            </a:endParaRPr>
          </a:p>
        </p:txBody>
      </p:sp>
      <p:pic>
        <p:nvPicPr>
          <p:cNvPr id="8" name="Рисунок 7" descr="cb53f93dd6277677079d7ceab7e52652.jpg"/>
          <p:cNvPicPr>
            <a:picLocks noChangeAspect="1"/>
          </p:cNvPicPr>
          <p:nvPr/>
        </p:nvPicPr>
        <p:blipFill>
          <a:blip r:embed="rId2" cstate="print">
            <a:clrChange>
              <a:clrFrom>
                <a:srgbClr val="FDFCF7"/>
              </a:clrFrom>
              <a:clrTo>
                <a:srgbClr val="FDFCF7">
                  <a:alpha val="0"/>
                </a:srgbClr>
              </a:clrTo>
            </a:clrChange>
          </a:blip>
          <a:srcRect t="8333" r="6272" b="10855"/>
          <a:stretch>
            <a:fillRect/>
          </a:stretch>
        </p:blipFill>
        <p:spPr>
          <a:xfrm flipH="1">
            <a:off x="3412067" y="1714488"/>
            <a:ext cx="4231767" cy="4786346"/>
          </a:xfrm>
          <a:prstGeom prst="rect">
            <a:avLst/>
          </a:prstGeom>
        </p:spPr>
      </p:pic>
      <p:grpSp>
        <p:nvGrpSpPr>
          <p:cNvPr id="14" name="Группа 13"/>
          <p:cNvGrpSpPr/>
          <p:nvPr/>
        </p:nvGrpSpPr>
        <p:grpSpPr>
          <a:xfrm>
            <a:off x="428596" y="1000108"/>
            <a:ext cx="8143932" cy="5857916"/>
            <a:chOff x="428596" y="1000108"/>
            <a:chExt cx="8143932" cy="5857916"/>
          </a:xfrm>
        </p:grpSpPr>
        <p:pic>
          <p:nvPicPr>
            <p:cNvPr id="12" name="Рисунок 11" descr="krokodil-na-parashiute.jpg"/>
            <p:cNvPicPr>
              <a:picLocks noChangeAspect="1"/>
            </p:cNvPicPr>
            <p:nvPr/>
          </p:nvPicPr>
          <p:blipFill>
            <a:blip r:embed="rId3" cstate="print">
              <a:clrChange>
                <a:clrFrom>
                  <a:srgbClr val="FFFFFF"/>
                </a:clrFrom>
                <a:clrTo>
                  <a:srgbClr val="FFFFFF">
                    <a:alpha val="0"/>
                  </a:srgbClr>
                </a:clrTo>
              </a:clrChange>
            </a:blip>
            <a:srcRect l="53707" t="62077"/>
            <a:stretch>
              <a:fillRect/>
            </a:stretch>
          </p:blipFill>
          <p:spPr>
            <a:xfrm flipH="1">
              <a:off x="857224" y="4000504"/>
              <a:ext cx="4214844" cy="2857520"/>
            </a:xfrm>
            <a:prstGeom prst="rect">
              <a:avLst/>
            </a:prstGeom>
          </p:spPr>
        </p:pic>
        <p:pic>
          <p:nvPicPr>
            <p:cNvPr id="11" name="Рисунок 10" descr="krokodil-na-parashiute.jpg"/>
            <p:cNvPicPr>
              <a:picLocks noChangeAspect="1"/>
            </p:cNvPicPr>
            <p:nvPr/>
          </p:nvPicPr>
          <p:blipFill>
            <a:blip r:embed="rId4" cstate="print">
              <a:clrChange>
                <a:clrFrom>
                  <a:srgbClr val="FFFFFF"/>
                </a:clrFrom>
                <a:clrTo>
                  <a:srgbClr val="FFFFFF">
                    <a:alpha val="0"/>
                  </a:srgbClr>
                </a:clrTo>
              </a:clrChange>
            </a:blip>
            <a:srcRect b="36066"/>
            <a:stretch>
              <a:fillRect/>
            </a:stretch>
          </p:blipFill>
          <p:spPr>
            <a:xfrm flipH="1">
              <a:off x="428596" y="1428736"/>
              <a:ext cx="3337308" cy="2786082"/>
            </a:xfrm>
            <a:prstGeom prst="rect">
              <a:avLst/>
            </a:prstGeom>
          </p:spPr>
        </p:pic>
        <p:pic>
          <p:nvPicPr>
            <p:cNvPr id="5" name="Рисунок 4" descr="000012.jpg"/>
            <p:cNvPicPr>
              <a:picLocks noChangeAspect="1"/>
            </p:cNvPicPr>
            <p:nvPr/>
          </p:nvPicPr>
          <p:blipFill>
            <a:blip r:embed="rId5" cstate="print">
              <a:clrChange>
                <a:clrFrom>
                  <a:srgbClr val="FFFFFF"/>
                </a:clrFrom>
                <a:clrTo>
                  <a:srgbClr val="FFFFFF">
                    <a:alpha val="0"/>
                  </a:srgbClr>
                </a:clrTo>
              </a:clrChange>
            </a:blip>
            <a:stretch>
              <a:fillRect/>
            </a:stretch>
          </p:blipFill>
          <p:spPr>
            <a:xfrm>
              <a:off x="1928794" y="1000108"/>
              <a:ext cx="6643734" cy="5643602"/>
            </a:xfrm>
            <a:prstGeom prst="rect">
              <a:avLst/>
            </a:prstGeom>
          </p:spPr>
        </p:pic>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642910" y="428604"/>
            <a:ext cx="78581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Много сказок, стихов написал Корней Иванович. Они учат сопереживать, сострадать. Без этой способности человек - не человек.</a:t>
            </a:r>
            <a:endParaRPr kumimoji="0" lang="ru-RU" sz="1600" b="0" i="0" u="none" strike="noStrike" cap="none" normalizeH="0" baseline="0" dirty="0" smtClean="0">
              <a:ln>
                <a:noFill/>
              </a:ln>
              <a:solidFill>
                <a:schemeClr val="tx1"/>
              </a:solidFill>
              <a:effectLst/>
            </a:endParaRPr>
          </a:p>
        </p:txBody>
      </p:sp>
      <p:pic>
        <p:nvPicPr>
          <p:cNvPr id="4" name="Рисунок 3" descr="gya6mqil-2.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357422" y="2500306"/>
            <a:ext cx="4214842" cy="4040980"/>
          </a:xfrm>
          <a:prstGeom prst="rect">
            <a:avLst/>
          </a:prstGeom>
        </p:spPr>
      </p:pic>
      <p:pic>
        <p:nvPicPr>
          <p:cNvPr id="6" name="Рисунок 5" descr="s1200.jpg"/>
          <p:cNvPicPr>
            <a:picLocks noChangeAspect="1"/>
          </p:cNvPicPr>
          <p:nvPr/>
        </p:nvPicPr>
        <p:blipFill>
          <a:blip r:embed="rId3" cstate="print">
            <a:clrChange>
              <a:clrFrom>
                <a:srgbClr val="FFFFFF"/>
              </a:clrFrom>
              <a:clrTo>
                <a:srgbClr val="FFFFFF">
                  <a:alpha val="0"/>
                </a:srgbClr>
              </a:clrTo>
            </a:clrChange>
          </a:blip>
          <a:stretch>
            <a:fillRect/>
          </a:stretch>
        </p:blipFill>
        <p:spPr>
          <a:xfrm>
            <a:off x="357158" y="1500174"/>
            <a:ext cx="2154936" cy="2255520"/>
          </a:xfrm>
          <a:prstGeom prst="rect">
            <a:avLst/>
          </a:prstGeom>
        </p:spPr>
      </p:pic>
      <p:pic>
        <p:nvPicPr>
          <p:cNvPr id="7" name="Рисунок 6" descr="depositphotos_123327182-stock-illustration-cute-butterfly-cartoon-presenting.jpg"/>
          <p:cNvPicPr>
            <a:picLocks noChangeAspect="1"/>
          </p:cNvPicPr>
          <p:nvPr/>
        </p:nvPicPr>
        <p:blipFill>
          <a:blip r:embed="rId4" cstate="print">
            <a:clrChange>
              <a:clrFrom>
                <a:srgbClr val="FFFFFF"/>
              </a:clrFrom>
              <a:clrTo>
                <a:srgbClr val="FFFFFF">
                  <a:alpha val="0"/>
                </a:srgbClr>
              </a:clrTo>
            </a:clrChange>
            <a:lum bright="-10000" contrast="10000"/>
          </a:blip>
          <a:stretch>
            <a:fillRect/>
          </a:stretch>
        </p:blipFill>
        <p:spPr>
          <a:xfrm>
            <a:off x="6786578" y="4286256"/>
            <a:ext cx="1535464" cy="1643074"/>
          </a:xfrm>
          <a:prstGeom prst="rect">
            <a:avLst/>
          </a:prstGeom>
        </p:spPr>
      </p:pic>
      <p:pic>
        <p:nvPicPr>
          <p:cNvPr id="8" name="Рисунок 7" descr="55.png"/>
          <p:cNvPicPr>
            <a:picLocks noChangeAspect="1"/>
          </p:cNvPicPr>
          <p:nvPr/>
        </p:nvPicPr>
        <p:blipFill>
          <a:blip r:embed="rId5" cstate="print"/>
          <a:stretch>
            <a:fillRect/>
          </a:stretch>
        </p:blipFill>
        <p:spPr>
          <a:xfrm>
            <a:off x="6394982" y="1357298"/>
            <a:ext cx="2273184" cy="2214578"/>
          </a:xfrm>
          <a:prstGeom prst="rect">
            <a:avLst/>
          </a:prstGeom>
        </p:spPr>
      </p:pic>
      <p:sp>
        <p:nvSpPr>
          <p:cNvPr id="9" name="Прямоугольник 8"/>
          <p:cNvSpPr/>
          <p:nvPr/>
        </p:nvSpPr>
        <p:spPr>
          <a:xfrm>
            <a:off x="2285984" y="928670"/>
            <a:ext cx="4572000" cy="646331"/>
          </a:xfrm>
          <a:prstGeom prst="rect">
            <a:avLst/>
          </a:prstGeom>
        </p:spPr>
        <p:txBody>
          <a:bodyPr>
            <a:spAutoFit/>
          </a:bodyPr>
          <a:lstStyle/>
          <a:p>
            <a:pPr lvl="0" algn="ctr" eaLnBrk="0" fontAlgn="base" hangingPunct="0">
              <a:spcBef>
                <a:spcPct val="0"/>
              </a:spcBef>
              <a:spcAft>
                <a:spcPct val="0"/>
              </a:spcAft>
            </a:pPr>
            <a:r>
              <a:rPr lang="ru-RU" dirty="0" smtClean="0">
                <a:solidFill>
                  <a:srgbClr val="C00000"/>
                </a:solidFill>
                <a:cs typeface="Times New Roman" pitchFamily="18" charset="0"/>
              </a:rPr>
              <a:t>Книжку вновь мы открываем</a:t>
            </a:r>
            <a:endParaRPr lang="ru-RU" dirty="0" smtClean="0">
              <a:solidFill>
                <a:srgbClr val="C00000"/>
              </a:solidFill>
            </a:endParaRPr>
          </a:p>
          <a:p>
            <a:pPr lvl="0" algn="ctr" eaLnBrk="0" fontAlgn="base" hangingPunct="0">
              <a:spcBef>
                <a:spcPct val="0"/>
              </a:spcBef>
              <a:spcAft>
                <a:spcPct val="0"/>
              </a:spcAft>
            </a:pPr>
            <a:r>
              <a:rPr lang="ru-RU" dirty="0" smtClean="0">
                <a:solidFill>
                  <a:srgbClr val="C00000"/>
                </a:solidFill>
                <a:cs typeface="Times New Roman" pitchFamily="18" charset="0"/>
              </a:rPr>
              <a:t>Сказку новую читаем.</a:t>
            </a:r>
            <a:endParaRPr lang="ru-RU" dirty="0" smtClean="0">
              <a:solidFill>
                <a:srgbClr val="C00000"/>
              </a:solidFill>
            </a:endParaRPr>
          </a:p>
        </p:txBody>
      </p:sp>
      <p:sp>
        <p:nvSpPr>
          <p:cNvPr id="10" name="Скругленный прямоугольник 9"/>
          <p:cNvSpPr/>
          <p:nvPr/>
        </p:nvSpPr>
        <p:spPr>
          <a:xfrm>
            <a:off x="2786050" y="1714488"/>
            <a:ext cx="3500462" cy="6429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ctr" eaLnBrk="0" fontAlgn="base" hangingPunct="0">
              <a:spcBef>
                <a:spcPct val="0"/>
              </a:spcBef>
              <a:spcAft>
                <a:spcPct val="0"/>
              </a:spcAft>
            </a:pPr>
            <a:r>
              <a:rPr lang="ru-RU" dirty="0" smtClean="0">
                <a:solidFill>
                  <a:schemeClr val="bg1"/>
                </a:solidFill>
                <a:cs typeface="Times New Roman" pitchFamily="18" charset="0"/>
              </a:rPr>
              <a:t>Прочитайте </a:t>
            </a:r>
            <a:r>
              <a:rPr lang="ru-RU" dirty="0" smtClean="0">
                <a:solidFill>
                  <a:srgbClr val="C00000"/>
                </a:solidFill>
                <a:cs typeface="Times New Roman" pitchFamily="18" charset="0"/>
              </a:rPr>
              <a:t> </a:t>
            </a:r>
            <a:r>
              <a:rPr lang="ru-RU" dirty="0" smtClean="0">
                <a:solidFill>
                  <a:schemeClr val="bg1"/>
                </a:solidFill>
                <a:cs typeface="Times New Roman" pitchFamily="18" charset="0"/>
              </a:rPr>
              <a:t>поскорее</a:t>
            </a:r>
            <a:endParaRPr lang="ru-RU" dirty="0" smtClean="0">
              <a:solidFill>
                <a:schemeClr val="bg1"/>
              </a:solidFill>
            </a:endParaRPr>
          </a:p>
          <a:p>
            <a:pPr lvl="0" algn="ctr" eaLnBrk="0" fontAlgn="base" hangingPunct="0">
              <a:spcBef>
                <a:spcPct val="0"/>
              </a:spcBef>
              <a:spcAft>
                <a:spcPct val="0"/>
              </a:spcAft>
            </a:pPr>
            <a:r>
              <a:rPr lang="ru-RU" dirty="0" smtClean="0">
                <a:solidFill>
                  <a:schemeClr val="bg1"/>
                </a:solidFill>
                <a:cs typeface="Times New Roman" pitchFamily="18" charset="0"/>
              </a:rPr>
              <a:t>Книжки  дедушки  Корнея!</a:t>
            </a:r>
            <a:endParaRPr lang="ru-RU" dirty="0">
              <a:solidFill>
                <a:schemeClr val="bg1"/>
              </a:solidFill>
            </a:endParaRPr>
          </a:p>
        </p:txBody>
      </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descr="5e264d47326be6186acad25269858b6a.jpg"/>
          <p:cNvPicPr>
            <a:picLocks noChangeAspect="1"/>
          </p:cNvPicPr>
          <p:nvPr/>
        </p:nvPicPr>
        <p:blipFill>
          <a:blip r:embed="rId2" cstate="print">
            <a:clrChange>
              <a:clrFrom>
                <a:srgbClr val="F6F6F6"/>
              </a:clrFrom>
              <a:clrTo>
                <a:srgbClr val="F6F6F6">
                  <a:alpha val="0"/>
                </a:srgbClr>
              </a:clrTo>
            </a:clrChange>
          </a:blip>
          <a:stretch>
            <a:fillRect/>
          </a:stretch>
        </p:blipFill>
        <p:spPr>
          <a:xfrm>
            <a:off x="5929322" y="333966"/>
            <a:ext cx="3230890" cy="3380786"/>
          </a:xfrm>
          <a:prstGeom prst="rect">
            <a:avLst/>
          </a:prstGeom>
        </p:spPr>
      </p:pic>
      <p:grpSp>
        <p:nvGrpSpPr>
          <p:cNvPr id="2" name="Группа 20"/>
          <p:cNvGrpSpPr/>
          <p:nvPr/>
        </p:nvGrpSpPr>
        <p:grpSpPr>
          <a:xfrm>
            <a:off x="0" y="357166"/>
            <a:ext cx="8929718" cy="6192759"/>
            <a:chOff x="0" y="357166"/>
            <a:chExt cx="8929718" cy="6192759"/>
          </a:xfrm>
        </p:grpSpPr>
        <p:pic>
          <p:nvPicPr>
            <p:cNvPr id="15" name="Рисунок 14" descr="5e264d47326be6186acad25269858b6a.jpg"/>
            <p:cNvPicPr>
              <a:picLocks noChangeAspect="1"/>
            </p:cNvPicPr>
            <p:nvPr/>
          </p:nvPicPr>
          <p:blipFill>
            <a:blip r:embed="rId2" cstate="print">
              <a:clrChange>
                <a:clrFrom>
                  <a:srgbClr val="F6F6F6"/>
                </a:clrFrom>
                <a:clrTo>
                  <a:srgbClr val="F6F6F6">
                    <a:alpha val="0"/>
                  </a:srgbClr>
                </a:clrTo>
              </a:clrChange>
            </a:blip>
            <a:stretch>
              <a:fillRect/>
            </a:stretch>
          </p:blipFill>
          <p:spPr>
            <a:xfrm>
              <a:off x="2571736" y="657745"/>
              <a:ext cx="4143404" cy="5628775"/>
            </a:xfrm>
            <a:prstGeom prst="rect">
              <a:avLst/>
            </a:prstGeom>
          </p:spPr>
        </p:pic>
        <p:pic>
          <p:nvPicPr>
            <p:cNvPr id="13" name="Рисунок 12" descr="5e264d47326be6186acad25269858b6a.jpg"/>
            <p:cNvPicPr>
              <a:picLocks noChangeAspect="1"/>
            </p:cNvPicPr>
            <p:nvPr/>
          </p:nvPicPr>
          <p:blipFill>
            <a:blip r:embed="rId2" cstate="print">
              <a:clrChange>
                <a:clrFrom>
                  <a:srgbClr val="F6F6F6"/>
                </a:clrFrom>
                <a:clrTo>
                  <a:srgbClr val="F6F6F6">
                    <a:alpha val="0"/>
                  </a:srgbClr>
                </a:clrTo>
              </a:clrChange>
            </a:blip>
            <a:srcRect t="12281"/>
            <a:stretch>
              <a:fillRect/>
            </a:stretch>
          </p:blipFill>
          <p:spPr>
            <a:xfrm>
              <a:off x="0" y="428604"/>
              <a:ext cx="2872230" cy="4214842"/>
            </a:xfrm>
            <a:prstGeom prst="rect">
              <a:avLst/>
            </a:prstGeom>
          </p:spPr>
        </p:pic>
        <p:sp>
          <p:nvSpPr>
            <p:cNvPr id="32769" name="Rectangle 1"/>
            <p:cNvSpPr>
              <a:spLocks noChangeArrowheads="1"/>
            </p:cNvSpPr>
            <p:nvPr/>
          </p:nvSpPr>
          <p:spPr bwMode="auto">
            <a:xfrm>
              <a:off x="714348" y="357166"/>
              <a:ext cx="778674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Еще много раз вы будете встречаться с произведениями Корнея Ивановича Чуковского. Когда прочтете книги М. Твена «Приключения Тома </a:t>
              </a:r>
              <a:r>
                <a:rPr kumimoji="0" lang="ru-RU" sz="1600" b="0" i="0" u="none" strike="noStrike" cap="none" normalizeH="0" baseline="0" dirty="0" err="1" smtClean="0">
                  <a:ln>
                    <a:noFill/>
                  </a:ln>
                  <a:solidFill>
                    <a:schemeClr val="tx1"/>
                  </a:solidFill>
                  <a:effectLst/>
                  <a:latin typeface="Times New Roman" pitchFamily="18" charset="0"/>
                  <a:cs typeface="Times New Roman" pitchFamily="18" charset="0"/>
                </a:rPr>
                <a:t>Сойера</a:t>
              </a: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 «Принц и нищий»,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Р. Э. </a:t>
              </a:r>
              <a:r>
                <a:rPr kumimoji="0" lang="ru-RU" sz="1600" b="0" i="0" u="none" strike="noStrike" cap="none" normalizeH="0" baseline="0" dirty="0" err="1" smtClean="0">
                  <a:ln>
                    <a:noFill/>
                  </a:ln>
                  <a:solidFill>
                    <a:schemeClr val="tx1"/>
                  </a:solidFill>
                  <a:effectLst/>
                  <a:latin typeface="Times New Roman" pitchFamily="18" charset="0"/>
                  <a:cs typeface="Times New Roman" pitchFamily="18" charset="0"/>
                </a:rPr>
                <a:t>Распе</a:t>
              </a: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 «Приключения барона Мюнхгаузена»,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Д. Дефо «Робинзон Крузо»,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Р. Киплинга «</a:t>
              </a:r>
              <a:r>
                <a:rPr kumimoji="0" lang="ru-RU" sz="1600" b="0" i="0" u="none" strike="noStrike" cap="none" normalizeH="0" baseline="0" dirty="0" err="1" smtClean="0">
                  <a:ln>
                    <a:noFill/>
                  </a:ln>
                  <a:solidFill>
                    <a:schemeClr val="tx1"/>
                  </a:solidFill>
                  <a:effectLst/>
                  <a:latin typeface="Times New Roman" pitchFamily="18" charset="0"/>
                  <a:cs typeface="Times New Roman" pitchFamily="18" charset="0"/>
                </a:rPr>
                <a:t>Рикки-Тикки-Тави</a:t>
              </a: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 и другие,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то познакомитесь с Чуковским-переводчиком. </a:t>
              </a:r>
              <a:endParaRPr kumimoji="0" lang="ru-RU" sz="1600" b="0" i="0" u="none" strike="noStrike" cap="none" normalizeH="0" baseline="0" dirty="0" smtClean="0">
                <a:ln>
                  <a:noFill/>
                </a:ln>
                <a:solidFill>
                  <a:schemeClr val="tx1"/>
                </a:solidFill>
                <a:effectLst/>
                <a:latin typeface="Arial" pitchFamily="34" charset="0"/>
              </a:endParaRPr>
            </a:p>
          </p:txBody>
        </p:sp>
        <p:pic>
          <p:nvPicPr>
            <p:cNvPr id="5" name="Рисунок 4" descr="152.jpg"/>
            <p:cNvPicPr>
              <a:picLocks noChangeAspect="1"/>
            </p:cNvPicPr>
            <p:nvPr/>
          </p:nvPicPr>
          <p:blipFill>
            <a:blip r:embed="rId3" cstate="print">
              <a:clrChange>
                <a:clrFrom>
                  <a:srgbClr val="FEFFFA"/>
                </a:clrFrom>
                <a:clrTo>
                  <a:srgbClr val="FEFFFA">
                    <a:alpha val="0"/>
                  </a:srgbClr>
                </a:clrTo>
              </a:clrChange>
            </a:blip>
            <a:stretch>
              <a:fillRect/>
            </a:stretch>
          </p:blipFill>
          <p:spPr>
            <a:xfrm>
              <a:off x="1000100" y="2000240"/>
              <a:ext cx="2891640" cy="3874797"/>
            </a:xfrm>
            <a:prstGeom prst="rect">
              <a:avLst/>
            </a:prstGeom>
            <a:effectLst>
              <a:softEdge rad="317500"/>
            </a:effectLst>
          </p:spPr>
        </p:pic>
        <p:pic>
          <p:nvPicPr>
            <p:cNvPr id="6" name="Рисунок 5" descr="AST000000000122645-04.png"/>
            <p:cNvPicPr>
              <a:picLocks noChangeAspect="1"/>
            </p:cNvPicPr>
            <p:nvPr/>
          </p:nvPicPr>
          <p:blipFill>
            <a:blip r:embed="rId4" cstate="print">
              <a:clrChange>
                <a:clrFrom>
                  <a:srgbClr val="FFFFFF"/>
                </a:clrFrom>
                <a:clrTo>
                  <a:srgbClr val="FFFFFF">
                    <a:alpha val="0"/>
                  </a:srgbClr>
                </a:clrTo>
              </a:clrChange>
            </a:blip>
            <a:stretch>
              <a:fillRect/>
            </a:stretch>
          </p:blipFill>
          <p:spPr>
            <a:xfrm flipH="1">
              <a:off x="5500694" y="2143116"/>
              <a:ext cx="2857520" cy="3783434"/>
            </a:xfrm>
            <a:prstGeom prst="rect">
              <a:avLst/>
            </a:prstGeom>
          </p:spPr>
        </p:pic>
        <p:pic>
          <p:nvPicPr>
            <p:cNvPr id="4" name="Рисунок 3" descr="1357ef4b000ccdc.jpg"/>
            <p:cNvPicPr>
              <a:picLocks noChangeAspect="1"/>
            </p:cNvPicPr>
            <p:nvPr/>
          </p:nvPicPr>
          <p:blipFill>
            <a:blip r:embed="rId5" cstate="print">
              <a:clrChange>
                <a:clrFrom>
                  <a:srgbClr val="F6F6F6"/>
                </a:clrFrom>
                <a:clrTo>
                  <a:srgbClr val="F6F6F6">
                    <a:alpha val="0"/>
                  </a:srgbClr>
                </a:clrTo>
              </a:clrChange>
            </a:blip>
            <a:stretch>
              <a:fillRect/>
            </a:stretch>
          </p:blipFill>
          <p:spPr>
            <a:xfrm>
              <a:off x="2357422" y="2643182"/>
              <a:ext cx="4722172" cy="3429024"/>
            </a:xfrm>
            <a:prstGeom prst="rect">
              <a:avLst/>
            </a:prstGeom>
          </p:spPr>
        </p:pic>
        <p:pic>
          <p:nvPicPr>
            <p:cNvPr id="7" name="Рисунок 6" descr="im_001.jpg"/>
            <p:cNvPicPr>
              <a:picLocks noChangeAspect="1"/>
            </p:cNvPicPr>
            <p:nvPr/>
          </p:nvPicPr>
          <p:blipFill>
            <a:blip r:embed="rId6" cstate="print">
              <a:clrChange>
                <a:clrFrom>
                  <a:srgbClr val="FFFFFF"/>
                </a:clrFrom>
                <a:clrTo>
                  <a:srgbClr val="FFFFFF">
                    <a:alpha val="0"/>
                  </a:srgbClr>
                </a:clrTo>
              </a:clrChange>
            </a:blip>
            <a:stretch>
              <a:fillRect/>
            </a:stretch>
          </p:blipFill>
          <p:spPr>
            <a:xfrm>
              <a:off x="3428992" y="2428868"/>
              <a:ext cx="2546035" cy="2435634"/>
            </a:xfrm>
            <a:prstGeom prst="rect">
              <a:avLst/>
            </a:prstGeom>
          </p:spPr>
        </p:pic>
        <p:pic>
          <p:nvPicPr>
            <p:cNvPr id="8" name="Рисунок 7" descr="96724f25a1aac17191a3d17790982a98.jpg"/>
            <p:cNvPicPr>
              <a:picLocks noChangeAspect="1"/>
            </p:cNvPicPr>
            <p:nvPr/>
          </p:nvPicPr>
          <p:blipFill>
            <a:blip r:embed="rId7" cstate="print">
              <a:clrChange>
                <a:clrFrom>
                  <a:srgbClr val="FFFFFF"/>
                </a:clrFrom>
                <a:clrTo>
                  <a:srgbClr val="FFFFFF">
                    <a:alpha val="0"/>
                  </a:srgbClr>
                </a:clrTo>
              </a:clrChange>
            </a:blip>
            <a:stretch>
              <a:fillRect/>
            </a:stretch>
          </p:blipFill>
          <p:spPr>
            <a:xfrm flipH="1">
              <a:off x="7240280" y="5000636"/>
              <a:ext cx="1189372" cy="1549289"/>
            </a:xfrm>
            <a:prstGeom prst="rect">
              <a:avLst/>
            </a:prstGeom>
          </p:spPr>
        </p:pic>
        <p:pic>
          <p:nvPicPr>
            <p:cNvPr id="9" name="Рисунок 8" descr="289315.jpg"/>
            <p:cNvPicPr>
              <a:picLocks noChangeAspect="1"/>
            </p:cNvPicPr>
            <p:nvPr/>
          </p:nvPicPr>
          <p:blipFill>
            <a:blip r:embed="rId8" cstate="print">
              <a:clrChange>
                <a:clrFrom>
                  <a:srgbClr val="FFFFFF"/>
                </a:clrFrom>
                <a:clrTo>
                  <a:srgbClr val="FFFFFF">
                    <a:alpha val="0"/>
                  </a:srgbClr>
                </a:clrTo>
              </a:clrChange>
            </a:blip>
            <a:stretch>
              <a:fillRect/>
            </a:stretch>
          </p:blipFill>
          <p:spPr>
            <a:xfrm>
              <a:off x="2571736" y="2000240"/>
              <a:ext cx="1785950" cy="1785950"/>
            </a:xfrm>
            <a:prstGeom prst="rect">
              <a:avLst/>
            </a:prstGeom>
          </p:spPr>
        </p:pic>
        <p:pic>
          <p:nvPicPr>
            <p:cNvPr id="10" name="Рисунок 9" descr="09805934b50b65c9e29f2ae4daa5464b.jpg"/>
            <p:cNvPicPr>
              <a:picLocks noChangeAspect="1"/>
            </p:cNvPicPr>
            <p:nvPr/>
          </p:nvPicPr>
          <p:blipFill>
            <a:blip r:embed="rId9" cstate="print">
              <a:clrChange>
                <a:clrFrom>
                  <a:srgbClr val="F6F6F6"/>
                </a:clrFrom>
                <a:clrTo>
                  <a:srgbClr val="F6F6F6">
                    <a:alpha val="0"/>
                  </a:srgbClr>
                </a:clrTo>
              </a:clrChange>
            </a:blip>
            <a:stretch>
              <a:fillRect/>
            </a:stretch>
          </p:blipFill>
          <p:spPr>
            <a:xfrm>
              <a:off x="7143768" y="4572008"/>
              <a:ext cx="716993" cy="868113"/>
            </a:xfrm>
            <a:prstGeom prst="rect">
              <a:avLst/>
            </a:prstGeom>
          </p:spPr>
        </p:pic>
        <p:pic>
          <p:nvPicPr>
            <p:cNvPr id="17" name="Рисунок 16" descr="seashell-clipart-transparent-background-9.png"/>
            <p:cNvPicPr>
              <a:picLocks noChangeAspect="1"/>
            </p:cNvPicPr>
            <p:nvPr/>
          </p:nvPicPr>
          <p:blipFill>
            <a:blip r:embed="rId10" cstate="print"/>
            <a:stretch>
              <a:fillRect/>
            </a:stretch>
          </p:blipFill>
          <p:spPr>
            <a:xfrm>
              <a:off x="1857356" y="5214950"/>
              <a:ext cx="1071570" cy="559249"/>
            </a:xfrm>
            <a:prstGeom prst="rect">
              <a:avLst/>
            </a:prstGeom>
          </p:spPr>
        </p:pic>
        <p:pic>
          <p:nvPicPr>
            <p:cNvPr id="19" name="Рисунок 18" descr="1257789a91ab3f2.jpg"/>
            <p:cNvPicPr>
              <a:picLocks noChangeAspect="1"/>
            </p:cNvPicPr>
            <p:nvPr/>
          </p:nvPicPr>
          <p:blipFill>
            <a:blip r:embed="rId11" cstate="print">
              <a:clrChange>
                <a:clrFrom>
                  <a:srgbClr val="F6F6F6"/>
                </a:clrFrom>
                <a:clrTo>
                  <a:srgbClr val="F6F6F6">
                    <a:alpha val="0"/>
                  </a:srgbClr>
                </a:clrTo>
              </a:clrChange>
            </a:blip>
            <a:stretch>
              <a:fillRect/>
            </a:stretch>
          </p:blipFill>
          <p:spPr>
            <a:xfrm>
              <a:off x="1285852" y="4786322"/>
              <a:ext cx="857256" cy="942981"/>
            </a:xfrm>
            <a:prstGeom prst="rect">
              <a:avLst/>
            </a:prstGeom>
          </p:spPr>
        </p:pic>
        <p:pic>
          <p:nvPicPr>
            <p:cNvPr id="20" name="Рисунок 19" descr="Hibiscus_13.png"/>
            <p:cNvPicPr>
              <a:picLocks noChangeAspect="1"/>
            </p:cNvPicPr>
            <p:nvPr/>
          </p:nvPicPr>
          <p:blipFill>
            <a:blip r:embed="rId12" cstate="print"/>
            <a:stretch>
              <a:fillRect/>
            </a:stretch>
          </p:blipFill>
          <p:spPr>
            <a:xfrm>
              <a:off x="7572396" y="4643446"/>
              <a:ext cx="1357322" cy="1567189"/>
            </a:xfrm>
            <a:prstGeom prst="rect">
              <a:avLst/>
            </a:prstGeom>
          </p:spPr>
        </p:pic>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571472" y="500042"/>
            <a:ext cx="78581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Когда вы подрастете, то прочитаете его </a:t>
            </a:r>
            <a:r>
              <a:rPr kumimoji="0" lang="ru-RU" sz="1600" b="1" i="0" u="none" strike="noStrike" cap="none" normalizeH="0" baseline="0" dirty="0" smtClean="0">
                <a:ln>
                  <a:noFill/>
                </a:ln>
                <a:solidFill>
                  <a:schemeClr val="tx1"/>
                </a:solidFill>
                <a:effectLst/>
                <a:latin typeface="Times New Roman" pitchFamily="18" charset="0"/>
                <a:cs typeface="Times New Roman" pitchFamily="18" charset="0"/>
              </a:rPr>
              <a:t>книгу «Серебряный герб».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В ней Чуковский рассказывает о своем детстве. </a:t>
            </a:r>
            <a:endParaRPr kumimoji="0" lang="ru-RU" sz="1600" b="0" i="0" u="none" strike="noStrike" cap="none" normalizeH="0" baseline="0" dirty="0" smtClean="0">
              <a:ln>
                <a:noFill/>
              </a:ln>
              <a:solidFill>
                <a:schemeClr val="tx1"/>
              </a:solidFill>
              <a:effectLst/>
              <a:latin typeface="Arial" pitchFamily="34" charset="0"/>
            </a:endParaRPr>
          </a:p>
        </p:txBody>
      </p:sp>
      <p:grpSp>
        <p:nvGrpSpPr>
          <p:cNvPr id="2" name="Группа 7"/>
          <p:cNvGrpSpPr/>
          <p:nvPr/>
        </p:nvGrpSpPr>
        <p:grpSpPr>
          <a:xfrm>
            <a:off x="1142976" y="1285860"/>
            <a:ext cx="7358114" cy="4000528"/>
            <a:chOff x="1142976" y="1285860"/>
            <a:chExt cx="7358114" cy="4000528"/>
          </a:xfrm>
        </p:grpSpPr>
        <p:pic>
          <p:nvPicPr>
            <p:cNvPr id="6" name="Рисунок 5" descr="1358202172-0_93e8d_bd0a8a09_orig.jpeg"/>
            <p:cNvPicPr>
              <a:picLocks noChangeAspect="1"/>
            </p:cNvPicPr>
            <p:nvPr/>
          </p:nvPicPr>
          <p:blipFill>
            <a:blip r:embed="rId2" cstate="print">
              <a:clrChange>
                <a:clrFrom>
                  <a:srgbClr val="FFFFFF"/>
                </a:clrFrom>
                <a:clrTo>
                  <a:srgbClr val="FFFFFF">
                    <a:alpha val="0"/>
                  </a:srgbClr>
                </a:clrTo>
              </a:clrChange>
              <a:duotone>
                <a:prstClr val="black"/>
                <a:srgbClr val="D9C3A5">
                  <a:tint val="50000"/>
                  <a:satMod val="180000"/>
                </a:srgbClr>
              </a:duotone>
            </a:blip>
            <a:srcRect t="88000"/>
            <a:stretch>
              <a:fillRect/>
            </a:stretch>
          </p:blipFill>
          <p:spPr>
            <a:xfrm flipH="1">
              <a:off x="5715008" y="4786322"/>
              <a:ext cx="2357454" cy="428628"/>
            </a:xfrm>
            <a:prstGeom prst="rect">
              <a:avLst/>
            </a:prstGeom>
            <a:effectLst>
              <a:softEdge rad="12700"/>
            </a:effectLst>
          </p:spPr>
        </p:pic>
        <p:pic>
          <p:nvPicPr>
            <p:cNvPr id="7" name="Рисунок 6" descr="1358202172-0_93e8d_bd0a8a09_orig.jpeg"/>
            <p:cNvPicPr>
              <a:picLocks noChangeAspect="1"/>
            </p:cNvPicPr>
            <p:nvPr/>
          </p:nvPicPr>
          <p:blipFill>
            <a:blip r:embed="rId2" cstate="print">
              <a:clrChange>
                <a:clrFrom>
                  <a:srgbClr val="FFFFFF"/>
                </a:clrFrom>
                <a:clrTo>
                  <a:srgbClr val="FFFFFF">
                    <a:alpha val="0"/>
                  </a:srgbClr>
                </a:clrTo>
              </a:clrChange>
              <a:duotone>
                <a:prstClr val="black"/>
                <a:srgbClr val="D9C3A5">
                  <a:tint val="50000"/>
                  <a:satMod val="180000"/>
                </a:srgbClr>
              </a:duotone>
            </a:blip>
            <a:srcRect t="88000"/>
            <a:stretch>
              <a:fillRect/>
            </a:stretch>
          </p:blipFill>
          <p:spPr>
            <a:xfrm>
              <a:off x="1571604" y="4857760"/>
              <a:ext cx="2357454" cy="428628"/>
            </a:xfrm>
            <a:prstGeom prst="rect">
              <a:avLst/>
            </a:prstGeom>
            <a:effectLst>
              <a:softEdge rad="12700"/>
            </a:effectLst>
          </p:spPr>
        </p:pic>
        <p:pic>
          <p:nvPicPr>
            <p:cNvPr id="3" name="Рисунок 2" descr="62043440_serebryanyiy-gerb-enas-kniga.jpg"/>
            <p:cNvPicPr>
              <a:picLocks noChangeAspect="1"/>
            </p:cNvPicPr>
            <p:nvPr/>
          </p:nvPicPr>
          <p:blipFill>
            <a:blip r:embed="rId3" cstate="print"/>
            <a:stretch>
              <a:fillRect/>
            </a:stretch>
          </p:blipFill>
          <p:spPr>
            <a:xfrm>
              <a:off x="3643306" y="1357298"/>
              <a:ext cx="2286016" cy="3429025"/>
            </a:xfrm>
            <a:prstGeom prst="rect">
              <a:avLst/>
            </a:prstGeom>
            <a:scene3d>
              <a:camera prst="orthographicFront"/>
              <a:lightRig rig="threePt" dir="t"/>
            </a:scene3d>
            <a:sp3d>
              <a:bevelT/>
            </a:sp3d>
          </p:spPr>
        </p:pic>
        <p:pic>
          <p:nvPicPr>
            <p:cNvPr id="4" name="Рисунок 3" descr="1358202172-0_93e8d_bd0a8a09_orig.jpeg"/>
            <p:cNvPicPr>
              <a:picLocks noChangeAspect="1"/>
            </p:cNvPicPr>
            <p:nvPr/>
          </p:nvPicPr>
          <p:blipFill>
            <a:blip r:embed="rId2" cstate="print">
              <a:clrChange>
                <a:clrFrom>
                  <a:srgbClr val="FFFFFF"/>
                </a:clrFrom>
                <a:clrTo>
                  <a:srgbClr val="FFFFFF">
                    <a:alpha val="0"/>
                  </a:srgbClr>
                </a:clrTo>
              </a:clrChange>
              <a:duotone>
                <a:prstClr val="black"/>
                <a:srgbClr val="D9C3A5">
                  <a:tint val="50000"/>
                  <a:satMod val="180000"/>
                </a:srgbClr>
              </a:duotone>
            </a:blip>
            <a:stretch>
              <a:fillRect/>
            </a:stretch>
          </p:blipFill>
          <p:spPr>
            <a:xfrm>
              <a:off x="6143636" y="1357298"/>
              <a:ext cx="2357454" cy="3571900"/>
            </a:xfrm>
            <a:prstGeom prst="rect">
              <a:avLst/>
            </a:prstGeom>
          </p:spPr>
        </p:pic>
        <p:pic>
          <p:nvPicPr>
            <p:cNvPr id="5" name="Рисунок 4" descr="1358202178-0_93e8e_ac8591a0_orig.jpeg"/>
            <p:cNvPicPr>
              <a:picLocks noChangeAspect="1"/>
            </p:cNvPicPr>
            <p:nvPr/>
          </p:nvPicPr>
          <p:blipFill>
            <a:blip r:embed="rId4" cstate="print">
              <a:clrChange>
                <a:clrFrom>
                  <a:srgbClr val="FFFFFF"/>
                </a:clrFrom>
                <a:clrTo>
                  <a:srgbClr val="FFFFFF">
                    <a:alpha val="0"/>
                  </a:srgbClr>
                </a:clrTo>
              </a:clrChange>
              <a:duotone>
                <a:prstClr val="black"/>
                <a:srgbClr val="D9C3A5">
                  <a:tint val="50000"/>
                  <a:satMod val="180000"/>
                </a:srgbClr>
              </a:duotone>
            </a:blip>
            <a:stretch>
              <a:fillRect/>
            </a:stretch>
          </p:blipFill>
          <p:spPr>
            <a:xfrm>
              <a:off x="1142976" y="1285860"/>
              <a:ext cx="2357872" cy="3714777"/>
            </a:xfrm>
            <a:prstGeom prst="rect">
              <a:avLst/>
            </a:prstGeom>
          </p:spPr>
        </p:pic>
      </p:grpSp>
      <p:sp>
        <p:nvSpPr>
          <p:cNvPr id="9" name="Скругленный прямоугольник 8"/>
          <p:cNvSpPr/>
          <p:nvPr/>
        </p:nvSpPr>
        <p:spPr>
          <a:xfrm>
            <a:off x="3714744" y="5429264"/>
            <a:ext cx="2071702" cy="35719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ПРОЧИТАТЬ</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285720" y="142852"/>
            <a:ext cx="8643998"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В одном из красивейших уголков Подмосковья - в поселке </a:t>
            </a:r>
            <a:r>
              <a:rPr kumimoji="0" lang="ru-RU" sz="1600" i="0" u="none" strike="noStrike" cap="none" normalizeH="0" baseline="0" dirty="0" err="1" smtClean="0">
                <a:ln>
                  <a:noFill/>
                </a:ln>
                <a:solidFill>
                  <a:schemeClr val="tx1"/>
                </a:solidFill>
                <a:effectLst/>
                <a:latin typeface="+mj-lt"/>
                <a:cs typeface="Times New Roman" pitchFamily="18" charset="0"/>
              </a:rPr>
              <a:t>Переделкино</a:t>
            </a:r>
            <a:r>
              <a:rPr kumimoji="0" lang="ru-RU" sz="1600" i="0" u="none" strike="noStrike" cap="none" normalizeH="0" baseline="0" dirty="0" smtClean="0">
                <a:ln>
                  <a:noFill/>
                </a:ln>
                <a:solidFill>
                  <a:schemeClr val="tx1"/>
                </a:solidFill>
                <a:effectLst/>
                <a:latin typeface="+mj-lt"/>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среди берез и сосен, в небольшом загородном доме много лет жил высокий седой человек, которого знали не только все дети поселка, но и маленькие жители Москвы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и всей нашей огромной России, и даже за рубежом. </a:t>
            </a:r>
            <a:endParaRPr kumimoji="0" lang="ru-RU" sz="1600" i="0" u="none" strike="noStrike" cap="none" normalizeH="0" baseline="0" dirty="0" smtClean="0">
              <a:ln>
                <a:noFill/>
              </a:ln>
              <a:solidFill>
                <a:schemeClr val="tx1"/>
              </a:solidFill>
              <a:effectLst/>
              <a:latin typeface="+mj-l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Рано утром, как только вставало солнце, этот высокий седой человек уже работал на своем участке: зимой расчищал дорожки от выпавшего снега, а весной и летом копался в огороде.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В шесть часов он уже сидел у себя в комнате за просторным столом, и писал.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Поработав несколько часов, он отправлялся гулять. </a:t>
            </a:r>
          </a:p>
        </p:txBody>
      </p:sp>
      <p:pic>
        <p:nvPicPr>
          <p:cNvPr id="3" name="Рисунок 2" descr="VipTalisman1.jpg"/>
          <p:cNvPicPr>
            <a:picLocks noChangeAspect="1"/>
          </p:cNvPicPr>
          <p:nvPr/>
        </p:nvPicPr>
        <p:blipFill>
          <a:blip r:embed="rId2" cstate="print"/>
          <a:stretch>
            <a:fillRect/>
          </a:stretch>
        </p:blipFill>
        <p:spPr>
          <a:xfrm>
            <a:off x="1714480" y="2214554"/>
            <a:ext cx="5877737" cy="4071966"/>
          </a:xfrm>
          <a:prstGeom prst="rect">
            <a:avLst/>
          </a:prstGeom>
          <a:effectLst>
            <a:softEdge rad="31750"/>
          </a:effectLst>
        </p:spPr>
      </p:pic>
      <p:grpSp>
        <p:nvGrpSpPr>
          <p:cNvPr id="12" name="Группа 11"/>
          <p:cNvGrpSpPr/>
          <p:nvPr/>
        </p:nvGrpSpPr>
        <p:grpSpPr>
          <a:xfrm>
            <a:off x="1571604" y="5715016"/>
            <a:ext cx="5643602" cy="1071570"/>
            <a:chOff x="1571604" y="5848806"/>
            <a:chExt cx="5643602" cy="937780"/>
          </a:xfrm>
        </p:grpSpPr>
        <p:pic>
          <p:nvPicPr>
            <p:cNvPr id="26628" name="Picture 4" descr="http://cliparts.co/cliparts/kiK/nkg/kiKnkg9qT.png"/>
            <p:cNvPicPr>
              <a:picLocks noChangeAspect="1" noChangeArrowheads="1"/>
            </p:cNvPicPr>
            <p:nvPr/>
          </p:nvPicPr>
          <p:blipFill>
            <a:blip r:embed="rId3" cstate="print"/>
            <a:srcRect/>
            <a:stretch>
              <a:fillRect/>
            </a:stretch>
          </p:blipFill>
          <p:spPr bwMode="auto">
            <a:xfrm>
              <a:off x="5357818" y="5848806"/>
              <a:ext cx="1857388" cy="937780"/>
            </a:xfrm>
            <a:prstGeom prst="rect">
              <a:avLst/>
            </a:prstGeom>
            <a:noFill/>
          </p:spPr>
        </p:pic>
        <p:pic>
          <p:nvPicPr>
            <p:cNvPr id="9" name="Picture 4" descr="http://cliparts.co/cliparts/kiK/nkg/kiKnkg9qT.png"/>
            <p:cNvPicPr>
              <a:picLocks noChangeAspect="1" noChangeArrowheads="1"/>
            </p:cNvPicPr>
            <p:nvPr/>
          </p:nvPicPr>
          <p:blipFill>
            <a:blip r:embed="rId3" cstate="print"/>
            <a:srcRect/>
            <a:stretch>
              <a:fillRect/>
            </a:stretch>
          </p:blipFill>
          <p:spPr bwMode="auto">
            <a:xfrm flipH="1">
              <a:off x="1571604" y="5848806"/>
              <a:ext cx="1857388" cy="937780"/>
            </a:xfrm>
            <a:prstGeom prst="rect">
              <a:avLst/>
            </a:prstGeom>
            <a:noFill/>
          </p:spPr>
        </p:pic>
        <p:pic>
          <p:nvPicPr>
            <p:cNvPr id="11" name="Picture 4" descr="http://cliparts.co/cliparts/kiK/nkg/kiKnkg9qT.png"/>
            <p:cNvPicPr>
              <a:picLocks noChangeAspect="1" noChangeArrowheads="1"/>
            </p:cNvPicPr>
            <p:nvPr/>
          </p:nvPicPr>
          <p:blipFill>
            <a:blip r:embed="rId3" cstate="print"/>
            <a:srcRect l="3846" r="26923"/>
            <a:stretch>
              <a:fillRect/>
            </a:stretch>
          </p:blipFill>
          <p:spPr bwMode="auto">
            <a:xfrm>
              <a:off x="3786182" y="5848806"/>
              <a:ext cx="1285884" cy="937780"/>
            </a:xfrm>
            <a:prstGeom prst="rect">
              <a:avLst/>
            </a:prstGeom>
            <a:noFill/>
          </p:spPr>
        </p:pic>
      </p:grpSp>
      <p:pic>
        <p:nvPicPr>
          <p:cNvPr id="26632" name="Picture 8" descr="http://img-fotki.yandex.ru/get/6836/50114850.69b/0_f9f35_c85468ea_XL.png"/>
          <p:cNvPicPr>
            <a:picLocks noChangeAspect="1" noChangeArrowheads="1"/>
          </p:cNvPicPr>
          <p:nvPr/>
        </p:nvPicPr>
        <p:blipFill>
          <a:blip r:embed="rId4" cstate="print"/>
          <a:srcRect/>
          <a:stretch>
            <a:fillRect/>
          </a:stretch>
        </p:blipFill>
        <p:spPr bwMode="auto">
          <a:xfrm>
            <a:off x="1857356" y="5500702"/>
            <a:ext cx="928694" cy="722306"/>
          </a:xfrm>
          <a:prstGeom prst="rect">
            <a:avLst/>
          </a:prstGeom>
          <a:noFill/>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descr="krokodil-na-parashiute.jpg"/>
          <p:cNvPicPr>
            <a:picLocks noChangeAspect="1"/>
          </p:cNvPicPr>
          <p:nvPr/>
        </p:nvPicPr>
        <p:blipFill>
          <a:blip r:embed="rId2" cstate="print">
            <a:clrChange>
              <a:clrFrom>
                <a:srgbClr val="FFFFFF"/>
              </a:clrFrom>
              <a:clrTo>
                <a:srgbClr val="FFFFFF">
                  <a:alpha val="0"/>
                </a:srgbClr>
              </a:clrTo>
            </a:clrChange>
          </a:blip>
          <a:srcRect l="73846" t="76952" r="5043" b="15905"/>
          <a:stretch>
            <a:fillRect/>
          </a:stretch>
        </p:blipFill>
        <p:spPr>
          <a:xfrm flipH="1">
            <a:off x="4857752" y="4500570"/>
            <a:ext cx="4000528" cy="1785950"/>
          </a:xfrm>
          <a:prstGeom prst="rect">
            <a:avLst/>
          </a:prstGeom>
          <a:effectLst>
            <a:softEdge rad="317500"/>
          </a:effectLst>
        </p:spPr>
      </p:pic>
      <p:sp>
        <p:nvSpPr>
          <p:cNvPr id="37889" name="Rectangle 1"/>
          <p:cNvSpPr>
            <a:spLocks noChangeArrowheads="1"/>
          </p:cNvSpPr>
          <p:nvPr/>
        </p:nvSpPr>
        <p:spPr bwMode="auto">
          <a:xfrm>
            <a:off x="571472" y="571480"/>
            <a:ext cx="78581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Чуковского уже нет среди нас</a:t>
            </a:r>
            <a:r>
              <a:rPr lang="ru-RU" sz="1600" dirty="0" smtClean="0">
                <a:cs typeface="Times New Roman" pitchFamily="18" charset="0"/>
              </a:rPr>
              <a:t>, а</a:t>
            </a:r>
            <a:r>
              <a:rPr kumimoji="0" lang="ru-RU" sz="1600" b="0" i="0" u="none" strike="noStrike" cap="none" normalizeH="0" baseline="0" dirty="0" smtClean="0">
                <a:ln>
                  <a:noFill/>
                </a:ln>
                <a:solidFill>
                  <a:schemeClr val="tx1"/>
                </a:solidFill>
                <a:effectLst/>
                <a:cs typeface="Times New Roman" pitchFamily="18" charset="0"/>
              </a:rPr>
              <a:t> стихи и сказки его будут с удовольствием читать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и слушать даже ваши внуки.</a:t>
            </a:r>
            <a:endParaRPr kumimoji="0" lang="ru-RU" sz="1600" b="0" i="0" u="none" strike="noStrike" cap="none" normalizeH="0" baseline="0" dirty="0" smtClean="0">
              <a:ln>
                <a:noFill/>
              </a:ln>
              <a:solidFill>
                <a:schemeClr val="tx1"/>
              </a:solidFill>
              <a:effectLst/>
            </a:endParaRPr>
          </a:p>
        </p:txBody>
      </p:sp>
      <p:sp>
        <p:nvSpPr>
          <p:cNvPr id="3" name="Прямоугольник 2"/>
          <p:cNvSpPr/>
          <p:nvPr/>
        </p:nvSpPr>
        <p:spPr>
          <a:xfrm>
            <a:off x="2143108" y="1285860"/>
            <a:ext cx="4572000" cy="1200329"/>
          </a:xfrm>
          <a:prstGeom prst="rect">
            <a:avLst/>
          </a:prstGeom>
        </p:spPr>
        <p:txBody>
          <a:bodyPr>
            <a:spAutoFit/>
          </a:bodyPr>
          <a:lstStyle/>
          <a:p>
            <a:pPr lvl="0" algn="ctr" eaLnBrk="0" fontAlgn="base" hangingPunct="0">
              <a:spcBef>
                <a:spcPct val="0"/>
              </a:spcBef>
              <a:spcAft>
                <a:spcPct val="0"/>
              </a:spcAft>
            </a:pPr>
            <a:r>
              <a:rPr lang="ru-RU" dirty="0" smtClean="0">
                <a:solidFill>
                  <a:srgbClr val="C00000"/>
                </a:solidFill>
                <a:cs typeface="Times New Roman" pitchFamily="18" charset="0"/>
              </a:rPr>
              <a:t>Так давайте поскорее</a:t>
            </a:r>
            <a:endParaRPr lang="ru-RU" dirty="0" smtClean="0">
              <a:solidFill>
                <a:srgbClr val="C00000"/>
              </a:solidFill>
            </a:endParaRPr>
          </a:p>
          <a:p>
            <a:pPr lvl="0" algn="ctr" eaLnBrk="0" fontAlgn="base" hangingPunct="0">
              <a:spcBef>
                <a:spcPct val="0"/>
              </a:spcBef>
              <a:spcAft>
                <a:spcPct val="0"/>
              </a:spcAft>
            </a:pPr>
            <a:r>
              <a:rPr lang="ru-RU" dirty="0" smtClean="0">
                <a:solidFill>
                  <a:srgbClr val="C00000"/>
                </a:solidFill>
                <a:cs typeface="Times New Roman" pitchFamily="18" charset="0"/>
              </a:rPr>
              <a:t>Скажем дружно всем вокруг:</a:t>
            </a:r>
            <a:endParaRPr lang="ru-RU" dirty="0" smtClean="0">
              <a:solidFill>
                <a:srgbClr val="C00000"/>
              </a:solidFill>
            </a:endParaRPr>
          </a:p>
          <a:p>
            <a:pPr lvl="0" algn="ctr" eaLnBrk="0" fontAlgn="base" hangingPunct="0">
              <a:spcBef>
                <a:spcPct val="0"/>
              </a:spcBef>
              <a:spcAft>
                <a:spcPct val="0"/>
              </a:spcAft>
            </a:pPr>
            <a:r>
              <a:rPr lang="ru-RU" dirty="0" smtClean="0">
                <a:solidFill>
                  <a:srgbClr val="C00000"/>
                </a:solidFill>
                <a:cs typeface="Times New Roman" pitchFamily="18" charset="0"/>
              </a:rPr>
              <a:t>«Слава дедушке Корнею!»</a:t>
            </a:r>
            <a:endParaRPr lang="ru-RU" dirty="0" smtClean="0">
              <a:solidFill>
                <a:srgbClr val="C00000"/>
              </a:solidFill>
            </a:endParaRPr>
          </a:p>
          <a:p>
            <a:pPr lvl="0" algn="ctr" eaLnBrk="0" fontAlgn="base" hangingPunct="0">
              <a:spcBef>
                <a:spcPct val="0"/>
              </a:spcBef>
              <a:spcAft>
                <a:spcPct val="0"/>
              </a:spcAft>
            </a:pPr>
            <a:r>
              <a:rPr lang="ru-RU" dirty="0" smtClean="0">
                <a:solidFill>
                  <a:srgbClr val="C00000"/>
                </a:solidFill>
                <a:cs typeface="Times New Roman" pitchFamily="18" charset="0"/>
              </a:rPr>
              <a:t>Он наш самый лучший друг!</a:t>
            </a:r>
            <a:endParaRPr lang="ru-RU" dirty="0" smtClean="0">
              <a:solidFill>
                <a:srgbClr val="C00000"/>
              </a:solidFill>
            </a:endParaRPr>
          </a:p>
        </p:txBody>
      </p:sp>
      <p:grpSp>
        <p:nvGrpSpPr>
          <p:cNvPr id="2" name="Группа 17"/>
          <p:cNvGrpSpPr/>
          <p:nvPr/>
        </p:nvGrpSpPr>
        <p:grpSpPr>
          <a:xfrm>
            <a:off x="0" y="714356"/>
            <a:ext cx="8818155" cy="5572164"/>
            <a:chOff x="0" y="714356"/>
            <a:chExt cx="8818155" cy="5572164"/>
          </a:xfrm>
        </p:grpSpPr>
        <p:pic>
          <p:nvPicPr>
            <p:cNvPr id="15" name="Рисунок 14" descr="5e264d47326be6186acad25269858b6a.jpg"/>
            <p:cNvPicPr>
              <a:picLocks noChangeAspect="1"/>
            </p:cNvPicPr>
            <p:nvPr/>
          </p:nvPicPr>
          <p:blipFill>
            <a:blip r:embed="rId3" cstate="print">
              <a:clrChange>
                <a:clrFrom>
                  <a:srgbClr val="F6F6F6"/>
                </a:clrFrom>
                <a:clrTo>
                  <a:srgbClr val="F6F6F6">
                    <a:alpha val="0"/>
                  </a:srgbClr>
                </a:clrTo>
              </a:clrChange>
            </a:blip>
            <a:srcRect l="10205" t="19791" r="8961" b="7291"/>
            <a:stretch>
              <a:fillRect/>
            </a:stretch>
          </p:blipFill>
          <p:spPr>
            <a:xfrm flipH="1">
              <a:off x="0" y="1214423"/>
              <a:ext cx="3500430" cy="3769694"/>
            </a:xfrm>
            <a:prstGeom prst="rect">
              <a:avLst/>
            </a:prstGeom>
          </p:spPr>
        </p:pic>
        <p:pic>
          <p:nvPicPr>
            <p:cNvPr id="16" name="Рисунок 15" descr="5e264d47326be6186acad25269858b6a.jpg"/>
            <p:cNvPicPr>
              <a:picLocks noChangeAspect="1"/>
            </p:cNvPicPr>
            <p:nvPr/>
          </p:nvPicPr>
          <p:blipFill>
            <a:blip r:embed="rId3" cstate="print">
              <a:clrChange>
                <a:clrFrom>
                  <a:srgbClr val="F6F6F6"/>
                </a:clrFrom>
                <a:clrTo>
                  <a:srgbClr val="F6F6F6">
                    <a:alpha val="0"/>
                  </a:srgbClr>
                </a:clrTo>
              </a:clrChange>
            </a:blip>
            <a:srcRect l="10205" t="19791" r="8961" b="7291"/>
            <a:stretch>
              <a:fillRect/>
            </a:stretch>
          </p:blipFill>
          <p:spPr>
            <a:xfrm>
              <a:off x="5500694" y="714356"/>
              <a:ext cx="2918752" cy="3143271"/>
            </a:xfrm>
            <a:prstGeom prst="rect">
              <a:avLst/>
            </a:prstGeom>
          </p:spPr>
        </p:pic>
        <p:pic>
          <p:nvPicPr>
            <p:cNvPr id="10" name="Рисунок 9" descr="krokodil-na-parashiute.jpg"/>
            <p:cNvPicPr>
              <a:picLocks noChangeAspect="1"/>
            </p:cNvPicPr>
            <p:nvPr/>
          </p:nvPicPr>
          <p:blipFill>
            <a:blip r:embed="rId4" cstate="print">
              <a:clrChange>
                <a:clrFrom>
                  <a:srgbClr val="FFFFFF"/>
                </a:clrFrom>
                <a:clrTo>
                  <a:srgbClr val="FFFFFF">
                    <a:alpha val="0"/>
                  </a:srgbClr>
                </a:clrTo>
              </a:clrChange>
            </a:blip>
            <a:stretch>
              <a:fillRect/>
            </a:stretch>
          </p:blipFill>
          <p:spPr>
            <a:xfrm flipH="1">
              <a:off x="1214413" y="1285860"/>
              <a:ext cx="4060741" cy="5000660"/>
            </a:xfrm>
            <a:prstGeom prst="rect">
              <a:avLst/>
            </a:prstGeom>
          </p:spPr>
        </p:pic>
        <p:pic>
          <p:nvPicPr>
            <p:cNvPr id="9" name="Рисунок 8" descr="skazka-barmalei.jpg"/>
            <p:cNvPicPr>
              <a:picLocks noChangeAspect="1"/>
            </p:cNvPicPr>
            <p:nvPr/>
          </p:nvPicPr>
          <p:blipFill>
            <a:blip r:embed="rId5" cstate="print">
              <a:clrChange>
                <a:clrFrom>
                  <a:srgbClr val="FFFFFF"/>
                </a:clrFrom>
                <a:clrTo>
                  <a:srgbClr val="FFFFFF">
                    <a:alpha val="0"/>
                  </a:srgbClr>
                </a:clrTo>
              </a:clrChange>
            </a:blip>
            <a:stretch>
              <a:fillRect/>
            </a:stretch>
          </p:blipFill>
          <p:spPr>
            <a:xfrm>
              <a:off x="6215074" y="1571612"/>
              <a:ext cx="2603081" cy="3143272"/>
            </a:xfrm>
            <a:prstGeom prst="rect">
              <a:avLst/>
            </a:prstGeom>
          </p:spPr>
        </p:pic>
        <p:pic>
          <p:nvPicPr>
            <p:cNvPr id="7" name="Рисунок 6" descr="telefon-chukovskii-spasaiut-begemota.jpg"/>
            <p:cNvPicPr>
              <a:picLocks noChangeAspect="1"/>
            </p:cNvPicPr>
            <p:nvPr/>
          </p:nvPicPr>
          <p:blipFill>
            <a:blip r:embed="rId6" cstate="print">
              <a:clrChange>
                <a:clrFrom>
                  <a:srgbClr val="FFFFFF"/>
                </a:clrFrom>
                <a:clrTo>
                  <a:srgbClr val="FFFFFF">
                    <a:alpha val="0"/>
                  </a:srgbClr>
                </a:clrTo>
              </a:clrChange>
              <a:lum bright="-10000" contrast="10000"/>
            </a:blip>
            <a:stretch>
              <a:fillRect/>
            </a:stretch>
          </p:blipFill>
          <p:spPr>
            <a:xfrm>
              <a:off x="2928926" y="1643050"/>
              <a:ext cx="3929090" cy="4500594"/>
            </a:xfrm>
            <a:prstGeom prst="rect">
              <a:avLst/>
            </a:prstGeom>
          </p:spPr>
        </p:pic>
        <p:pic>
          <p:nvPicPr>
            <p:cNvPr id="8" name="Рисунок 7" descr="f61e0a63122b5bfe7ac72f3f396a8fc4.jpg"/>
            <p:cNvPicPr>
              <a:picLocks noChangeAspect="1"/>
            </p:cNvPicPr>
            <p:nvPr/>
          </p:nvPicPr>
          <p:blipFill>
            <a:blip r:embed="rId7" cstate="print">
              <a:clrChange>
                <a:clrFrom>
                  <a:srgbClr val="FFFFFF"/>
                </a:clrFrom>
                <a:clrTo>
                  <a:srgbClr val="FFFFFF">
                    <a:alpha val="0"/>
                  </a:srgbClr>
                </a:clrTo>
              </a:clrChange>
              <a:lum bright="-10000" contrast="10000"/>
            </a:blip>
            <a:stretch>
              <a:fillRect/>
            </a:stretch>
          </p:blipFill>
          <p:spPr>
            <a:xfrm flipH="1">
              <a:off x="6786578" y="3929066"/>
              <a:ext cx="1965974" cy="2286016"/>
            </a:xfrm>
            <a:prstGeom prst="rect">
              <a:avLst/>
            </a:prstGeom>
          </p:spPr>
        </p:pic>
        <p:pic>
          <p:nvPicPr>
            <p:cNvPr id="12" name="Рисунок 11" descr="QUJajvxfWxc.jpg"/>
            <p:cNvPicPr>
              <a:picLocks noChangeAspect="1"/>
            </p:cNvPicPr>
            <p:nvPr/>
          </p:nvPicPr>
          <p:blipFill>
            <a:blip r:embed="rId8" cstate="print">
              <a:clrChange>
                <a:clrFrom>
                  <a:srgbClr val="FFFFFF"/>
                </a:clrFrom>
                <a:clrTo>
                  <a:srgbClr val="FFFFFF">
                    <a:alpha val="0"/>
                  </a:srgbClr>
                </a:clrTo>
              </a:clrChange>
              <a:lum bright="10000" contrast="-10000"/>
            </a:blip>
            <a:stretch>
              <a:fillRect/>
            </a:stretch>
          </p:blipFill>
          <p:spPr>
            <a:xfrm>
              <a:off x="3786182" y="2714620"/>
              <a:ext cx="1143008" cy="1015535"/>
            </a:xfrm>
            <a:prstGeom prst="rect">
              <a:avLst/>
            </a:prstGeom>
          </p:spPr>
        </p:pic>
        <p:pic>
          <p:nvPicPr>
            <p:cNvPr id="14" name="Рисунок 13" descr="zlye-zveri.jpg"/>
            <p:cNvPicPr>
              <a:picLocks noChangeAspect="1"/>
            </p:cNvPicPr>
            <p:nvPr/>
          </p:nvPicPr>
          <p:blipFill>
            <a:blip r:embed="rId9" cstate="print">
              <a:clrChange>
                <a:clrFrom>
                  <a:srgbClr val="FFFFFF"/>
                </a:clrFrom>
                <a:clrTo>
                  <a:srgbClr val="FFFFFF">
                    <a:alpha val="0"/>
                  </a:srgbClr>
                </a:clrTo>
              </a:clrChange>
            </a:blip>
            <a:srcRect l="3980" r="74124" b="76059"/>
            <a:stretch>
              <a:fillRect/>
            </a:stretch>
          </p:blipFill>
          <p:spPr>
            <a:xfrm>
              <a:off x="285720" y="2643182"/>
              <a:ext cx="1178727" cy="1071570"/>
            </a:xfrm>
            <a:prstGeom prst="rect">
              <a:avLst/>
            </a:prstGeom>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83610907.png"/>
          <p:cNvPicPr>
            <a:picLocks noChangeAspect="1"/>
          </p:cNvPicPr>
          <p:nvPr/>
        </p:nvPicPr>
        <p:blipFill>
          <a:blip r:embed="rId2" cstate="print"/>
          <a:stretch>
            <a:fillRect/>
          </a:stretch>
        </p:blipFill>
        <p:spPr>
          <a:xfrm>
            <a:off x="0" y="1428736"/>
            <a:ext cx="9144000" cy="4069080"/>
          </a:xfrm>
          <a:prstGeom prst="rect">
            <a:avLst/>
          </a:prstGeom>
        </p:spPr>
      </p:pic>
      <p:pic>
        <p:nvPicPr>
          <p:cNvPr id="3" name="Рисунок 2" descr="s1200.png"/>
          <p:cNvPicPr>
            <a:picLocks noChangeAspect="1"/>
          </p:cNvPicPr>
          <p:nvPr/>
        </p:nvPicPr>
        <p:blipFill>
          <a:blip r:embed="rId3" cstate="print"/>
          <a:stretch>
            <a:fillRect/>
          </a:stretch>
        </p:blipFill>
        <p:spPr>
          <a:xfrm>
            <a:off x="4857752" y="571480"/>
            <a:ext cx="2628421" cy="246808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214282" y="214290"/>
            <a:ext cx="871543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ru-RU" sz="1600" dirty="0" smtClean="0">
                <a:latin typeface="+mj-lt"/>
                <a:cs typeface="Times New Roman" pitchFamily="18" charset="0"/>
              </a:rPr>
              <a:t>Иногда он пускался наперегонки с малышами, которых встречал во время прогулки.</a:t>
            </a:r>
            <a:endParaRPr lang="ru-RU" sz="1600" dirty="0" smtClean="0">
              <a:latin typeface="+mj-lt"/>
            </a:endParaRPr>
          </a:p>
          <a:p>
            <a:pPr lvl="0" algn="ctr" eaLnBrk="0" fontAlgn="base" hangingPunct="0">
              <a:spcBef>
                <a:spcPct val="0"/>
              </a:spcBef>
              <a:spcAft>
                <a:spcPct val="0"/>
              </a:spcAft>
            </a:pPr>
            <a:r>
              <a:rPr lang="ru-RU" sz="1600" dirty="0" smtClean="0">
                <a:latin typeface="+mj-lt"/>
                <a:cs typeface="Times New Roman" pitchFamily="18" charset="0"/>
              </a:rPr>
              <a:t>Этим маленьким его друзьям он казался великаном, настоящим добрым волшебником из сказки. Дети с великой нежностью звали своего любимого великана «</a:t>
            </a:r>
            <a:r>
              <a:rPr lang="ru-RU" sz="1600" dirty="0" err="1" smtClean="0">
                <a:latin typeface="+mj-lt"/>
                <a:cs typeface="Times New Roman" pitchFamily="18" charset="0"/>
              </a:rPr>
              <a:t>Чукоша</a:t>
            </a:r>
            <a:r>
              <a:rPr lang="ru-RU" sz="1600" dirty="0" smtClean="0">
                <a:latin typeface="+mj-lt"/>
                <a:cs typeface="Times New Roman" pitchFamily="18" charset="0"/>
              </a:rPr>
              <a:t>».</a:t>
            </a:r>
            <a:endParaRPr lang="ru-RU" sz="1600" dirty="0" smtClean="0">
              <a:latin typeface="+mj-l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Наверное, вы уже догадались, о ком идет речь?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chemeClr val="tx1"/>
                </a:solidFill>
                <a:effectLst/>
                <a:latin typeface="+mj-lt"/>
                <a:cs typeface="Times New Roman" pitchFamily="18" charset="0"/>
              </a:rPr>
              <a:t>О детском писателе и поэте Корнее Ивановиче Чуковском.</a:t>
            </a:r>
            <a:endParaRPr kumimoji="0" lang="ru-RU" sz="1600" i="0" u="none" strike="noStrike" cap="none" normalizeH="0" baseline="0" dirty="0" smtClean="0">
              <a:ln>
                <a:noFill/>
              </a:ln>
              <a:solidFill>
                <a:schemeClr val="tx1"/>
              </a:solidFill>
              <a:effectLst/>
              <a:latin typeface="+mj-lt"/>
            </a:endParaRPr>
          </a:p>
          <a:p>
            <a:pPr lvl="0" algn="ctr" eaLnBrk="0" fontAlgn="base" hangingPunct="0">
              <a:spcBef>
                <a:spcPct val="0"/>
              </a:spcBef>
              <a:spcAft>
                <a:spcPct val="0"/>
              </a:spcAft>
            </a:pPr>
            <a:r>
              <a:rPr kumimoji="0" lang="ru-RU" sz="1600" i="0" u="none" strike="noStrike" cap="none" normalizeH="0" baseline="0" dirty="0" smtClean="0">
                <a:ln>
                  <a:noFill/>
                </a:ln>
                <a:solidFill>
                  <a:schemeClr val="tx1"/>
                </a:solidFill>
                <a:effectLst/>
                <a:latin typeface="+mj-lt"/>
                <a:cs typeface="Times New Roman" pitchFamily="18" charset="0"/>
              </a:rPr>
              <a:t>Рядом с его домом в </a:t>
            </a:r>
            <a:r>
              <a:rPr kumimoji="0" lang="ru-RU" sz="1600" i="0" u="none" strike="noStrike" cap="none" normalizeH="0" baseline="0" dirty="0" err="1" smtClean="0">
                <a:ln>
                  <a:noFill/>
                </a:ln>
                <a:solidFill>
                  <a:schemeClr val="tx1"/>
                </a:solidFill>
                <a:effectLst/>
                <a:latin typeface="+mj-lt"/>
                <a:cs typeface="Times New Roman" pitchFamily="18" charset="0"/>
              </a:rPr>
              <a:t>Переделкине</a:t>
            </a:r>
            <a:r>
              <a:rPr kumimoji="0" lang="ru-RU" sz="1600" i="0" u="none" strike="noStrike" cap="none" normalizeH="0" baseline="0" dirty="0" smtClean="0">
                <a:ln>
                  <a:noFill/>
                </a:ln>
                <a:solidFill>
                  <a:schemeClr val="tx1"/>
                </a:solidFill>
                <a:effectLst/>
                <a:latin typeface="+mj-lt"/>
                <a:cs typeface="Times New Roman" pitchFamily="18" charset="0"/>
              </a:rPr>
              <a:t>, писатель выстроил небольшой домик и устроил там для окрестных ребят детскую библиотеку. Все книги, а их было здесь несколько тысяч, </a:t>
            </a:r>
            <a:r>
              <a:rPr lang="ru-RU" sz="1600" dirty="0" smtClean="0">
                <a:latin typeface="+mj-lt"/>
                <a:cs typeface="Times New Roman" pitchFamily="18" charset="0"/>
              </a:rPr>
              <a:t>заботливо собраны самим </a:t>
            </a:r>
            <a:r>
              <a:rPr kumimoji="0" lang="ru-RU" sz="1600" i="0" u="none" strike="noStrike" cap="none" normalizeH="0" baseline="0" dirty="0" smtClean="0">
                <a:ln>
                  <a:noFill/>
                </a:ln>
                <a:solidFill>
                  <a:schemeClr val="tx1"/>
                </a:solidFill>
                <a:effectLst/>
                <a:latin typeface="+mj-lt"/>
                <a:cs typeface="Times New Roman" pitchFamily="18" charset="0"/>
              </a:rPr>
              <a:t>Корнеем Ивановичем, подарены писателями и издательствами.</a:t>
            </a:r>
            <a:endParaRPr kumimoji="0" lang="ru-RU" sz="1600" i="0" u="none" strike="noStrike" cap="none" normalizeH="0" baseline="0" dirty="0" smtClean="0">
              <a:ln>
                <a:noFill/>
              </a:ln>
              <a:solidFill>
                <a:schemeClr val="tx1"/>
              </a:solidFill>
              <a:effectLst/>
              <a:latin typeface="+mj-lt"/>
            </a:endParaRPr>
          </a:p>
        </p:txBody>
      </p:sp>
      <p:pic>
        <p:nvPicPr>
          <p:cNvPr id="3" name="Рисунок 2" descr="VipTalisman3.jpg"/>
          <p:cNvPicPr>
            <a:picLocks noChangeAspect="1"/>
          </p:cNvPicPr>
          <p:nvPr/>
        </p:nvPicPr>
        <p:blipFill>
          <a:blip r:embed="rId2" cstate="print"/>
          <a:stretch>
            <a:fillRect/>
          </a:stretch>
        </p:blipFill>
        <p:spPr>
          <a:xfrm>
            <a:off x="2071670" y="2363383"/>
            <a:ext cx="5357850" cy="3708823"/>
          </a:xfrm>
          <a:prstGeom prst="rect">
            <a:avLst/>
          </a:prstGeom>
        </p:spPr>
      </p:pic>
      <p:pic>
        <p:nvPicPr>
          <p:cNvPr id="4" name="Рисунок 3" descr="01.png"/>
          <p:cNvPicPr>
            <a:picLocks noChangeAspect="1"/>
          </p:cNvPicPr>
          <p:nvPr/>
        </p:nvPicPr>
        <p:blipFill>
          <a:blip r:embed="rId3" cstate="print"/>
          <a:stretch>
            <a:fillRect/>
          </a:stretch>
        </p:blipFill>
        <p:spPr>
          <a:xfrm flipH="1">
            <a:off x="4691566" y="3775993"/>
            <a:ext cx="3023706" cy="2653403"/>
          </a:xfrm>
          <a:prstGeom prst="rect">
            <a:avLst/>
          </a:prstGeom>
        </p:spPr>
      </p:pic>
    </p:spTree>
    <p:extLst>
      <p:ext uri="{BB962C8B-B14F-4D97-AF65-F5344CB8AC3E}">
        <p14:creationId xmlns="" xmlns:p14="http://schemas.microsoft.com/office/powerpoint/2010/main" val="6765978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descr="C:\Documents and Settings\Admin\Рабочий стол\Чуков.jpg"/>
          <p:cNvPicPr>
            <a:picLocks noChangeAspect="1" noChangeArrowheads="1"/>
          </p:cNvPicPr>
          <p:nvPr/>
        </p:nvPicPr>
        <p:blipFill>
          <a:blip r:embed="rId2" cstate="print"/>
          <a:srcRect/>
          <a:stretch>
            <a:fillRect/>
          </a:stretch>
        </p:blipFill>
        <p:spPr bwMode="auto">
          <a:xfrm>
            <a:off x="1571605" y="924535"/>
            <a:ext cx="5916424" cy="4576167"/>
          </a:xfrm>
          <a:prstGeom prst="rect">
            <a:avLst/>
          </a:prstGeom>
          <a:noFill/>
          <a:effectLst>
            <a:softEdge rad="317500"/>
          </a:effectLst>
        </p:spPr>
      </p:pic>
      <p:sp>
        <p:nvSpPr>
          <p:cNvPr id="6" name="Прямоугольник 5"/>
          <p:cNvSpPr/>
          <p:nvPr/>
        </p:nvSpPr>
        <p:spPr>
          <a:xfrm>
            <a:off x="1500166" y="5312647"/>
            <a:ext cx="6572296" cy="830997"/>
          </a:xfrm>
          <a:prstGeom prst="rect">
            <a:avLst/>
          </a:prstGeom>
        </p:spPr>
        <p:txBody>
          <a:bodyPr wrap="square">
            <a:spAutoFit/>
          </a:bodyPr>
          <a:lstStyle/>
          <a:p>
            <a:pPr lvl="0" algn="ctr" eaLnBrk="0" fontAlgn="base" hangingPunct="0">
              <a:spcBef>
                <a:spcPct val="0"/>
              </a:spcBef>
              <a:spcAft>
                <a:spcPct val="0"/>
              </a:spcAft>
            </a:pPr>
            <a:r>
              <a:rPr lang="ru-RU" sz="1600" b="1" dirty="0" smtClean="0">
                <a:latin typeface="Times New Roman" pitchFamily="18" charset="0"/>
                <a:cs typeface="Times New Roman" pitchFamily="18" charset="0"/>
              </a:rPr>
              <a:t>Корней Иванович Чуковский родился 31 марта 1882 года. </a:t>
            </a:r>
          </a:p>
          <a:p>
            <a:pPr lvl="0" algn="ctr" eaLnBrk="0" fontAlgn="base" hangingPunct="0">
              <a:spcBef>
                <a:spcPct val="0"/>
              </a:spcBef>
              <a:spcAft>
                <a:spcPct val="0"/>
              </a:spcAft>
            </a:pPr>
            <a:r>
              <a:rPr lang="ru-RU" sz="1600" b="1" dirty="0" smtClean="0">
                <a:latin typeface="Times New Roman" pitchFamily="18" charset="0"/>
                <a:cs typeface="Times New Roman" pitchFamily="18" charset="0"/>
              </a:rPr>
              <a:t>Настоящее имя писателя - Николай Васильевич Корнейчуков, </a:t>
            </a:r>
          </a:p>
          <a:p>
            <a:pPr lvl="0" algn="ctr" eaLnBrk="0" fontAlgn="base" hangingPunct="0">
              <a:spcBef>
                <a:spcPct val="0"/>
              </a:spcBef>
              <a:spcAft>
                <a:spcPct val="0"/>
              </a:spcAft>
            </a:pPr>
            <a:r>
              <a:rPr lang="ru-RU" sz="1600" b="1" dirty="0" smtClean="0">
                <a:latin typeface="Times New Roman" pitchFamily="18" charset="0"/>
                <a:cs typeface="Times New Roman" pitchFamily="18" charset="0"/>
              </a:rPr>
              <a:t>а Корней Иванович Чуковский - его псевдоним.</a:t>
            </a:r>
            <a:endParaRPr lang="ru-RU" sz="1600" b="1" dirty="0" smtClean="0">
              <a:latin typeface="Arial" pitchFamily="34" charset="0"/>
            </a:endParaRPr>
          </a:p>
        </p:txBody>
      </p:sp>
      <p:sp>
        <p:nvSpPr>
          <p:cNvPr id="7" name="Rectangle 1"/>
          <p:cNvSpPr>
            <a:spLocks noChangeArrowheads="1"/>
          </p:cNvSpPr>
          <p:nvPr/>
        </p:nvSpPr>
        <p:spPr bwMode="auto">
          <a:xfrm>
            <a:off x="285720" y="415333"/>
            <a:ext cx="864399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Сегодня мы  приглашаем вас познакомиться с необыкновенным человеком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и побывать в гостях у дедушки Корнея. </a:t>
            </a:r>
            <a:endParaRPr kumimoji="0" lang="ru-RU" sz="16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85720" y="214290"/>
            <a:ext cx="857256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Детство писателя прошло в Одессе. Чуковский окончил лишь пять классов, когда был исключен из гимназии, по причине низкого происхождения, его мать была простой прачкой. Чтобы помочь семье, ему пришлось зарабатывать на жизнь, помогая малярам красить крыши и заборы, расклеивая афиши, помогая рыбакам чинить сети.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А каждую свободную минуту он бежал в библиотеку и запоем читал книги.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Однажды на базаре он купил «Самоучитель английского языка».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При помощи этой растрёпанной книги он выучил самостоятельно английский язык.</a:t>
            </a:r>
            <a:endParaRPr kumimoji="0" lang="ru-RU" sz="1600" b="0" i="0" u="none" strike="noStrike" cap="none" normalizeH="0" baseline="0" dirty="0" smtClean="0">
              <a:ln>
                <a:noFill/>
              </a:ln>
              <a:solidFill>
                <a:schemeClr val="tx1"/>
              </a:solidFill>
              <a:effectLst/>
              <a:latin typeface="Arial" pitchFamily="34" charset="0"/>
            </a:endParaRPr>
          </a:p>
        </p:txBody>
      </p:sp>
      <p:pic>
        <p:nvPicPr>
          <p:cNvPr id="13" name="Рисунок 12" descr="Fish-Nets.png"/>
          <p:cNvPicPr>
            <a:picLocks noChangeAspect="1"/>
          </p:cNvPicPr>
          <p:nvPr/>
        </p:nvPicPr>
        <p:blipFill>
          <a:blip r:embed="rId2" cstate="print">
            <a:clrChange>
              <a:clrFrom>
                <a:srgbClr val="FFFFFF"/>
              </a:clrFrom>
              <a:clrTo>
                <a:srgbClr val="FFFFFF">
                  <a:alpha val="0"/>
                </a:srgbClr>
              </a:clrTo>
            </a:clrChange>
          </a:blip>
          <a:stretch>
            <a:fillRect/>
          </a:stretch>
        </p:blipFill>
        <p:spPr>
          <a:xfrm>
            <a:off x="142844" y="2143116"/>
            <a:ext cx="3428992" cy="2668370"/>
          </a:xfrm>
          <a:prstGeom prst="rect">
            <a:avLst/>
          </a:prstGeom>
        </p:spPr>
      </p:pic>
      <p:pic>
        <p:nvPicPr>
          <p:cNvPr id="23564" name="Picture 12" descr="http://img-fotki.yandex.ru/get/6314/47407354.66b/0_dc1a2_42aec220_orig.png"/>
          <p:cNvPicPr>
            <a:picLocks noChangeAspect="1" noChangeArrowheads="1"/>
          </p:cNvPicPr>
          <p:nvPr/>
        </p:nvPicPr>
        <p:blipFill>
          <a:blip r:embed="rId3" cstate="print">
            <a:lum bright="40000"/>
          </a:blip>
          <a:srcRect/>
          <a:stretch>
            <a:fillRect/>
          </a:stretch>
        </p:blipFill>
        <p:spPr bwMode="auto">
          <a:xfrm flipH="1">
            <a:off x="2000232" y="4429132"/>
            <a:ext cx="5572164" cy="2214578"/>
          </a:xfrm>
          <a:prstGeom prst="rect">
            <a:avLst/>
          </a:prstGeom>
          <a:noFill/>
        </p:spPr>
      </p:pic>
      <p:grpSp>
        <p:nvGrpSpPr>
          <p:cNvPr id="15" name="Группа 14"/>
          <p:cNvGrpSpPr/>
          <p:nvPr/>
        </p:nvGrpSpPr>
        <p:grpSpPr>
          <a:xfrm>
            <a:off x="7072330" y="1928802"/>
            <a:ext cx="1643074" cy="4214842"/>
            <a:chOff x="7143736" y="2071678"/>
            <a:chExt cx="1643074" cy="4081461"/>
          </a:xfrm>
        </p:grpSpPr>
        <p:pic>
          <p:nvPicPr>
            <p:cNvPr id="16" name="Picture 2" descr="http://www.ossipovorchestra.ru/css/img/tumba.png"/>
            <p:cNvPicPr>
              <a:picLocks noChangeAspect="1" noChangeArrowheads="1"/>
            </p:cNvPicPr>
            <p:nvPr/>
          </p:nvPicPr>
          <p:blipFill>
            <a:blip r:embed="rId4" cstate="print"/>
            <a:srcRect l="26421" r="24773"/>
            <a:stretch>
              <a:fillRect/>
            </a:stretch>
          </p:blipFill>
          <p:spPr bwMode="auto">
            <a:xfrm>
              <a:off x="7143736" y="2071678"/>
              <a:ext cx="1643074" cy="4081461"/>
            </a:xfrm>
            <a:prstGeom prst="rect">
              <a:avLst/>
            </a:prstGeom>
            <a:noFill/>
          </p:spPr>
        </p:pic>
        <p:pic>
          <p:nvPicPr>
            <p:cNvPr id="17" name="Picture 4" descr="http://cabmarket.kz/files/imagecache/wysiwyg_page/wysiwyg_imageupload/100/7_lkdkfhg.jpg"/>
            <p:cNvPicPr>
              <a:picLocks noChangeAspect="1" noChangeArrowheads="1"/>
            </p:cNvPicPr>
            <p:nvPr/>
          </p:nvPicPr>
          <p:blipFill>
            <a:blip r:embed="rId5" cstate="print">
              <a:lum bright="10000"/>
            </a:blip>
            <a:srcRect/>
            <a:stretch>
              <a:fillRect/>
            </a:stretch>
          </p:blipFill>
          <p:spPr bwMode="auto">
            <a:xfrm rot="293154">
              <a:off x="7828364" y="3413209"/>
              <a:ext cx="678260" cy="928694"/>
            </a:xfrm>
            <a:prstGeom prst="rect">
              <a:avLst/>
            </a:prstGeom>
            <a:noFill/>
          </p:spPr>
        </p:pic>
        <p:pic>
          <p:nvPicPr>
            <p:cNvPr id="18" name="Picture 6" descr="http://www.nasledie-rus.ru/img/1040000/1041814.jpg"/>
            <p:cNvPicPr>
              <a:picLocks noChangeAspect="1" noChangeArrowheads="1"/>
            </p:cNvPicPr>
            <p:nvPr/>
          </p:nvPicPr>
          <p:blipFill>
            <a:blip r:embed="rId6" cstate="print"/>
            <a:srcRect/>
            <a:stretch>
              <a:fillRect/>
            </a:stretch>
          </p:blipFill>
          <p:spPr bwMode="auto">
            <a:xfrm rot="21313407">
              <a:off x="7541839" y="4133895"/>
              <a:ext cx="602077" cy="928654"/>
            </a:xfrm>
            <a:prstGeom prst="rect">
              <a:avLst/>
            </a:prstGeom>
            <a:noFill/>
          </p:spPr>
        </p:pic>
      </p:grpSp>
      <p:pic>
        <p:nvPicPr>
          <p:cNvPr id="19" name="Picture 8" descr="https://ds04.infourok.ru/uploads/ex/033a/00033789-0c489f0a/hello_html_m54f040b9.png"/>
          <p:cNvPicPr>
            <a:picLocks noChangeAspect="1" noChangeArrowheads="1"/>
          </p:cNvPicPr>
          <p:nvPr/>
        </p:nvPicPr>
        <p:blipFill>
          <a:blip r:embed="rId7" cstate="print"/>
          <a:srcRect l="7404" b="18604"/>
          <a:stretch>
            <a:fillRect/>
          </a:stretch>
        </p:blipFill>
        <p:spPr bwMode="auto">
          <a:xfrm>
            <a:off x="-32" y="3857628"/>
            <a:ext cx="4143404" cy="2786083"/>
          </a:xfrm>
          <a:prstGeom prst="rect">
            <a:avLst/>
          </a:prstGeom>
          <a:noFill/>
        </p:spPr>
      </p:pic>
      <p:pic>
        <p:nvPicPr>
          <p:cNvPr id="23" name="Рисунок 22" descr="vOG0CvRYYXc.jpg"/>
          <p:cNvPicPr>
            <a:picLocks noChangeAspect="1"/>
          </p:cNvPicPr>
          <p:nvPr/>
        </p:nvPicPr>
        <p:blipFill>
          <a:blip r:embed="rId8" cstate="print"/>
          <a:stretch>
            <a:fillRect/>
          </a:stretch>
        </p:blipFill>
        <p:spPr>
          <a:xfrm>
            <a:off x="4072156" y="2285992"/>
            <a:ext cx="2354830" cy="2362188"/>
          </a:xfrm>
          <a:prstGeom prst="rect">
            <a:avLst/>
          </a:prstGeom>
          <a:effectLst>
            <a:softEdge rad="317500"/>
          </a:effectLst>
        </p:spPr>
      </p:pic>
      <p:pic>
        <p:nvPicPr>
          <p:cNvPr id="24" name="Рисунок 23" descr="s-7206880gUVdt3TsbOrLHnmywQyAzGon0.png"/>
          <p:cNvPicPr>
            <a:picLocks noChangeAspect="1"/>
          </p:cNvPicPr>
          <p:nvPr/>
        </p:nvPicPr>
        <p:blipFill>
          <a:blip r:embed="rId9" cstate="print"/>
          <a:stretch>
            <a:fillRect/>
          </a:stretch>
        </p:blipFill>
        <p:spPr>
          <a:xfrm>
            <a:off x="3214678" y="4000504"/>
            <a:ext cx="3357586" cy="2143140"/>
          </a:xfrm>
          <a:prstGeom prst="rect">
            <a:avLst/>
          </a:prstGeom>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85720" y="176735"/>
            <a:ext cx="857256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Знаете ребята, Корней Иванович совершенно не собирался писать детские стихи.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Он был довольно известным литературным критиком. Детским поэтом и сказочником Чуковский стал случайно. А вышло это так. Заболел его маленький сынишка.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Корней Иванович  вез его в ночном поезде. Мальчик капризничал, стонал, плакал, и чтобы хоть как-нибудь отвлечь его, Корней Иванович начал приговаривать:</a:t>
            </a:r>
            <a:endParaRPr kumimoji="0" lang="ru-RU" sz="1600" b="0" i="0" u="none" strike="noStrike" cap="none" normalizeH="0" baseline="0" dirty="0" smtClean="0">
              <a:ln>
                <a:noFill/>
              </a:ln>
              <a:solidFill>
                <a:schemeClr val="tx1"/>
              </a:solidFill>
              <a:effectLst/>
              <a:latin typeface="Arial" pitchFamily="34" charset="0"/>
            </a:endParaRPr>
          </a:p>
        </p:txBody>
      </p:sp>
      <p:sp>
        <p:nvSpPr>
          <p:cNvPr id="3" name="Прямоугольник 2"/>
          <p:cNvSpPr/>
          <p:nvPr/>
        </p:nvSpPr>
        <p:spPr>
          <a:xfrm>
            <a:off x="573268" y="3143248"/>
            <a:ext cx="3927294" cy="369332"/>
          </a:xfrm>
          <a:prstGeom prst="rect">
            <a:avLst/>
          </a:prstGeom>
        </p:spPr>
        <p:txBody>
          <a:bodyPr wrap="none">
            <a:spAutoFit/>
          </a:bodyPr>
          <a:lstStyle/>
          <a:p>
            <a:pPr lvl="0" algn="ctr" eaLnBrk="0" fontAlgn="base" hangingPunct="0">
              <a:spcBef>
                <a:spcPct val="0"/>
              </a:spcBef>
              <a:spcAft>
                <a:spcPct val="0"/>
              </a:spcAft>
            </a:pPr>
            <a:r>
              <a:rPr lang="ru-RU" dirty="0" smtClean="0">
                <a:latin typeface="Times New Roman" pitchFamily="18" charset="0"/>
                <a:cs typeface="Times New Roman" pitchFamily="18" charset="0"/>
              </a:rPr>
              <a:t>Так родился знаменитый «Крокодил».</a:t>
            </a:r>
            <a:endParaRPr lang="ru-RU" dirty="0" smtClean="0">
              <a:latin typeface="Arial" pitchFamily="34" charset="0"/>
            </a:endParaRPr>
          </a:p>
        </p:txBody>
      </p:sp>
      <p:pic>
        <p:nvPicPr>
          <p:cNvPr id="22530" name="Picture 2" descr="http://baby-scool.narod.ru/zanyatiya/5_7/xyd_lit/img/chukovskiy/geroi_06.jpeg"/>
          <p:cNvPicPr>
            <a:picLocks noChangeAspect="1" noChangeArrowheads="1"/>
          </p:cNvPicPr>
          <p:nvPr/>
        </p:nvPicPr>
        <p:blipFill>
          <a:blip r:embed="rId2" cstate="print">
            <a:clrChange>
              <a:clrFrom>
                <a:srgbClr val="FFFFFF"/>
              </a:clrFrom>
              <a:clrTo>
                <a:srgbClr val="FFFFFF">
                  <a:alpha val="0"/>
                </a:srgbClr>
              </a:clrTo>
            </a:clrChange>
          </a:blip>
          <a:srcRect l="2223" r="3259"/>
          <a:stretch>
            <a:fillRect/>
          </a:stretch>
        </p:blipFill>
        <p:spPr bwMode="auto">
          <a:xfrm flipH="1">
            <a:off x="4857752" y="1357298"/>
            <a:ext cx="4143404" cy="5191108"/>
          </a:xfrm>
          <a:prstGeom prst="rect">
            <a:avLst/>
          </a:prstGeom>
          <a:noFill/>
        </p:spPr>
      </p:pic>
      <p:sp>
        <p:nvSpPr>
          <p:cNvPr id="5" name="Прямоугольник 4"/>
          <p:cNvSpPr/>
          <p:nvPr/>
        </p:nvSpPr>
        <p:spPr>
          <a:xfrm>
            <a:off x="571472" y="1500174"/>
            <a:ext cx="3929090" cy="1477328"/>
          </a:xfrm>
          <a:prstGeom prst="rect">
            <a:avLst/>
          </a:prstGeom>
        </p:spPr>
        <p:txBody>
          <a:bodyPr wrap="square">
            <a:spAutoFit/>
          </a:bodyPr>
          <a:lstStyle/>
          <a:p>
            <a:pPr lvl="0" algn="ctr" eaLnBrk="0" fontAlgn="base" hangingPunct="0">
              <a:spcBef>
                <a:spcPct val="0"/>
              </a:spcBef>
              <a:spcAft>
                <a:spcPct val="0"/>
              </a:spcAft>
            </a:pPr>
            <a:r>
              <a:rPr lang="ru-RU" i="1" dirty="0" smtClean="0">
                <a:solidFill>
                  <a:srgbClr val="C00000"/>
                </a:solidFill>
                <a:latin typeface="Times New Roman" pitchFamily="18" charset="0"/>
                <a:cs typeface="Times New Roman" pitchFamily="18" charset="0"/>
              </a:rPr>
              <a:t>Жил да был Крокодил.</a:t>
            </a:r>
            <a:endParaRPr lang="ru-RU" dirty="0" smtClean="0">
              <a:solidFill>
                <a:srgbClr val="C00000"/>
              </a:solidFill>
              <a:latin typeface="Arial" pitchFamily="34" charset="0"/>
            </a:endParaRPr>
          </a:p>
          <a:p>
            <a:pPr lvl="0" algn="ctr" eaLnBrk="0" fontAlgn="base" hangingPunct="0">
              <a:spcBef>
                <a:spcPct val="0"/>
              </a:spcBef>
              <a:spcAft>
                <a:spcPct val="0"/>
              </a:spcAft>
            </a:pPr>
            <a:r>
              <a:rPr lang="ru-RU" i="1" dirty="0" smtClean="0">
                <a:solidFill>
                  <a:srgbClr val="C00000"/>
                </a:solidFill>
                <a:latin typeface="Times New Roman" pitchFamily="18" charset="0"/>
                <a:cs typeface="Times New Roman" pitchFamily="18" charset="0"/>
              </a:rPr>
              <a:t>Он по улицам ходил.</a:t>
            </a:r>
            <a:endParaRPr lang="ru-RU" dirty="0" smtClean="0">
              <a:solidFill>
                <a:srgbClr val="C00000"/>
              </a:solidFill>
              <a:latin typeface="Arial" pitchFamily="34" charset="0"/>
            </a:endParaRPr>
          </a:p>
          <a:p>
            <a:pPr lvl="0" algn="ctr" eaLnBrk="0" fontAlgn="base" hangingPunct="0">
              <a:spcBef>
                <a:spcPct val="0"/>
              </a:spcBef>
              <a:spcAft>
                <a:spcPct val="0"/>
              </a:spcAft>
            </a:pPr>
            <a:r>
              <a:rPr lang="ru-RU" i="1" dirty="0" smtClean="0">
                <a:solidFill>
                  <a:srgbClr val="C00000"/>
                </a:solidFill>
                <a:latin typeface="Times New Roman" pitchFamily="18" charset="0"/>
                <a:cs typeface="Times New Roman" pitchFamily="18" charset="0"/>
              </a:rPr>
              <a:t>Папиросы курил.</a:t>
            </a:r>
            <a:endParaRPr lang="ru-RU" dirty="0" smtClean="0">
              <a:solidFill>
                <a:srgbClr val="C00000"/>
              </a:solidFill>
              <a:latin typeface="Arial" pitchFamily="34" charset="0"/>
            </a:endParaRPr>
          </a:p>
          <a:p>
            <a:pPr lvl="0" algn="ctr" eaLnBrk="0" fontAlgn="base" hangingPunct="0">
              <a:spcBef>
                <a:spcPct val="0"/>
              </a:spcBef>
              <a:spcAft>
                <a:spcPct val="0"/>
              </a:spcAft>
            </a:pPr>
            <a:r>
              <a:rPr lang="ru-RU" i="1" dirty="0" smtClean="0">
                <a:solidFill>
                  <a:srgbClr val="C00000"/>
                </a:solidFill>
                <a:latin typeface="Times New Roman" pitchFamily="18" charset="0"/>
                <a:cs typeface="Times New Roman" pitchFamily="18" charset="0"/>
              </a:rPr>
              <a:t>По-турецки говорил, -</a:t>
            </a:r>
            <a:endParaRPr lang="ru-RU" dirty="0" smtClean="0">
              <a:solidFill>
                <a:srgbClr val="C00000"/>
              </a:solidFill>
              <a:latin typeface="Arial" pitchFamily="34" charset="0"/>
            </a:endParaRPr>
          </a:p>
          <a:p>
            <a:pPr lvl="0" algn="ctr" eaLnBrk="0" fontAlgn="base" hangingPunct="0">
              <a:spcBef>
                <a:spcPct val="0"/>
              </a:spcBef>
              <a:spcAft>
                <a:spcPct val="0"/>
              </a:spcAft>
            </a:pPr>
            <a:r>
              <a:rPr lang="ru-RU" i="1" dirty="0" smtClean="0">
                <a:solidFill>
                  <a:srgbClr val="C00000"/>
                </a:solidFill>
                <a:latin typeface="Times New Roman" pitchFamily="18" charset="0"/>
                <a:cs typeface="Times New Roman" pitchFamily="18" charset="0"/>
              </a:rPr>
              <a:t>Крокодил,  Крокодил,  </a:t>
            </a:r>
            <a:r>
              <a:rPr lang="ru-RU" i="1" dirty="0" err="1" smtClean="0">
                <a:solidFill>
                  <a:srgbClr val="C00000"/>
                </a:solidFill>
                <a:latin typeface="Times New Roman" pitchFamily="18" charset="0"/>
                <a:cs typeface="Times New Roman" pitchFamily="18" charset="0"/>
              </a:rPr>
              <a:t>Крокодилович</a:t>
            </a:r>
            <a:r>
              <a:rPr lang="ru-RU" i="1" dirty="0" smtClean="0">
                <a:solidFill>
                  <a:srgbClr val="C00000"/>
                </a:solidFill>
                <a:latin typeface="Times New Roman" pitchFamily="18" charset="0"/>
                <a:cs typeface="Times New Roman" pitchFamily="18" charset="0"/>
              </a:rPr>
              <a:t>.</a:t>
            </a:r>
            <a:endParaRPr lang="ru-RU" dirty="0" smtClean="0">
              <a:solidFill>
                <a:srgbClr val="C00000"/>
              </a:solidFill>
              <a:latin typeface="Arial" pitchFamily="34" charset="0"/>
            </a:endParaRPr>
          </a:p>
        </p:txBody>
      </p:sp>
      <p:pic>
        <p:nvPicPr>
          <p:cNvPr id="22532" name="Picture 4" descr="http://www.planetaskazok.ru/images/stories/chukovsky/krokodil/img_55.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14546" y="3571876"/>
            <a:ext cx="2390764" cy="2844780"/>
          </a:xfrm>
          <a:prstGeom prst="rect">
            <a:avLst/>
          </a:prstGeom>
          <a:noFill/>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floor-tile-discount-design-decor-fancy-with-floor-tile-discount-house-decorating.jpg"/>
          <p:cNvPicPr>
            <a:picLocks noChangeAspect="1"/>
          </p:cNvPicPr>
          <p:nvPr/>
        </p:nvPicPr>
        <p:blipFill>
          <a:blip r:embed="rId2" cstate="print">
            <a:duotone>
              <a:schemeClr val="accent6">
                <a:shade val="45000"/>
                <a:satMod val="135000"/>
              </a:schemeClr>
              <a:prstClr val="white"/>
            </a:duotone>
          </a:blip>
          <a:stretch>
            <a:fillRect/>
          </a:stretch>
        </p:blipFill>
        <p:spPr>
          <a:xfrm>
            <a:off x="1071538" y="3857628"/>
            <a:ext cx="4000528" cy="2589344"/>
          </a:xfrm>
          <a:prstGeom prst="rect">
            <a:avLst/>
          </a:prstGeom>
          <a:effectLst>
            <a:softEdge rad="635000"/>
          </a:effectLst>
        </p:spPr>
      </p:pic>
      <p:pic>
        <p:nvPicPr>
          <p:cNvPr id="8" name="Рисунок 7" descr="floor-tile-discount-design-decor-fancy-with-floor-tile-discount-house-decorating.jpg"/>
          <p:cNvPicPr>
            <a:picLocks noChangeAspect="1"/>
          </p:cNvPicPr>
          <p:nvPr/>
        </p:nvPicPr>
        <p:blipFill>
          <a:blip r:embed="rId2" cstate="print">
            <a:duotone>
              <a:schemeClr val="accent6">
                <a:shade val="45000"/>
                <a:satMod val="135000"/>
              </a:schemeClr>
              <a:prstClr val="white"/>
            </a:duotone>
          </a:blip>
          <a:stretch>
            <a:fillRect/>
          </a:stretch>
        </p:blipFill>
        <p:spPr>
          <a:xfrm flipH="1">
            <a:off x="4929190" y="3857628"/>
            <a:ext cx="4000528" cy="2589344"/>
          </a:xfrm>
          <a:prstGeom prst="rect">
            <a:avLst/>
          </a:prstGeom>
          <a:effectLst>
            <a:softEdge rad="635000"/>
          </a:effectLst>
        </p:spPr>
      </p:pic>
      <p:sp>
        <p:nvSpPr>
          <p:cNvPr id="26625" name="Rectangle 1"/>
          <p:cNvSpPr>
            <a:spLocks noChangeArrowheads="1"/>
          </p:cNvSpPr>
          <p:nvPr/>
        </p:nvSpPr>
        <p:spPr bwMode="auto">
          <a:xfrm>
            <a:off x="500034" y="357166"/>
            <a:ext cx="828680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В скором времени произошел другой похожий случай.</a:t>
            </a:r>
            <a:endParaRPr kumimoji="0" lang="ru-RU" sz="16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Однажды Корней Иванович работал в своем кабинете.  Вдруг он услышал громкий плач.</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 Это плакала его младшая дочь. Она ревела в три ручья, бурно выражая свое нежелание мыться. Чуковский вышел из кабинета, взял девочку на руки и совершенно неожиданно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cs typeface="Times New Roman" pitchFamily="18" charset="0"/>
              </a:rPr>
              <a:t>для себя тихо ей сказал:</a:t>
            </a:r>
            <a:endParaRPr kumimoji="0" lang="ru-RU" sz="16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endParaRPr>
          </a:p>
        </p:txBody>
      </p:sp>
      <p:sp>
        <p:nvSpPr>
          <p:cNvPr id="3" name="Прямоугольник 2"/>
          <p:cNvSpPr/>
          <p:nvPr/>
        </p:nvSpPr>
        <p:spPr>
          <a:xfrm>
            <a:off x="857224" y="1714488"/>
            <a:ext cx="3071818" cy="1477328"/>
          </a:xfrm>
          <a:prstGeom prst="rect">
            <a:avLst/>
          </a:prstGeom>
        </p:spPr>
        <p:txBody>
          <a:bodyPr wrap="square">
            <a:spAutoFit/>
          </a:bodyPr>
          <a:lstStyle/>
          <a:p>
            <a:pPr lvl="0" algn="ctr" eaLnBrk="0" fontAlgn="base" hangingPunct="0">
              <a:spcBef>
                <a:spcPct val="0"/>
              </a:spcBef>
              <a:spcAft>
                <a:spcPct val="0"/>
              </a:spcAft>
            </a:pPr>
            <a:r>
              <a:rPr lang="ru-RU" i="1" dirty="0" smtClean="0">
                <a:solidFill>
                  <a:srgbClr val="C00000"/>
                </a:solidFill>
                <a:cs typeface="Times New Roman" pitchFamily="18" charset="0"/>
              </a:rPr>
              <a:t>Надо, надо умываться</a:t>
            </a:r>
            <a:endParaRPr lang="ru-RU" i="1" dirty="0" smtClean="0">
              <a:solidFill>
                <a:srgbClr val="C00000"/>
              </a:solidFill>
            </a:endParaRPr>
          </a:p>
          <a:p>
            <a:pPr lvl="0" algn="ctr" eaLnBrk="0" fontAlgn="base" hangingPunct="0">
              <a:spcBef>
                <a:spcPct val="0"/>
              </a:spcBef>
              <a:spcAft>
                <a:spcPct val="0"/>
              </a:spcAft>
            </a:pPr>
            <a:r>
              <a:rPr lang="ru-RU" i="1" dirty="0" smtClean="0">
                <a:solidFill>
                  <a:srgbClr val="C00000"/>
                </a:solidFill>
                <a:cs typeface="Times New Roman" pitchFamily="18" charset="0"/>
              </a:rPr>
              <a:t>По утрам и вечерам,</a:t>
            </a:r>
            <a:endParaRPr lang="ru-RU" i="1" dirty="0" smtClean="0">
              <a:solidFill>
                <a:srgbClr val="C00000"/>
              </a:solidFill>
            </a:endParaRPr>
          </a:p>
          <a:p>
            <a:pPr lvl="0" algn="ctr" eaLnBrk="0" fontAlgn="base" hangingPunct="0">
              <a:spcBef>
                <a:spcPct val="0"/>
              </a:spcBef>
              <a:spcAft>
                <a:spcPct val="0"/>
              </a:spcAft>
            </a:pPr>
            <a:r>
              <a:rPr lang="ru-RU" i="1" dirty="0" smtClean="0">
                <a:solidFill>
                  <a:srgbClr val="C00000"/>
                </a:solidFill>
                <a:cs typeface="Times New Roman" pitchFamily="18" charset="0"/>
              </a:rPr>
              <a:t>А нечистым трубочистам –</a:t>
            </a:r>
            <a:endParaRPr lang="ru-RU" i="1" dirty="0" smtClean="0">
              <a:solidFill>
                <a:srgbClr val="C00000"/>
              </a:solidFill>
            </a:endParaRPr>
          </a:p>
          <a:p>
            <a:pPr lvl="0" algn="ctr" eaLnBrk="0" fontAlgn="base" hangingPunct="0">
              <a:spcBef>
                <a:spcPct val="0"/>
              </a:spcBef>
              <a:spcAft>
                <a:spcPct val="0"/>
              </a:spcAft>
            </a:pPr>
            <a:r>
              <a:rPr lang="ru-RU" i="1" dirty="0" smtClean="0">
                <a:solidFill>
                  <a:srgbClr val="C00000"/>
                </a:solidFill>
                <a:cs typeface="Times New Roman" pitchFamily="18" charset="0"/>
              </a:rPr>
              <a:t>Стыд и срам!</a:t>
            </a:r>
            <a:endParaRPr lang="ru-RU" i="1" dirty="0" smtClean="0">
              <a:solidFill>
                <a:srgbClr val="C00000"/>
              </a:solidFill>
            </a:endParaRPr>
          </a:p>
          <a:p>
            <a:pPr lvl="0" algn="ctr" eaLnBrk="0" fontAlgn="base" hangingPunct="0">
              <a:spcBef>
                <a:spcPct val="0"/>
              </a:spcBef>
              <a:spcAft>
                <a:spcPct val="0"/>
              </a:spcAft>
            </a:pPr>
            <a:r>
              <a:rPr lang="ru-RU" i="1" dirty="0" smtClean="0">
                <a:solidFill>
                  <a:srgbClr val="C00000"/>
                </a:solidFill>
                <a:cs typeface="Times New Roman" pitchFamily="18" charset="0"/>
              </a:rPr>
              <a:t>Стыд и срам!</a:t>
            </a:r>
            <a:endParaRPr lang="ru-RU" i="1" dirty="0">
              <a:solidFill>
                <a:srgbClr val="C00000"/>
              </a:solidFill>
            </a:endParaRPr>
          </a:p>
        </p:txBody>
      </p:sp>
      <p:sp>
        <p:nvSpPr>
          <p:cNvPr id="4" name="Прямоугольник 3"/>
          <p:cNvSpPr/>
          <p:nvPr/>
        </p:nvSpPr>
        <p:spPr>
          <a:xfrm>
            <a:off x="642910" y="3214686"/>
            <a:ext cx="3534365" cy="369332"/>
          </a:xfrm>
          <a:prstGeom prst="rect">
            <a:avLst/>
          </a:prstGeom>
        </p:spPr>
        <p:txBody>
          <a:bodyPr wrap="none">
            <a:spAutoFit/>
          </a:bodyPr>
          <a:lstStyle/>
          <a:p>
            <a:pPr lvl="0" algn="just" eaLnBrk="0" fontAlgn="base" hangingPunct="0">
              <a:spcBef>
                <a:spcPct val="0"/>
              </a:spcBef>
              <a:spcAft>
                <a:spcPct val="0"/>
              </a:spcAft>
            </a:pPr>
            <a:r>
              <a:rPr lang="ru-RU" dirty="0" smtClean="0">
                <a:cs typeface="Times New Roman" pitchFamily="18" charset="0"/>
              </a:rPr>
              <a:t>Так родился на свет «</a:t>
            </a:r>
            <a:r>
              <a:rPr lang="ru-RU" dirty="0" err="1" smtClean="0">
                <a:cs typeface="Times New Roman" pitchFamily="18" charset="0"/>
              </a:rPr>
              <a:t>Мойдодыр</a:t>
            </a:r>
            <a:r>
              <a:rPr lang="ru-RU" dirty="0" smtClean="0">
                <a:cs typeface="Times New Roman" pitchFamily="18" charset="0"/>
              </a:rPr>
              <a:t>».</a:t>
            </a:r>
            <a:endParaRPr lang="ru-RU" dirty="0" smtClean="0"/>
          </a:p>
        </p:txBody>
      </p:sp>
      <p:pic>
        <p:nvPicPr>
          <p:cNvPr id="5" name="Рисунок 4" descr="0_6abfb_62323fc5_orig.jpg"/>
          <p:cNvPicPr>
            <a:picLocks noChangeAspect="1"/>
          </p:cNvPicPr>
          <p:nvPr/>
        </p:nvPicPr>
        <p:blipFill>
          <a:blip r:embed="rId3" cstate="print"/>
          <a:srcRect l="9677" t="9375" r="9677" b="8333"/>
          <a:stretch>
            <a:fillRect/>
          </a:stretch>
        </p:blipFill>
        <p:spPr>
          <a:xfrm>
            <a:off x="3143240" y="3357562"/>
            <a:ext cx="2357454" cy="3103981"/>
          </a:xfrm>
          <a:prstGeom prst="rect">
            <a:avLst/>
          </a:prstGeom>
        </p:spPr>
      </p:pic>
      <p:pic>
        <p:nvPicPr>
          <p:cNvPr id="6" name="Рисунок 5" descr="moydodyir.png"/>
          <p:cNvPicPr>
            <a:picLocks noChangeAspect="1"/>
          </p:cNvPicPr>
          <p:nvPr/>
        </p:nvPicPr>
        <p:blipFill>
          <a:blip r:embed="rId4" cstate="print"/>
          <a:stretch>
            <a:fillRect/>
          </a:stretch>
        </p:blipFill>
        <p:spPr>
          <a:xfrm>
            <a:off x="4857752" y="1785926"/>
            <a:ext cx="3908420" cy="4122906"/>
          </a:xfrm>
          <a:prstGeom prst="rect">
            <a:avLst/>
          </a:prstGeom>
        </p:spPr>
      </p:pic>
      <p:pic>
        <p:nvPicPr>
          <p:cNvPr id="11" name="Рисунок 10" descr="cyberduck-application.png"/>
          <p:cNvPicPr>
            <a:picLocks noChangeAspect="1"/>
          </p:cNvPicPr>
          <p:nvPr/>
        </p:nvPicPr>
        <p:blipFill>
          <a:blip r:embed="rId5" cstate="print"/>
          <a:stretch>
            <a:fillRect/>
          </a:stretch>
        </p:blipFill>
        <p:spPr>
          <a:xfrm>
            <a:off x="2214546" y="4929198"/>
            <a:ext cx="785794" cy="785794"/>
          </a:xfrm>
          <a:prstGeom prst="rect">
            <a:avLst/>
          </a:prstGeom>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14348" y="402203"/>
            <a:ext cx="785818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Героем многих сказок у Корнея Чуковского является крокодил.</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 И вот крокодилы эти заблудились.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Давайте поможем им вернуться в свои сказки. </a:t>
            </a:r>
            <a:endParaRPr kumimoji="0" lang="ru-RU" b="0" i="0" u="none" strike="noStrike" cap="none" normalizeH="0" baseline="0" dirty="0" smtClean="0">
              <a:ln>
                <a:noFill/>
              </a:ln>
              <a:solidFill>
                <a:schemeClr val="tx1"/>
              </a:solidFill>
              <a:effectLst/>
            </a:endParaRPr>
          </a:p>
        </p:txBody>
      </p:sp>
      <p:sp>
        <p:nvSpPr>
          <p:cNvPr id="3" name="Прямоугольник 2"/>
          <p:cNvSpPr/>
          <p:nvPr/>
        </p:nvSpPr>
        <p:spPr>
          <a:xfrm>
            <a:off x="2214546" y="2786058"/>
            <a:ext cx="4572000" cy="707886"/>
          </a:xfrm>
          <a:prstGeom prst="rect">
            <a:avLst/>
          </a:prstGeom>
        </p:spPr>
        <p:txBody>
          <a:bodyPr>
            <a:spAutoFit/>
          </a:bodyPr>
          <a:lstStyle/>
          <a:p>
            <a:pPr lvl="0" algn="ctr" eaLnBrk="0" fontAlgn="base" hangingPunct="0">
              <a:spcBef>
                <a:spcPct val="0"/>
              </a:spcBef>
              <a:spcAft>
                <a:spcPct val="0"/>
              </a:spcAft>
            </a:pPr>
            <a:r>
              <a:rPr lang="ru-RU" sz="2000" i="1" dirty="0" smtClean="0">
                <a:cs typeface="Times New Roman" pitchFamily="18" charset="0"/>
              </a:rPr>
              <a:t>Вопросы викторины - на слайдах. </a:t>
            </a:r>
          </a:p>
          <a:p>
            <a:pPr lvl="0" algn="ctr" eaLnBrk="0" fontAlgn="base" hangingPunct="0">
              <a:spcBef>
                <a:spcPct val="0"/>
              </a:spcBef>
              <a:spcAft>
                <a:spcPct val="0"/>
              </a:spcAft>
            </a:pPr>
            <a:r>
              <a:rPr lang="ru-RU" sz="2000" i="1" dirty="0" smtClean="0">
                <a:cs typeface="Times New Roman" pitchFamily="18" charset="0"/>
              </a:rPr>
              <a:t>Ответы - по щелчку.</a:t>
            </a:r>
            <a:endParaRPr lang="ru-RU" sz="2000" dirty="0" smtClean="0"/>
          </a:p>
        </p:txBody>
      </p:sp>
      <p:sp>
        <p:nvSpPr>
          <p:cNvPr id="4" name="Прямоугольник 3"/>
          <p:cNvSpPr/>
          <p:nvPr/>
        </p:nvSpPr>
        <p:spPr>
          <a:xfrm>
            <a:off x="642910" y="1428736"/>
            <a:ext cx="7830991" cy="1323439"/>
          </a:xfrm>
          <a:prstGeom prst="rect">
            <a:avLst/>
          </a:prstGeom>
        </p:spPr>
        <p:txBody>
          <a:bodyPr wrap="none">
            <a:spAutoFit/>
          </a:bodyPr>
          <a:lstStyle/>
          <a:p>
            <a:pPr lvl="0" algn="ctr" eaLnBrk="0" fontAlgn="base" hangingPunct="0">
              <a:spcBef>
                <a:spcPct val="0"/>
              </a:spcBef>
              <a:spcAft>
                <a:spcPct val="0"/>
              </a:spcAft>
            </a:pPr>
            <a:r>
              <a:rPr lang="ru-RU" sz="4000" b="1" i="1" dirty="0" smtClean="0">
                <a:solidFill>
                  <a:srgbClr val="A42320"/>
                </a:solidFill>
                <a:latin typeface="Georgia" pitchFamily="18" charset="0"/>
                <a:cs typeface="Times New Roman" pitchFamily="18" charset="0"/>
              </a:rPr>
              <a:t>Викторина </a:t>
            </a:r>
          </a:p>
          <a:p>
            <a:pPr lvl="0" algn="ctr" eaLnBrk="0" fontAlgn="base" hangingPunct="0">
              <a:spcBef>
                <a:spcPct val="0"/>
              </a:spcBef>
              <a:spcAft>
                <a:spcPct val="0"/>
              </a:spcAft>
            </a:pPr>
            <a:r>
              <a:rPr lang="ru-RU" sz="4000" b="1" i="1" dirty="0" smtClean="0">
                <a:solidFill>
                  <a:srgbClr val="A42320"/>
                </a:solidFill>
                <a:latin typeface="Georgia" pitchFamily="18" charset="0"/>
                <a:cs typeface="Times New Roman" pitchFamily="18" charset="0"/>
              </a:rPr>
              <a:t>«Крокодилы  заблудились»</a:t>
            </a:r>
            <a:endParaRPr lang="ru-RU" sz="4000" dirty="0" smtClean="0">
              <a:solidFill>
                <a:srgbClr val="A42320"/>
              </a:solidFill>
              <a:latin typeface="Georgia" pitchFamily="18" charset="0"/>
            </a:endParaRPr>
          </a:p>
        </p:txBody>
      </p:sp>
      <p:pic>
        <p:nvPicPr>
          <p:cNvPr id="5" name="Рисунок 4" descr="s1200.png"/>
          <p:cNvPicPr>
            <a:picLocks noChangeAspect="1"/>
          </p:cNvPicPr>
          <p:nvPr/>
        </p:nvPicPr>
        <p:blipFill>
          <a:blip r:embed="rId2" cstate="print"/>
          <a:srcRect b="26781"/>
          <a:stretch>
            <a:fillRect/>
          </a:stretch>
        </p:blipFill>
        <p:spPr>
          <a:xfrm>
            <a:off x="1714510" y="3643314"/>
            <a:ext cx="6000762" cy="2571768"/>
          </a:xfrm>
          <a:prstGeom prst="rect">
            <a:avLst/>
          </a:prstGeom>
        </p:spPr>
      </p:pic>
      <p:pic>
        <p:nvPicPr>
          <p:cNvPr id="6" name="Рисунок 5" descr="512_2829087682b44947cf7eac2f9fed8900.png"/>
          <p:cNvPicPr>
            <a:picLocks noChangeAspect="1"/>
          </p:cNvPicPr>
          <p:nvPr/>
        </p:nvPicPr>
        <p:blipFill>
          <a:blip r:embed="rId3" cstate="print"/>
          <a:stretch>
            <a:fillRect/>
          </a:stretch>
        </p:blipFill>
        <p:spPr>
          <a:xfrm>
            <a:off x="1357290" y="5286388"/>
            <a:ext cx="1448488" cy="1272743"/>
          </a:xfrm>
          <a:prstGeom prst="rect">
            <a:avLst/>
          </a:prstGeom>
        </p:spPr>
      </p:pic>
      <p:pic>
        <p:nvPicPr>
          <p:cNvPr id="8" name="Рисунок 7" descr="0_c1d3a_6a5baae4_orig.png"/>
          <p:cNvPicPr>
            <a:picLocks noChangeAspect="1"/>
          </p:cNvPicPr>
          <p:nvPr/>
        </p:nvPicPr>
        <p:blipFill>
          <a:blip r:embed="rId4" cstate="print"/>
          <a:stretch>
            <a:fillRect/>
          </a:stretch>
        </p:blipFill>
        <p:spPr>
          <a:xfrm>
            <a:off x="7286644" y="4786322"/>
            <a:ext cx="1142294" cy="1569050"/>
          </a:xfrm>
          <a:prstGeom prst="rect">
            <a:avLst/>
          </a:prstGeom>
        </p:spPr>
      </p:pic>
      <p:pic>
        <p:nvPicPr>
          <p:cNvPr id="11" name="Рисунок 10" descr="129235776________________________R__8_.png"/>
          <p:cNvPicPr>
            <a:picLocks noChangeAspect="1"/>
          </p:cNvPicPr>
          <p:nvPr/>
        </p:nvPicPr>
        <p:blipFill>
          <a:blip r:embed="rId5" cstate="print"/>
          <a:stretch>
            <a:fillRect/>
          </a:stretch>
        </p:blipFill>
        <p:spPr>
          <a:xfrm>
            <a:off x="2571736" y="5143512"/>
            <a:ext cx="1428760" cy="1428760"/>
          </a:xfrm>
          <a:prstGeom prst="rect">
            <a:avLst/>
          </a:prstGeom>
        </p:spPr>
      </p:pic>
      <p:pic>
        <p:nvPicPr>
          <p:cNvPr id="13" name="Рисунок 12" descr="0_1be36c_afe91cbe_orig.png"/>
          <p:cNvPicPr>
            <a:picLocks noChangeAspect="1"/>
          </p:cNvPicPr>
          <p:nvPr/>
        </p:nvPicPr>
        <p:blipFill>
          <a:blip r:embed="rId6" cstate="print"/>
          <a:stretch>
            <a:fillRect/>
          </a:stretch>
        </p:blipFill>
        <p:spPr>
          <a:xfrm>
            <a:off x="3143240" y="5786454"/>
            <a:ext cx="4929190" cy="805586"/>
          </a:xfrm>
          <a:prstGeom prst="rect">
            <a:avLst/>
          </a:prstGeom>
        </p:spPr>
      </p:pic>
      <p:pic>
        <p:nvPicPr>
          <p:cNvPr id="12" name="Рисунок 11" descr="512_2829087682b44947cf7eac2f9fed8900.png"/>
          <p:cNvPicPr>
            <a:picLocks noChangeAspect="1"/>
          </p:cNvPicPr>
          <p:nvPr/>
        </p:nvPicPr>
        <p:blipFill>
          <a:blip r:embed="rId7" cstate="print"/>
          <a:stretch>
            <a:fillRect/>
          </a:stretch>
        </p:blipFill>
        <p:spPr>
          <a:xfrm>
            <a:off x="4786314" y="5715016"/>
            <a:ext cx="2214578" cy="772677"/>
          </a:xfrm>
          <a:prstGeom prst="rect">
            <a:avLst/>
          </a:prstGeom>
        </p:spPr>
      </p:pic>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0_1c4c11_2b2a885c_orig.png"/>
          <p:cNvPicPr>
            <a:picLocks noChangeAspect="1"/>
          </p:cNvPicPr>
          <p:nvPr/>
        </p:nvPicPr>
        <p:blipFill>
          <a:blip r:embed="rId2" cstate="print"/>
          <a:stretch>
            <a:fillRect/>
          </a:stretch>
        </p:blipFill>
        <p:spPr>
          <a:xfrm flipH="1">
            <a:off x="1785918" y="4429132"/>
            <a:ext cx="714380" cy="604475"/>
          </a:xfrm>
          <a:prstGeom prst="rect">
            <a:avLst/>
          </a:prstGeom>
        </p:spPr>
      </p:pic>
      <p:pic>
        <p:nvPicPr>
          <p:cNvPr id="9" name="Рисунок 8" descr="barmalei-zloi-i-strashnyi-kartinka.jpg"/>
          <p:cNvPicPr>
            <a:picLocks noChangeAspect="1"/>
          </p:cNvPicPr>
          <p:nvPr/>
        </p:nvPicPr>
        <p:blipFill>
          <a:blip r:embed="rId3" cstate="print">
            <a:clrChange>
              <a:clrFrom>
                <a:srgbClr val="FFFFFF"/>
              </a:clrFrom>
              <a:clrTo>
                <a:srgbClr val="FFFFFF">
                  <a:alpha val="0"/>
                </a:srgbClr>
              </a:clrTo>
            </a:clrChange>
          </a:blip>
          <a:srcRect l="27960" t="88883" r="46621" b="3037"/>
          <a:stretch>
            <a:fillRect/>
          </a:stretch>
        </p:blipFill>
        <p:spPr>
          <a:xfrm flipH="1">
            <a:off x="2000232" y="3357562"/>
            <a:ext cx="1643074" cy="1428760"/>
          </a:xfrm>
          <a:prstGeom prst="rect">
            <a:avLst/>
          </a:prstGeom>
          <a:effectLst>
            <a:softEdge rad="317500"/>
          </a:effectLst>
        </p:spPr>
      </p:pic>
      <p:pic>
        <p:nvPicPr>
          <p:cNvPr id="10" name="Рисунок 9" descr="barmalei-zloi-i-strashnyi-kartinka.jpg"/>
          <p:cNvPicPr>
            <a:picLocks noChangeAspect="1"/>
          </p:cNvPicPr>
          <p:nvPr/>
        </p:nvPicPr>
        <p:blipFill>
          <a:blip r:embed="rId3" cstate="print">
            <a:clrChange>
              <a:clrFrom>
                <a:srgbClr val="FFFFFF"/>
              </a:clrFrom>
              <a:clrTo>
                <a:srgbClr val="FFFFFF">
                  <a:alpha val="0"/>
                </a:srgbClr>
              </a:clrTo>
            </a:clrChange>
          </a:blip>
          <a:srcRect l="27960" t="88883" r="46621" b="3037"/>
          <a:stretch>
            <a:fillRect/>
          </a:stretch>
        </p:blipFill>
        <p:spPr>
          <a:xfrm rot="10264926" flipH="1">
            <a:off x="2057074" y="2602319"/>
            <a:ext cx="1410848" cy="1214446"/>
          </a:xfrm>
          <a:prstGeom prst="rect">
            <a:avLst/>
          </a:prstGeom>
          <a:effectLst>
            <a:softEdge rad="317500"/>
          </a:effectLst>
        </p:spPr>
      </p:pic>
      <p:sp>
        <p:nvSpPr>
          <p:cNvPr id="21505" name="Rectangle 1"/>
          <p:cNvSpPr>
            <a:spLocks noChangeArrowheads="1"/>
          </p:cNvSpPr>
          <p:nvPr/>
        </p:nvSpPr>
        <p:spPr bwMode="auto">
          <a:xfrm>
            <a:off x="500034" y="428604"/>
            <a:ext cx="35719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«Но вот из-за Нила Горилла идёт,</a:t>
            </a:r>
            <a:endParaRPr kumimoji="0" lang="ru-RU"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Горилла идёт,</a:t>
            </a:r>
            <a:endParaRPr kumimoji="0" lang="ru-RU"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cs typeface="Times New Roman" pitchFamily="18" charset="0"/>
              </a:rPr>
              <a:t>Крокодила ведёт!»</a:t>
            </a:r>
            <a:endParaRPr kumimoji="0" lang="ru-RU" b="0" i="0" u="none" strike="noStrike" cap="none" normalizeH="0" baseline="0" dirty="0" smtClean="0">
              <a:ln>
                <a:noFill/>
              </a:ln>
              <a:solidFill>
                <a:schemeClr val="tx1"/>
              </a:solidFill>
              <a:effectLst/>
            </a:endParaRPr>
          </a:p>
        </p:txBody>
      </p:sp>
      <p:sp>
        <p:nvSpPr>
          <p:cNvPr id="3" name="Прямоугольник 2"/>
          <p:cNvSpPr/>
          <p:nvPr/>
        </p:nvSpPr>
        <p:spPr>
          <a:xfrm>
            <a:off x="5500694" y="4357694"/>
            <a:ext cx="3214694" cy="1200329"/>
          </a:xfrm>
          <a:prstGeom prst="rect">
            <a:avLst/>
          </a:prstGeom>
        </p:spPr>
        <p:txBody>
          <a:bodyPr wrap="square">
            <a:spAutoFit/>
          </a:bodyPr>
          <a:lstStyle/>
          <a:p>
            <a:pPr lvl="0" algn="just" eaLnBrk="0" fontAlgn="base" hangingPunct="0">
              <a:spcBef>
                <a:spcPct val="0"/>
              </a:spcBef>
              <a:spcAft>
                <a:spcPct val="0"/>
              </a:spcAft>
            </a:pPr>
            <a:r>
              <a:rPr lang="ru-RU" dirty="0" smtClean="0">
                <a:cs typeface="Times New Roman" pitchFamily="18" charset="0"/>
              </a:rPr>
              <a:t>«А потом позвонил Крокодил</a:t>
            </a:r>
            <a:endParaRPr lang="ru-RU" dirty="0" smtClean="0"/>
          </a:p>
          <a:p>
            <a:pPr lvl="0" algn="just" eaLnBrk="0" fontAlgn="base" hangingPunct="0">
              <a:spcBef>
                <a:spcPct val="0"/>
              </a:spcBef>
              <a:spcAft>
                <a:spcPct val="0"/>
              </a:spcAft>
            </a:pPr>
            <a:r>
              <a:rPr lang="ru-RU" dirty="0" smtClean="0">
                <a:cs typeface="Times New Roman" pitchFamily="18" charset="0"/>
              </a:rPr>
              <a:t>И со слезами просил:</a:t>
            </a:r>
            <a:endParaRPr lang="ru-RU" dirty="0" smtClean="0"/>
          </a:p>
          <a:p>
            <a:pPr lvl="0" algn="just" eaLnBrk="0" fontAlgn="base" hangingPunct="0">
              <a:spcBef>
                <a:spcPct val="0"/>
              </a:spcBef>
              <a:spcAft>
                <a:spcPct val="0"/>
              </a:spcAft>
            </a:pPr>
            <a:r>
              <a:rPr lang="ru-RU" dirty="0" smtClean="0">
                <a:cs typeface="Times New Roman" pitchFamily="18" charset="0"/>
              </a:rPr>
              <a:t>- Мой милый, хороший,</a:t>
            </a:r>
            <a:endParaRPr lang="ru-RU" dirty="0" smtClean="0"/>
          </a:p>
          <a:p>
            <a:pPr lvl="0" algn="just" eaLnBrk="0" fontAlgn="base" hangingPunct="0">
              <a:spcBef>
                <a:spcPct val="0"/>
              </a:spcBef>
              <a:spcAft>
                <a:spcPct val="0"/>
              </a:spcAft>
            </a:pPr>
            <a:r>
              <a:rPr lang="ru-RU" dirty="0" smtClean="0">
                <a:cs typeface="Times New Roman" pitchFamily="18" charset="0"/>
              </a:rPr>
              <a:t>Пришли мне калоши…»</a:t>
            </a:r>
            <a:endParaRPr lang="ru-RU" dirty="0" smtClean="0"/>
          </a:p>
        </p:txBody>
      </p:sp>
      <p:sp>
        <p:nvSpPr>
          <p:cNvPr id="4" name="Прямоугольник 3"/>
          <p:cNvSpPr/>
          <p:nvPr/>
        </p:nvSpPr>
        <p:spPr>
          <a:xfrm>
            <a:off x="571472" y="1345156"/>
            <a:ext cx="1404295"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cs typeface="Times New Roman" pitchFamily="18" charset="0"/>
              </a:rPr>
              <a:t>«</a:t>
            </a:r>
            <a:r>
              <a:rPr lang="ru-RU" b="1" i="1" dirty="0" err="1" smtClean="0">
                <a:solidFill>
                  <a:srgbClr val="A42320"/>
                </a:solidFill>
                <a:cs typeface="Times New Roman" pitchFamily="18" charset="0"/>
              </a:rPr>
              <a:t>Бармалей</a:t>
            </a:r>
            <a:r>
              <a:rPr lang="ru-RU" b="1" i="1" dirty="0" smtClean="0">
                <a:solidFill>
                  <a:srgbClr val="A42320"/>
                </a:solidFill>
                <a:cs typeface="Times New Roman" pitchFamily="18" charset="0"/>
              </a:rPr>
              <a:t>»</a:t>
            </a:r>
          </a:p>
        </p:txBody>
      </p:sp>
      <p:sp>
        <p:nvSpPr>
          <p:cNvPr id="5" name="Прямоугольник 4"/>
          <p:cNvSpPr/>
          <p:nvPr/>
        </p:nvSpPr>
        <p:spPr>
          <a:xfrm>
            <a:off x="5572132" y="5572140"/>
            <a:ext cx="1269258" cy="369332"/>
          </a:xfrm>
          <a:prstGeom prst="rect">
            <a:avLst/>
          </a:prstGeom>
        </p:spPr>
        <p:txBody>
          <a:bodyPr wrap="none">
            <a:spAutoFit/>
          </a:bodyPr>
          <a:lstStyle/>
          <a:p>
            <a:pPr lvl="0" algn="just" eaLnBrk="0" fontAlgn="base" hangingPunct="0">
              <a:spcBef>
                <a:spcPct val="0"/>
              </a:spcBef>
              <a:spcAft>
                <a:spcPct val="0"/>
              </a:spcAft>
            </a:pPr>
            <a:r>
              <a:rPr lang="ru-RU" b="1" i="1" dirty="0" smtClean="0">
                <a:solidFill>
                  <a:srgbClr val="A42320"/>
                </a:solidFill>
                <a:cs typeface="Times New Roman" pitchFamily="18" charset="0"/>
              </a:rPr>
              <a:t>«Телефон»</a:t>
            </a:r>
            <a:endParaRPr lang="ru-RU" dirty="0" smtClean="0">
              <a:solidFill>
                <a:srgbClr val="A42320"/>
              </a:solidFill>
            </a:endParaRPr>
          </a:p>
        </p:txBody>
      </p:sp>
      <p:grpSp>
        <p:nvGrpSpPr>
          <p:cNvPr id="20" name="Группа 19"/>
          <p:cNvGrpSpPr/>
          <p:nvPr/>
        </p:nvGrpSpPr>
        <p:grpSpPr>
          <a:xfrm>
            <a:off x="214282" y="1222295"/>
            <a:ext cx="5020306" cy="4564159"/>
            <a:chOff x="214282" y="1214422"/>
            <a:chExt cx="5020306" cy="4564159"/>
          </a:xfrm>
        </p:grpSpPr>
        <p:pic>
          <p:nvPicPr>
            <p:cNvPr id="6" name="Рисунок 5" descr="000014.jpg"/>
            <p:cNvPicPr>
              <a:picLocks noChangeAspect="1"/>
            </p:cNvPicPr>
            <p:nvPr/>
          </p:nvPicPr>
          <p:blipFill>
            <a:blip r:embed="rId4" cstate="print">
              <a:clrChange>
                <a:clrFrom>
                  <a:srgbClr val="FFFFFF"/>
                </a:clrFrom>
                <a:clrTo>
                  <a:srgbClr val="FFFFFF">
                    <a:alpha val="0"/>
                  </a:srgbClr>
                </a:clrTo>
              </a:clrChange>
            </a:blip>
            <a:stretch>
              <a:fillRect/>
            </a:stretch>
          </p:blipFill>
          <p:spPr>
            <a:xfrm>
              <a:off x="1714480" y="1214422"/>
              <a:ext cx="3520108" cy="4564159"/>
            </a:xfrm>
            <a:prstGeom prst="rect">
              <a:avLst/>
            </a:prstGeom>
          </p:spPr>
        </p:pic>
        <p:pic>
          <p:nvPicPr>
            <p:cNvPr id="8" name="Рисунок 7" descr="barmalei-zloi-i-strashnyi-kartinka.jpg"/>
            <p:cNvPicPr>
              <a:picLocks noChangeAspect="1"/>
            </p:cNvPicPr>
            <p:nvPr/>
          </p:nvPicPr>
          <p:blipFill>
            <a:blip r:embed="rId5" cstate="print">
              <a:clrChange>
                <a:clrFrom>
                  <a:srgbClr val="FFFFFF"/>
                </a:clrFrom>
                <a:clrTo>
                  <a:srgbClr val="FFFFFF">
                    <a:alpha val="0"/>
                  </a:srgbClr>
                </a:clrTo>
              </a:clrChange>
            </a:blip>
            <a:stretch>
              <a:fillRect/>
            </a:stretch>
          </p:blipFill>
          <p:spPr>
            <a:xfrm>
              <a:off x="214282" y="1285860"/>
              <a:ext cx="2554984" cy="3536405"/>
            </a:xfrm>
            <a:prstGeom prst="rect">
              <a:avLst/>
            </a:prstGeom>
          </p:spPr>
        </p:pic>
        <p:pic>
          <p:nvPicPr>
            <p:cNvPr id="12" name="Рисунок 11" descr="Andy_plants_pebbles_and_flowers.png"/>
            <p:cNvPicPr>
              <a:picLocks noChangeAspect="1"/>
            </p:cNvPicPr>
            <p:nvPr/>
          </p:nvPicPr>
          <p:blipFill>
            <a:blip r:embed="rId6" cstate="print"/>
            <a:srcRect r="7706"/>
            <a:stretch>
              <a:fillRect/>
            </a:stretch>
          </p:blipFill>
          <p:spPr>
            <a:xfrm>
              <a:off x="2786050" y="1571612"/>
              <a:ext cx="1285884" cy="1414464"/>
            </a:xfrm>
            <a:prstGeom prst="rect">
              <a:avLst/>
            </a:prstGeom>
          </p:spPr>
        </p:pic>
        <p:pic>
          <p:nvPicPr>
            <p:cNvPr id="13" name="Рисунок 12" descr="0_1c4c11_2b2a885c_orig.png"/>
            <p:cNvPicPr>
              <a:picLocks noChangeAspect="1"/>
            </p:cNvPicPr>
            <p:nvPr/>
          </p:nvPicPr>
          <p:blipFill>
            <a:blip r:embed="rId7" cstate="print"/>
            <a:stretch>
              <a:fillRect/>
            </a:stretch>
          </p:blipFill>
          <p:spPr>
            <a:xfrm>
              <a:off x="1142976" y="4429132"/>
              <a:ext cx="928694" cy="649372"/>
            </a:xfrm>
            <a:prstGeom prst="rect">
              <a:avLst/>
            </a:prstGeom>
          </p:spPr>
        </p:pic>
        <p:pic>
          <p:nvPicPr>
            <p:cNvPr id="14" name="Рисунок 13" descr="0_1c4c11_2b2a885c_orig.png"/>
            <p:cNvPicPr>
              <a:picLocks noChangeAspect="1"/>
            </p:cNvPicPr>
            <p:nvPr/>
          </p:nvPicPr>
          <p:blipFill>
            <a:blip r:embed="rId8" cstate="print"/>
            <a:stretch>
              <a:fillRect/>
            </a:stretch>
          </p:blipFill>
          <p:spPr>
            <a:xfrm flipH="1">
              <a:off x="1500166" y="4572008"/>
              <a:ext cx="928694" cy="785818"/>
            </a:xfrm>
            <a:prstGeom prst="rect">
              <a:avLst/>
            </a:prstGeom>
          </p:spPr>
        </p:pic>
        <p:pic>
          <p:nvPicPr>
            <p:cNvPr id="16" name="Рисунок 15" descr="0_1c4c11_2b2a885c_orig.png"/>
            <p:cNvPicPr>
              <a:picLocks noChangeAspect="1"/>
            </p:cNvPicPr>
            <p:nvPr/>
          </p:nvPicPr>
          <p:blipFill>
            <a:blip r:embed="rId8" cstate="print"/>
            <a:stretch>
              <a:fillRect/>
            </a:stretch>
          </p:blipFill>
          <p:spPr>
            <a:xfrm>
              <a:off x="2857488" y="3143248"/>
              <a:ext cx="714380" cy="714380"/>
            </a:xfrm>
            <a:prstGeom prst="rect">
              <a:avLst/>
            </a:prstGeom>
          </p:spPr>
        </p:pic>
        <p:pic>
          <p:nvPicPr>
            <p:cNvPr id="18" name="Рисунок 17" descr="0_1c4c11_2b2a885c_orig.png"/>
            <p:cNvPicPr>
              <a:picLocks noChangeAspect="1"/>
            </p:cNvPicPr>
            <p:nvPr/>
          </p:nvPicPr>
          <p:blipFill>
            <a:blip r:embed="rId8" cstate="print"/>
            <a:stretch>
              <a:fillRect/>
            </a:stretch>
          </p:blipFill>
          <p:spPr>
            <a:xfrm>
              <a:off x="2964644" y="3714752"/>
              <a:ext cx="535785" cy="714380"/>
            </a:xfrm>
            <a:prstGeom prst="rect">
              <a:avLst/>
            </a:prstGeom>
            <a:effectLst>
              <a:softEdge rad="63500"/>
            </a:effectLst>
          </p:spPr>
        </p:pic>
        <p:pic>
          <p:nvPicPr>
            <p:cNvPr id="19" name="Рисунок 18" descr="0_1c4c11_2b2a885c_orig.png"/>
            <p:cNvPicPr>
              <a:picLocks noChangeAspect="1"/>
            </p:cNvPicPr>
            <p:nvPr/>
          </p:nvPicPr>
          <p:blipFill>
            <a:blip r:embed="rId8" cstate="print"/>
            <a:stretch>
              <a:fillRect/>
            </a:stretch>
          </p:blipFill>
          <p:spPr>
            <a:xfrm>
              <a:off x="2428860" y="4071942"/>
              <a:ext cx="428628" cy="571504"/>
            </a:xfrm>
            <a:prstGeom prst="rect">
              <a:avLst/>
            </a:prstGeom>
            <a:effectLst>
              <a:softEdge rad="63500"/>
            </a:effectLst>
          </p:spPr>
        </p:pic>
      </p:grpSp>
      <p:grpSp>
        <p:nvGrpSpPr>
          <p:cNvPr id="28" name="Группа 27"/>
          <p:cNvGrpSpPr/>
          <p:nvPr/>
        </p:nvGrpSpPr>
        <p:grpSpPr>
          <a:xfrm>
            <a:off x="5429256" y="357166"/>
            <a:ext cx="3450892" cy="3935503"/>
            <a:chOff x="5429256" y="357166"/>
            <a:chExt cx="3450892" cy="3935503"/>
          </a:xfrm>
        </p:grpSpPr>
        <p:pic>
          <p:nvPicPr>
            <p:cNvPr id="21" name="Рисунок 20" descr="scrn_.jpg"/>
            <p:cNvPicPr>
              <a:picLocks noChangeAspect="1"/>
            </p:cNvPicPr>
            <p:nvPr/>
          </p:nvPicPr>
          <p:blipFill>
            <a:blip r:embed="rId9" cstate="print">
              <a:clrChange>
                <a:clrFrom>
                  <a:srgbClr val="FFFFFF"/>
                </a:clrFrom>
                <a:clrTo>
                  <a:srgbClr val="FFFFFF">
                    <a:alpha val="0"/>
                  </a:srgbClr>
                </a:clrTo>
              </a:clrChange>
            </a:blip>
            <a:stretch>
              <a:fillRect/>
            </a:stretch>
          </p:blipFill>
          <p:spPr>
            <a:xfrm>
              <a:off x="5429256" y="782281"/>
              <a:ext cx="3309192" cy="3363441"/>
            </a:xfrm>
            <a:prstGeom prst="rect">
              <a:avLst/>
            </a:prstGeom>
          </p:spPr>
        </p:pic>
        <p:pic>
          <p:nvPicPr>
            <p:cNvPr id="22" name="Рисунок 21" descr="i_060.jpg"/>
            <p:cNvPicPr>
              <a:picLocks noChangeAspect="1"/>
            </p:cNvPicPr>
            <p:nvPr/>
          </p:nvPicPr>
          <p:blipFill>
            <a:blip r:embed="rId10" cstate="print">
              <a:clrChange>
                <a:clrFrom>
                  <a:srgbClr val="FFFFFF"/>
                </a:clrFrom>
                <a:clrTo>
                  <a:srgbClr val="FFFFFF">
                    <a:alpha val="0"/>
                  </a:srgbClr>
                </a:clrTo>
              </a:clrChange>
            </a:blip>
            <a:stretch>
              <a:fillRect/>
            </a:stretch>
          </p:blipFill>
          <p:spPr>
            <a:xfrm rot="20655830" flipH="1">
              <a:off x="7985803" y="3754506"/>
              <a:ext cx="894345" cy="538163"/>
            </a:xfrm>
            <a:prstGeom prst="rect">
              <a:avLst/>
            </a:prstGeom>
          </p:spPr>
        </p:pic>
        <p:grpSp>
          <p:nvGrpSpPr>
            <p:cNvPr id="27" name="Группа 26"/>
            <p:cNvGrpSpPr/>
            <p:nvPr/>
          </p:nvGrpSpPr>
          <p:grpSpPr>
            <a:xfrm>
              <a:off x="5474718" y="357166"/>
              <a:ext cx="1740488" cy="1276358"/>
              <a:chOff x="5331842" y="652444"/>
              <a:chExt cx="1740488" cy="1276358"/>
            </a:xfrm>
          </p:grpSpPr>
          <p:pic>
            <p:nvPicPr>
              <p:cNvPr id="26" name="Рисунок 25" descr="_890001.jpg"/>
              <p:cNvPicPr>
                <a:picLocks noChangeAspect="1"/>
              </p:cNvPicPr>
              <p:nvPr/>
            </p:nvPicPr>
            <p:blipFill>
              <a:blip r:embed="rId11" cstate="print">
                <a:lum bright="30000" contrast="30000"/>
              </a:blip>
              <a:srcRect l="9265" t="67971" r="44010" b="8067"/>
              <a:stretch>
                <a:fillRect/>
              </a:stretch>
            </p:blipFill>
            <p:spPr>
              <a:xfrm flipH="1">
                <a:off x="5357818" y="714356"/>
                <a:ext cx="1643074" cy="1214446"/>
              </a:xfrm>
              <a:prstGeom prst="rect">
                <a:avLst/>
              </a:prstGeom>
            </p:spPr>
          </p:pic>
          <p:pic>
            <p:nvPicPr>
              <p:cNvPr id="23" name="Рисунок 22" descr="telefon-chukovskii-krokodily.jpg"/>
              <p:cNvPicPr>
                <a:picLocks noChangeAspect="1"/>
              </p:cNvPicPr>
              <p:nvPr/>
            </p:nvPicPr>
            <p:blipFill>
              <a:blip r:embed="rId12" cstate="print">
                <a:clrChange>
                  <a:clrFrom>
                    <a:srgbClr val="FFFFFF"/>
                  </a:clrFrom>
                  <a:clrTo>
                    <a:srgbClr val="FFFFFF">
                      <a:alpha val="0"/>
                    </a:srgbClr>
                  </a:clrTo>
                </a:clrChange>
              </a:blip>
              <a:stretch>
                <a:fillRect/>
              </a:stretch>
            </p:blipFill>
            <p:spPr>
              <a:xfrm flipH="1">
                <a:off x="5357818" y="857232"/>
                <a:ext cx="1643074" cy="987114"/>
              </a:xfrm>
              <a:prstGeom prst="rect">
                <a:avLst/>
              </a:prstGeom>
            </p:spPr>
          </p:pic>
          <p:pic>
            <p:nvPicPr>
              <p:cNvPr id="25" name="Рисунок 24" descr="0_d7096_ddb53858_orig.png"/>
              <p:cNvPicPr>
                <a:picLocks noChangeAspect="1"/>
              </p:cNvPicPr>
              <p:nvPr/>
            </p:nvPicPr>
            <p:blipFill>
              <a:blip r:embed="rId13" cstate="print"/>
              <a:srcRect l="4166" t="3125" r="4166" b="3125"/>
              <a:stretch>
                <a:fillRect/>
              </a:stretch>
            </p:blipFill>
            <p:spPr>
              <a:xfrm rot="5400000">
                <a:off x="5563907" y="420379"/>
                <a:ext cx="1276358" cy="1740488"/>
              </a:xfrm>
              <a:prstGeom prst="rect">
                <a:avLst/>
              </a:prstGeom>
            </p:spPr>
          </p:pic>
        </p:grpSp>
      </p:grpSp>
    </p:spTree>
    <p:extLst>
      <p:ext uri="{BB962C8B-B14F-4D97-AF65-F5344CB8AC3E}">
        <p14:creationId xmlns="" xmlns:p14="http://schemas.microsoft.com/office/powerpoint/2010/main" val="3772321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A0000"/>
      </a:hlink>
      <a:folHlink>
        <a:srgbClr val="FAC08F"/>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2002</TotalTime>
  <Words>1131</Words>
  <Application>Microsoft Office PowerPoint</Application>
  <PresentationFormat>Экран (4:3)</PresentationFormat>
  <Paragraphs>116</Paragraphs>
  <Slides>21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Times New Roman</vt:lpstr>
      <vt:lpstr>SkazkaForSerge</vt:lpstr>
      <vt:lpstr>Georgia</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Company>МАОУ лицей №21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Сказочные</dc:title>
  <dc:creator>Ранько Елена</dc:creator>
  <cp:lastModifiedBy>Admin</cp:lastModifiedBy>
  <cp:revision>163</cp:revision>
  <dcterms:created xsi:type="dcterms:W3CDTF">2015-04-19T15:51:03Z</dcterms:created>
  <dcterms:modified xsi:type="dcterms:W3CDTF">2019-08-16T09:59:21Z</dcterms:modified>
</cp:coreProperties>
</file>