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1" r:id="rId4"/>
    <p:sldId id="262" r:id="rId5"/>
    <p:sldId id="257" r:id="rId6"/>
    <p:sldId id="258" r:id="rId7"/>
    <p:sldId id="259" r:id="rId8"/>
    <p:sldId id="260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10807" y="1600200"/>
          <a:ext cx="5722385" cy="4525962"/>
        </p:xfrm>
        <a:graphic>
          <a:graphicData uri="http://schemas.openxmlformats.org/drawingml/2006/table">
            <a:tbl>
              <a:tblPr firstRow="1" firstCol="1" bandRow="1"/>
              <a:tblGrid>
                <a:gridCol w="1144477">
                  <a:extLst>
                    <a:ext uri="{9D8B030D-6E8A-4147-A177-3AD203B41FA5}">
                      <a16:colId xmlns="" xmlns:a16="http://schemas.microsoft.com/office/drawing/2014/main" val="469105216"/>
                    </a:ext>
                  </a:extLst>
                </a:gridCol>
                <a:gridCol w="1144477">
                  <a:extLst>
                    <a:ext uri="{9D8B030D-6E8A-4147-A177-3AD203B41FA5}">
                      <a16:colId xmlns="" xmlns:a16="http://schemas.microsoft.com/office/drawing/2014/main" val="2435957334"/>
                    </a:ext>
                  </a:extLst>
                </a:gridCol>
                <a:gridCol w="1144477">
                  <a:extLst>
                    <a:ext uri="{9D8B030D-6E8A-4147-A177-3AD203B41FA5}">
                      <a16:colId xmlns="" xmlns:a16="http://schemas.microsoft.com/office/drawing/2014/main" val="1962554784"/>
                    </a:ext>
                  </a:extLst>
                </a:gridCol>
                <a:gridCol w="1144477">
                  <a:extLst>
                    <a:ext uri="{9D8B030D-6E8A-4147-A177-3AD203B41FA5}">
                      <a16:colId xmlns="" xmlns:a16="http://schemas.microsoft.com/office/drawing/2014/main" val="3307415402"/>
                    </a:ext>
                  </a:extLst>
                </a:gridCol>
                <a:gridCol w="1144477">
                  <a:extLst>
                    <a:ext uri="{9D8B030D-6E8A-4147-A177-3AD203B41FA5}">
                      <a16:colId xmlns="" xmlns:a16="http://schemas.microsoft.com/office/drawing/2014/main" val="2626700269"/>
                    </a:ext>
                  </a:extLst>
                </a:gridCol>
              </a:tblGrid>
              <a:tr h="7496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A=12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B=-12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C=10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D=-6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E=-8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30607905"/>
                  </a:ext>
                </a:extLst>
              </a:tr>
              <a:tr h="7775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F=87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G=-28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H=38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I=5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J=-22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36842687"/>
                  </a:ext>
                </a:extLst>
              </a:tr>
              <a:tr h="7496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K=99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L=19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M=0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N=15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O=-7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19119327"/>
                  </a:ext>
                </a:extLst>
              </a:tr>
              <a:tr h="7496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P=13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Q=4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R=16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S=-11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T=-10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65233980"/>
                  </a:ext>
                </a:extLst>
              </a:tr>
              <a:tr h="7496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U=85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V=76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W=3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X=25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Y=-25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98053296"/>
                  </a:ext>
                </a:extLst>
              </a:tr>
              <a:tr h="7496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Z=1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6" marR="590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46726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78790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92696"/>
            <a:ext cx="77768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It </a:t>
            </a:r>
            <a:r>
              <a:rPr lang="en-US" sz="3600" dirty="0" smtClean="0"/>
              <a:t>was difficult for me. </a:t>
            </a:r>
          </a:p>
          <a:p>
            <a:r>
              <a:rPr lang="en-US" sz="3600" dirty="0"/>
              <a:t>It was </a:t>
            </a:r>
            <a:r>
              <a:rPr lang="en-US" sz="3600" dirty="0" smtClean="0"/>
              <a:t>easy </a:t>
            </a:r>
            <a:r>
              <a:rPr lang="en-US" sz="3600" dirty="0"/>
              <a:t>for me</a:t>
            </a:r>
            <a:r>
              <a:rPr lang="en-US" sz="3600" dirty="0" smtClean="0"/>
              <a:t>.</a:t>
            </a:r>
          </a:p>
          <a:p>
            <a:r>
              <a:rPr lang="en-US" sz="3600" dirty="0"/>
              <a:t>It was </a:t>
            </a:r>
            <a:r>
              <a:rPr lang="en-US" sz="3600" dirty="0" smtClean="0"/>
              <a:t>interesting </a:t>
            </a:r>
            <a:r>
              <a:rPr lang="en-US" sz="3600" dirty="0"/>
              <a:t>for me.</a:t>
            </a:r>
          </a:p>
          <a:p>
            <a:r>
              <a:rPr lang="en-US" sz="3600" dirty="0" smtClean="0"/>
              <a:t>I would like to repeat it again.</a:t>
            </a:r>
          </a:p>
          <a:p>
            <a:r>
              <a:rPr lang="en-US" sz="3600" dirty="0"/>
              <a:t>I </a:t>
            </a:r>
            <a:r>
              <a:rPr lang="en-US" sz="3600" dirty="0" smtClean="0"/>
              <a:t>would not </a:t>
            </a:r>
            <a:r>
              <a:rPr lang="en-US" sz="3600" dirty="0"/>
              <a:t>like to repeat it again.</a:t>
            </a:r>
          </a:p>
          <a:p>
            <a:endParaRPr lang="en-US" sz="3600" dirty="0"/>
          </a:p>
          <a:p>
            <a:endParaRPr lang="en-US" sz="36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1088"/>
            <a:ext cx="2915816" cy="25918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922" y="4194681"/>
            <a:ext cx="2592288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700167"/>
            <a:ext cx="3596342" cy="29969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807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Addition and Subtraction of  Negative and Positive Numbers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267769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908720"/>
            <a:ext cx="74168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The aims:</a:t>
            </a:r>
          </a:p>
          <a:p>
            <a:r>
              <a:rPr lang="en-US" sz="3600" dirty="0" smtClean="0"/>
              <a:t>1. Improving skills of addition and subtraction of negative and positive numbers.</a:t>
            </a:r>
          </a:p>
          <a:p>
            <a:r>
              <a:rPr lang="en-US" sz="3600" dirty="0" smtClean="0"/>
              <a:t>2. Solving problems in English language. 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256022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836712"/>
            <a:ext cx="763284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Rule Nr.1: To add two numbers with different signs, you need to subtract their modules and put the sign of the larger modulo number before the result</a:t>
            </a:r>
            <a:r>
              <a:rPr lang="en-US" sz="3200" dirty="0" smtClean="0"/>
              <a:t>.</a:t>
            </a:r>
          </a:p>
          <a:p>
            <a:endParaRPr lang="ru-RU" sz="3200" dirty="0"/>
          </a:p>
          <a:p>
            <a:r>
              <a:rPr lang="en-US" sz="3200" dirty="0"/>
              <a:t>Rule Nr.2: To add two negative numbers, you need to add their modules and put the sign ‘minus’ before the result.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3106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Соединительная линия уступом 4"/>
          <p:cNvCxnSpPr/>
          <p:nvPr/>
        </p:nvCxnSpPr>
        <p:spPr>
          <a:xfrm flipV="1">
            <a:off x="619923" y="5013176"/>
            <a:ext cx="2223885" cy="79208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flipV="1">
            <a:off x="2880620" y="3436880"/>
            <a:ext cx="2223885" cy="79208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 flipV="1">
            <a:off x="1731865" y="4228968"/>
            <a:ext cx="2223885" cy="79208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flipV="1">
            <a:off x="5104504" y="1852704"/>
            <a:ext cx="2223885" cy="79208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flipV="1">
            <a:off x="3992562" y="2644792"/>
            <a:ext cx="2223885" cy="79208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72323" y="5165576"/>
            <a:ext cx="927741" cy="58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924723" y="5317976"/>
            <a:ext cx="927741" cy="58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819324" y="4440346"/>
            <a:ext cx="927741" cy="58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72322" y="5132765"/>
            <a:ext cx="927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-28</a:t>
            </a:r>
            <a:endParaRPr lang="ru-RU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1804172" y="4407535"/>
            <a:ext cx="927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-2,3</a:t>
            </a:r>
            <a:endParaRPr lang="ru-RU" sz="3600" dirty="0"/>
          </a:p>
        </p:txBody>
      </p:sp>
      <p:sp>
        <p:nvSpPr>
          <p:cNvPr id="22" name="TextBox 21"/>
          <p:cNvSpPr txBox="1"/>
          <p:nvPr/>
        </p:nvSpPr>
        <p:spPr>
          <a:xfrm>
            <a:off x="2797209" y="3582637"/>
            <a:ext cx="1164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-2,25</a:t>
            </a:r>
            <a:endParaRPr lang="ru-RU" sz="3600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3992562" y="2336550"/>
                <a:ext cx="1024086" cy="1129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36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2562" y="2336550"/>
                <a:ext cx="1024086" cy="112947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5104505" y="2027607"/>
            <a:ext cx="927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1,5</a:t>
            </a:r>
            <a:endParaRPr lang="ru-RU" sz="3600" dirty="0"/>
          </a:p>
        </p:txBody>
      </p:sp>
      <p:sp>
        <p:nvSpPr>
          <p:cNvPr id="26" name="TextBox 25"/>
          <p:cNvSpPr txBox="1"/>
          <p:nvPr/>
        </p:nvSpPr>
        <p:spPr>
          <a:xfrm>
            <a:off x="6191371" y="1244765"/>
            <a:ext cx="1100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1,53</a:t>
            </a:r>
            <a:endParaRPr lang="ru-RU" sz="3600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467544" y="332656"/>
                <a:ext cx="8424935" cy="14321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dirty="0" smtClean="0"/>
                  <a:t>Arrange the numbers in ascending order: 1,53;  -2,25; -28; 1,5; -2,3;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en-US" sz="3600" b="0" i="0" smtClean="0">
                        <a:solidFill>
                          <a:prstClr val="black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ru-RU" sz="3600" dirty="0"/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32656"/>
                <a:ext cx="8424935" cy="1432123"/>
              </a:xfrm>
              <a:prstGeom prst="rect">
                <a:avLst/>
              </a:prstGeom>
              <a:blipFill>
                <a:blip r:embed="rId3"/>
                <a:stretch>
                  <a:fillRect l="-2243" t="-6838" b="-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Прямая со стрелкой 2"/>
          <p:cNvCxnSpPr/>
          <p:nvPr/>
        </p:nvCxnSpPr>
        <p:spPr>
          <a:xfrm flipV="1">
            <a:off x="2627784" y="2492896"/>
            <a:ext cx="4392488" cy="34057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485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 animBg="1"/>
      <p:bldP spid="24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 rot="16200000" flipH="1">
            <a:off x="2113439" y="2323267"/>
            <a:ext cx="864096" cy="86409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Соединительная линия уступом 4"/>
          <p:cNvCxnSpPr/>
          <p:nvPr/>
        </p:nvCxnSpPr>
        <p:spPr>
          <a:xfrm rot="16200000" flipH="1">
            <a:off x="3851920" y="3212969"/>
            <a:ext cx="864096" cy="86409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Соединительная линия уступом 5"/>
          <p:cNvCxnSpPr/>
          <p:nvPr/>
        </p:nvCxnSpPr>
        <p:spPr>
          <a:xfrm rot="16200000" flipH="1">
            <a:off x="2982680" y="2780919"/>
            <a:ext cx="864096" cy="86409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Соединительная линия уступом 6"/>
          <p:cNvCxnSpPr/>
          <p:nvPr/>
        </p:nvCxnSpPr>
        <p:spPr>
          <a:xfrm rot="16200000" flipH="1">
            <a:off x="4721160" y="3645020"/>
            <a:ext cx="864096" cy="86409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/>
          <p:cNvCxnSpPr/>
          <p:nvPr/>
        </p:nvCxnSpPr>
        <p:spPr>
          <a:xfrm rot="16200000" flipH="1">
            <a:off x="5588308" y="4077070"/>
            <a:ext cx="864096" cy="86409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rot="16200000" flipH="1">
            <a:off x="7308304" y="4941168"/>
            <a:ext cx="864096" cy="86409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 rot="16200000" flipH="1">
            <a:off x="6449672" y="4509119"/>
            <a:ext cx="864096" cy="86409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39552" y="548680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Arrange the numbers in descending order:</a:t>
            </a:r>
          </a:p>
          <a:p>
            <a:r>
              <a:rPr lang="en-US" sz="3600" dirty="0" smtClean="0"/>
              <a:t> -132; 16; 37; -2; -43; -88; 345.</a:t>
            </a:r>
            <a:endParaRPr lang="ru-RU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208889" y="2257698"/>
            <a:ext cx="7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345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2977382" y="2690608"/>
            <a:ext cx="7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37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848868" y="3169422"/>
            <a:ext cx="7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16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4765899" y="3638939"/>
            <a:ext cx="7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-2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5622306" y="4077066"/>
            <a:ext cx="7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-43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6464479" y="4388914"/>
            <a:ext cx="7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-88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7323246" y="4899447"/>
            <a:ext cx="846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-132</a:t>
            </a:r>
            <a:endParaRPr lang="ru-RU" sz="2800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2113439" y="3068960"/>
            <a:ext cx="5050849" cy="27363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1844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764704"/>
            <a:ext cx="74888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/>
              <a:t>Problem Nr.1</a:t>
            </a:r>
            <a:endParaRPr lang="ru-RU" sz="2000" dirty="0"/>
          </a:p>
          <a:p>
            <a:r>
              <a:rPr lang="en-US" sz="2000" dirty="0"/>
              <a:t>There was 6000 Rubles in a cashbox. A cashier gave and took money several times during the day. She made the following notes:</a:t>
            </a:r>
            <a:endParaRPr lang="ru-RU" sz="2000" dirty="0"/>
          </a:p>
          <a:p>
            <a:r>
              <a:rPr lang="en-US" sz="2000" dirty="0"/>
              <a:t>-1500;</a:t>
            </a:r>
            <a:endParaRPr lang="ru-RU" sz="2000" dirty="0"/>
          </a:p>
          <a:p>
            <a:r>
              <a:rPr lang="en-US" sz="2000" dirty="0"/>
              <a:t>+400;</a:t>
            </a:r>
            <a:endParaRPr lang="ru-RU" sz="2000" dirty="0"/>
          </a:p>
          <a:p>
            <a:r>
              <a:rPr lang="en-US" sz="2000" dirty="0"/>
              <a:t>-800;</a:t>
            </a:r>
            <a:endParaRPr lang="ru-RU" sz="2000" dirty="0"/>
          </a:p>
          <a:p>
            <a:r>
              <a:rPr lang="en-US" sz="2000" dirty="0"/>
              <a:t>+1050;</a:t>
            </a:r>
            <a:endParaRPr lang="ru-RU" sz="2000" dirty="0"/>
          </a:p>
          <a:p>
            <a:r>
              <a:rPr lang="en-US" sz="2000" dirty="0"/>
              <a:t>-3120.</a:t>
            </a:r>
            <a:endParaRPr lang="ru-RU" sz="2000" dirty="0"/>
          </a:p>
          <a:p>
            <a:r>
              <a:rPr lang="en-US" sz="2000" dirty="0"/>
              <a:t>The question: </a:t>
            </a:r>
            <a:r>
              <a:rPr lang="en-US" sz="2000" i="1" u="sng" dirty="0"/>
              <a:t>How much money remained in the cashbox in the end of the day?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34803"/>
            <a:ext cx="2492896" cy="24928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964606"/>
            <a:ext cx="2543944" cy="2543944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22593202"/>
              </p:ext>
            </p:extLst>
          </p:nvPr>
        </p:nvGraphicFramePr>
        <p:xfrm>
          <a:off x="2843808" y="4365104"/>
          <a:ext cx="3120008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004">
                  <a:extLst>
                    <a:ext uri="{9D8B030D-6E8A-4147-A177-3AD203B41FA5}">
                      <a16:colId xmlns="" xmlns:a16="http://schemas.microsoft.com/office/drawing/2014/main" val="3770070426"/>
                    </a:ext>
                  </a:extLst>
                </a:gridCol>
                <a:gridCol w="1560004">
                  <a:extLst>
                    <a:ext uri="{9D8B030D-6E8A-4147-A177-3AD203B41FA5}">
                      <a16:colId xmlns="" xmlns:a16="http://schemas.microsoft.com/office/drawing/2014/main" val="2360682844"/>
                    </a:ext>
                  </a:extLst>
                </a:gridCol>
              </a:tblGrid>
              <a:tr h="139472">
                <a:tc>
                  <a:txBody>
                    <a:bodyPr/>
                    <a:lstStyle/>
                    <a:p>
                      <a:r>
                        <a:rPr lang="ru-RU" dirty="0" smtClean="0"/>
                        <a:t>    </a:t>
                      </a:r>
                      <a:r>
                        <a:rPr lang="en-US" dirty="0" smtClean="0"/>
                        <a:t>Taken (+)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Given (-)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69729704"/>
                  </a:ext>
                </a:extLst>
              </a:tr>
              <a:tr h="2228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42151468"/>
                  </a:ext>
                </a:extLst>
              </a:tr>
              <a:tr h="2228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09643642"/>
                  </a:ext>
                </a:extLst>
              </a:tr>
              <a:tr h="2228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06822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5276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80728"/>
            <a:ext cx="73448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/>
              <a:t>Problem Nr.2: </a:t>
            </a:r>
            <a:endParaRPr lang="ru-RU" sz="2000" dirty="0"/>
          </a:p>
          <a:p>
            <a:r>
              <a:rPr lang="en-US" sz="2000" dirty="0"/>
              <a:t>The lowest temperature in Karelia was – 54 degrees Celsius.</a:t>
            </a:r>
            <a:endParaRPr lang="ru-RU" sz="2000" dirty="0"/>
          </a:p>
          <a:p>
            <a:r>
              <a:rPr lang="en-US" sz="2000" dirty="0"/>
              <a:t>The lowest temperature in Moscow was – 42,2 degrees Celsius.</a:t>
            </a:r>
            <a:endParaRPr lang="ru-RU" sz="2000" dirty="0"/>
          </a:p>
          <a:p>
            <a:r>
              <a:rPr lang="en-US" sz="2000" dirty="0"/>
              <a:t>The question: </a:t>
            </a:r>
            <a:r>
              <a:rPr lang="en-US" sz="2000" i="1" u="sng" dirty="0"/>
              <a:t>How many degrees was the temperature in Karelia lower than in Moscow?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79" y="3018378"/>
            <a:ext cx="3068960" cy="30689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984" y="3456160"/>
            <a:ext cx="2638048" cy="26311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19872" y="3456160"/>
            <a:ext cx="86409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44315" y="5723531"/>
            <a:ext cx="182023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271" y="2852936"/>
            <a:ext cx="3488040" cy="23253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7096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836712"/>
            <a:ext cx="777686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Rule Nr.1: To add two numbers with </a:t>
            </a:r>
            <a:r>
              <a:rPr lang="en-US" sz="3200" dirty="0" smtClean="0"/>
              <a:t>_________ signs</a:t>
            </a:r>
            <a:r>
              <a:rPr lang="en-US" sz="3200" dirty="0"/>
              <a:t>, you need to </a:t>
            </a:r>
            <a:r>
              <a:rPr lang="en-US" sz="3200" dirty="0" smtClean="0"/>
              <a:t>________ their </a:t>
            </a:r>
            <a:r>
              <a:rPr lang="en-US" sz="3200" dirty="0"/>
              <a:t>modules and put the sign of the larger modulo number before the result</a:t>
            </a:r>
            <a:r>
              <a:rPr lang="en-US" sz="3200" dirty="0" smtClean="0"/>
              <a:t>.</a:t>
            </a:r>
          </a:p>
          <a:p>
            <a:endParaRPr lang="ru-RU" sz="3200" dirty="0"/>
          </a:p>
          <a:p>
            <a:r>
              <a:rPr lang="en-US" sz="3200" dirty="0"/>
              <a:t>Rule Nr.2: To add two </a:t>
            </a:r>
            <a:r>
              <a:rPr lang="en-US" sz="3200" dirty="0" smtClean="0"/>
              <a:t>__________ </a:t>
            </a:r>
            <a:r>
              <a:rPr lang="en-US" sz="3200" dirty="0"/>
              <a:t>numbers, you need to </a:t>
            </a:r>
            <a:r>
              <a:rPr lang="en-US" sz="3200" dirty="0" smtClean="0"/>
              <a:t>______ </a:t>
            </a:r>
            <a:r>
              <a:rPr lang="en-US" sz="3200" dirty="0"/>
              <a:t>their modules and put the sign ‘minus’ before the result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 smtClean="0"/>
              <a:t>Add, subtract, different, negative, modules.</a:t>
            </a:r>
            <a:endParaRPr lang="ru-RU" sz="3200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131840" y="3717032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</a:t>
            </a:r>
            <a:r>
              <a:rPr lang="en-US" sz="3200" dirty="0" smtClean="0"/>
              <a:t>dd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0152" y="1279213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</a:t>
            </a:r>
            <a:r>
              <a:rPr lang="en-US" sz="3200" dirty="0" smtClean="0"/>
              <a:t>ubtract</a:t>
            </a:r>
            <a:r>
              <a:rPr lang="en-US" sz="2800" dirty="0" smtClean="0"/>
              <a:t>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1279213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</a:rPr>
              <a:t>different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88024" y="3204265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</a:rPr>
              <a:t>negative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9920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390</Words>
  <Application>Microsoft Office PowerPoint</Application>
  <PresentationFormat>Экран (4:3)</PresentationFormat>
  <Paragraphs>81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Addition and Subtraction of  Negative and Positive Numbers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Addition and substraction positive and negative numbers</dc:title>
  <dc:creator>Пользователь</dc:creator>
  <cp:lastModifiedBy>user</cp:lastModifiedBy>
  <cp:revision>25</cp:revision>
  <dcterms:created xsi:type="dcterms:W3CDTF">2020-03-02T19:10:24Z</dcterms:created>
  <dcterms:modified xsi:type="dcterms:W3CDTF">2020-03-23T21:19:29Z</dcterms:modified>
</cp:coreProperties>
</file>