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1" r:id="rId1"/>
  </p:sldMasterIdLst>
  <p:notesMasterIdLst>
    <p:notesMasterId r:id="rId18"/>
  </p:notesMasterIdLst>
  <p:sldIdLst>
    <p:sldId id="256" r:id="rId2"/>
    <p:sldId id="257" r:id="rId3"/>
    <p:sldId id="262" r:id="rId4"/>
    <p:sldId id="277" r:id="rId5"/>
    <p:sldId id="291" r:id="rId6"/>
    <p:sldId id="278" r:id="rId7"/>
    <p:sldId id="279" r:id="rId8"/>
    <p:sldId id="280" r:id="rId9"/>
    <p:sldId id="292" r:id="rId10"/>
    <p:sldId id="281" r:id="rId11"/>
    <p:sldId id="282" r:id="rId12"/>
    <p:sldId id="283" r:id="rId13"/>
    <p:sldId id="286" r:id="rId14"/>
    <p:sldId id="287" r:id="rId15"/>
    <p:sldId id="285" r:id="rId16"/>
    <p:sldId id="273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193E4FE5-D817-455E-8788-4AFA28163BCE}">
  <a:tblStyle styleId="{193E4FE5-D817-455E-8788-4AFA28163BCE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0" autoAdjust="0"/>
    <p:restoredTop sz="94660"/>
  </p:normalViewPr>
  <p:slideViewPr>
    <p:cSldViewPr>
      <p:cViewPr varScale="1">
        <p:scale>
          <a:sx n="86" d="100"/>
          <a:sy n="86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980000"/>
              </a:buClr>
              <a:buSzPct val="25000"/>
              <a:buFont typeface="Times New Roman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4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Перечислите проблемные вопросы учебной темы (ответы на которые будут искать ваши ученики).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74064B1-E566-49C3-99AB-F4584BB8E9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12/14/2017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/>
        </p:nvSpPr>
        <p:spPr>
          <a:xfrm>
            <a:off x="796125" y="3412375"/>
            <a:ext cx="4755300" cy="18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3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Shape 28"/>
          <p:cNvSpPr txBox="1"/>
          <p:nvPr/>
        </p:nvSpPr>
        <p:spPr>
          <a:xfrm>
            <a:off x="46250" y="5645800"/>
            <a:ext cx="7954774" cy="119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ru" sz="1800" b="1" dirty="0" smtClean="0">
                <a:latin typeface="Times New Roman" pitchFamily="18" charset="0"/>
                <a:cs typeface="Times New Roman" pitchFamily="18" charset="0"/>
              </a:rPr>
              <a:t>УЧИТЕЛЬ:Гавришова </a:t>
            </a:r>
            <a:r>
              <a:rPr lang="ru" sz="1800" b="1" dirty="0" smtClean="0">
                <a:latin typeface="Times New Roman" pitchFamily="18" charset="0"/>
                <a:cs typeface="Times New Roman" pitchFamily="18" charset="0"/>
              </a:rPr>
              <a:t>Е.Н. </a:t>
            </a:r>
            <a:endParaRPr lang="ru" sz="18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" sz="1800" b="1" dirty="0" smtClean="0"/>
              <a:t>2017</a:t>
            </a:r>
            <a:endParaRPr lang="ru" sz="1800" b="1" dirty="0"/>
          </a:p>
        </p:txBody>
      </p:sp>
      <p:sp>
        <p:nvSpPr>
          <p:cNvPr id="29" name="Shape 29"/>
          <p:cNvSpPr txBox="1"/>
          <p:nvPr/>
        </p:nvSpPr>
        <p:spPr>
          <a:xfrm>
            <a:off x="857224" y="1214422"/>
            <a:ext cx="7072362" cy="33575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ОТЧЕТ  ПРОЕКТОВ НА ТЕМУ </a:t>
            </a:r>
            <a:r>
              <a:rPr lang="ru" sz="3200" b="1" i="1" dirty="0" smtClean="0">
                <a:solidFill>
                  <a:srgbClr val="351C75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>
              <a:spcBef>
                <a:spcPts val="0"/>
              </a:spcBef>
              <a:buNone/>
            </a:pPr>
            <a:endParaRPr lang="ru" sz="3200" b="1" i="1" dirty="0" smtClean="0">
              <a:solidFill>
                <a:srgbClr val="351C7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" sz="3200" b="1" i="1" dirty="0" smtClean="0">
                <a:solidFill>
                  <a:srgbClr val="351C7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«МАТЕМАТИКА –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ЦАРИЦА НАУК</a:t>
            </a:r>
            <a:r>
              <a:rPr lang="ru" sz="4000" b="1" i="1" dirty="0" smtClean="0">
                <a:solidFill>
                  <a:srgbClr val="351C75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" sz="4000" b="1" i="1" dirty="0">
              <a:solidFill>
                <a:srgbClr val="351C7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ребусы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186634" cy="49675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Цель проекта: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Узнать что такое ребус, изучить правила составления ребусов и в результате придумать свои ребусы.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Найти материал по теме «Ребусы», разобрать правила и приемы создания ребусов.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Создать презентацию математических ребусов.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Работать в парах, планировать и распределять работу между ее членами</a:t>
            </a:r>
            <a:r>
              <a:rPr lang="ru-RU" dirty="0" smtClean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images.myshared.ru/6/648643/slide_2.jpg"/>
          <p:cNvPicPr>
            <a:picLocks noChangeAspect="1" noChangeArrowheads="1"/>
          </p:cNvPicPr>
          <p:nvPr/>
        </p:nvPicPr>
        <p:blipFill>
          <a:blip r:embed="rId2"/>
          <a:srcRect l="14916" r="11021" b="2500"/>
          <a:stretch>
            <a:fillRect/>
          </a:stretch>
        </p:blipFill>
        <p:spPr bwMode="auto">
          <a:xfrm>
            <a:off x="5643570" y="142852"/>
            <a:ext cx="310297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Математическая газета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«ЮНЫЙ МАТЕМАТИК»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7543824" cy="496757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подобрать занимательный математический материал и составить газету.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Подобрать различный занимательный материал по математике.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Собирать и классифицировать информацию по разделам (ребусы, задачи в стихах, задачи-тесты, логические задачи, магический квадрат, головоломки).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Работать в парах, планировать и распределять работу между ее членами.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im0-tub-ru.yandex.net/i?id=cdd19e7529a2b083d95f1b4e1fc8dd5f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0"/>
            <a:ext cx="2071670" cy="1678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Математический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калейдоскоп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00948" cy="496757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Найдите интересные математические задания (ребусы, задачи в стихах, задачи-тесты, логические задачи, магический квадрат, головоломки).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Решите  и наклейте его на плакат.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itd3.mycdn.me/image?id=861309612271&amp;t=20&amp;plc=WEB&amp;tkn=*pMPuTLRXYpBBgwR6MtEwX5ihC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786190"/>
            <a:ext cx="5467351" cy="2839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00364" y="1428736"/>
            <a:ext cx="3357562" cy="8572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Ребусы</a:t>
            </a:r>
          </a:p>
        </p:txBody>
      </p:sp>
      <p:sp>
        <p:nvSpPr>
          <p:cNvPr id="7" name="WordArt 3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2714612" y="2214554"/>
            <a:ext cx="3929062" cy="8572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Задачи </a:t>
            </a:r>
            <a:r>
              <a:rPr lang="ru-RU" sz="36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в стихах</a:t>
            </a:r>
            <a:endParaRPr lang="ru-RU" sz="36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4340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642938"/>
            <a:ext cx="1000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3" y="4929188"/>
            <a:ext cx="1143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3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2143109" y="3714752"/>
            <a:ext cx="5072097" cy="928694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Логические </a:t>
            </a:r>
            <a:r>
              <a:rPr lang="ru-RU" sz="36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задачи</a:t>
            </a:r>
            <a:endParaRPr lang="ru-RU" sz="3600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4643446"/>
            <a:ext cx="6546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Магические квадраты</a:t>
            </a:r>
          </a:p>
          <a:p>
            <a:r>
              <a:rPr lang="ru-RU" sz="40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   Головоломки 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3071810"/>
            <a:ext cx="4572032" cy="7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kern="10" dirty="0" smtClean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Задачи - тесты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ja-JP" b="1" dirty="0" smtClean="0">
                <a:solidFill>
                  <a:schemeClr val="accent1"/>
                </a:solidFill>
              </a:rPr>
              <a:t>Рефлексия</a:t>
            </a:r>
            <a:r>
              <a:rPr lang="ru-RU" altLang="ja-JP" dirty="0" smtClean="0">
                <a:solidFill>
                  <a:schemeClr val="accent1"/>
                </a:solidFill>
              </a:rPr>
              <a:t> </a:t>
            </a:r>
            <a:endParaRPr lang="ru-RU" dirty="0" smtClean="0">
              <a:solidFill>
                <a:schemeClr val="accent1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212850" y="1571625"/>
            <a:ext cx="793115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интересно…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меня получилось 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5" descr="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700213"/>
            <a:ext cx="32004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9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4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9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4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63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1071546"/>
            <a:ext cx="7143800" cy="600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Вывод: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     Работа над проектами показала нам, что математика не сухая наука, а занимательная и интересная.</a:t>
            </a:r>
          </a:p>
          <a:p>
            <a:pPr>
              <a:lnSpc>
                <a:spcPct val="150000"/>
              </a:lnSpc>
            </a:pPr>
            <a:r>
              <a:rPr lang="ru-RU" sz="2400" i="1" dirty="0" smtClean="0"/>
              <a:t> «Занимательная математика» пробуждает в нас наблюдательность, умение логически  мыслить, тренирует мозг, </a:t>
            </a:r>
            <a:r>
              <a:rPr lang="ru-RU" sz="2400" i="1" dirty="0" smtClean="0"/>
              <a:t>Поэтому </a:t>
            </a:r>
            <a:r>
              <a:rPr lang="ru-RU" sz="2400" i="1" dirty="0" smtClean="0"/>
              <a:t>мы </a:t>
            </a:r>
            <a:r>
              <a:rPr lang="ru-RU" sz="2400" i="1" dirty="0" smtClean="0"/>
              <a:t>доказали, что </a:t>
            </a:r>
            <a:r>
              <a:rPr lang="ru-RU" sz="2400" i="1" dirty="0" smtClean="0"/>
              <a:t>выбранная нами тема интересна и актуальна.</a:t>
            </a:r>
            <a:endParaRPr lang="ru-RU" sz="2400" dirty="0" smtClean="0"/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/>
        </p:nvSpPr>
        <p:spPr>
          <a:xfrm>
            <a:off x="1610725" y="1029525"/>
            <a:ext cx="9564600" cy="111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910" y="785794"/>
            <a:ext cx="7000924" cy="539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/>
        </p:nvSpPr>
        <p:spPr>
          <a:xfrm>
            <a:off x="0" y="1080475"/>
            <a:ext cx="9144000" cy="100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6" name="Shape 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158" y="357166"/>
            <a:ext cx="8429684" cy="6187577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Shape 37"/>
          <p:cNvSpPr txBox="1"/>
          <p:nvPr/>
        </p:nvSpPr>
        <p:spPr>
          <a:xfrm>
            <a:off x="3226400" y="975400"/>
            <a:ext cx="5852700" cy="100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 txBox="1"/>
          <p:nvPr/>
        </p:nvSpPr>
        <p:spPr>
          <a:xfrm rot="-1723749">
            <a:off x="1676204" y="43034"/>
            <a:ext cx="2667244" cy="193128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dirty="0"/>
              <a:t>            </a:t>
            </a:r>
          </a:p>
          <a:p>
            <a:pPr lvl="0" rtl="0">
              <a:spcBef>
                <a:spcPts val="0"/>
              </a:spcBef>
              <a:buNone/>
            </a:pPr>
            <a:endParaRPr b="1">
              <a:solidFill>
                <a:srgbClr val="38761D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ru" sz="1600" b="1" dirty="0">
                <a:solidFill>
                  <a:srgbClr val="38761D"/>
                </a:solidFill>
                <a:latin typeface="Times New Roman" pitchFamily="18" charset="0"/>
                <a:cs typeface="Times New Roman" pitchFamily="18" charset="0"/>
              </a:rPr>
              <a:t>         Насколько 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600" b="1" dirty="0">
                <a:solidFill>
                  <a:srgbClr val="38761D"/>
                </a:solidFill>
                <a:latin typeface="Times New Roman" pitchFamily="18" charset="0"/>
                <a:cs typeface="Times New Roman" pitchFamily="18" charset="0"/>
              </a:rPr>
              <a:t>      разнообразны                                          математические </a:t>
            </a:r>
          </a:p>
          <a:p>
            <a:pPr lvl="0" rtl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38761D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" sz="1600" b="1" dirty="0" smtClean="0">
                <a:solidFill>
                  <a:srgbClr val="38761D"/>
                </a:solidFill>
                <a:latin typeface="Times New Roman" pitchFamily="18" charset="0"/>
                <a:cs typeface="Times New Roman" pitchFamily="18" charset="0"/>
              </a:rPr>
              <a:t>адания</a:t>
            </a:r>
            <a:r>
              <a:rPr lang="ru" sz="1600" b="1" dirty="0" smtClean="0">
                <a:solidFill>
                  <a:srgbClr val="38761D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" b="1" dirty="0">
              <a:solidFill>
                <a:srgbClr val="38761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Shape 39"/>
          <p:cNvSpPr txBox="1"/>
          <p:nvPr/>
        </p:nvSpPr>
        <p:spPr>
          <a:xfrm rot="1189332">
            <a:off x="5585410" y="463778"/>
            <a:ext cx="2911508" cy="100836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2400" b="1" i="1" dirty="0"/>
              <a:t>   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2400" b="1" i="1" dirty="0">
                <a:solidFill>
                  <a:srgbClr val="980000"/>
                </a:solidFill>
              </a:rPr>
              <a:t>Проблема</a:t>
            </a:r>
          </a:p>
        </p:txBody>
      </p:sp>
      <p:sp>
        <p:nvSpPr>
          <p:cNvPr id="40" name="Shape 40"/>
          <p:cNvSpPr txBox="1"/>
          <p:nvPr/>
        </p:nvSpPr>
        <p:spPr>
          <a:xfrm>
            <a:off x="5702500" y="0"/>
            <a:ext cx="3441600" cy="100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endParaRPr sz="240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0" y="0"/>
            <a:ext cx="9144000" cy="210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Проблемные вопросы</a:t>
            </a:r>
          </a:p>
          <a:p>
            <a:pPr lvl="0" rtl="0">
              <a:spcBef>
                <a:spcPts val="0"/>
              </a:spcBef>
              <a:buNone/>
            </a:pP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rtl="0">
              <a:spcBef>
                <a:spcPts val="0"/>
              </a:spcBef>
              <a:buSzPct val="100000"/>
              <a:buFont typeface="Times New Roman"/>
              <a:buAutoNum type="arabicPeriod"/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Какие ученые работают в науке «МАТЕМАТИКА»</a:t>
            </a:r>
            <a:r>
              <a:rPr lang="ru" sz="24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Times New Roman"/>
              <a:buAutoNum type="arabicPeriod"/>
            </a:pPr>
            <a:r>
              <a:rPr lang="ru" sz="24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Какие </a:t>
            </a:r>
            <a:r>
              <a:rPr lang="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математические задания существуют? </a:t>
            </a:r>
          </a:p>
          <a:p>
            <a:pPr lvl="0" rtl="0">
              <a:spcBef>
                <a:spcPts val="0"/>
              </a:spcBef>
              <a:buNone/>
            </a:pP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sz="24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1604" y="2000240"/>
            <a:ext cx="6177564" cy="4166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47238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Были выбраны следующие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темы</a:t>
            </a:r>
            <a:r>
              <a:rPr lang="ru-RU" dirty="0" smtClean="0"/>
              <a:t> проектов: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Выдающиеся ученые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Арифметический материал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Геометрические фигуры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Математические ребусы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Занимательная математика (газета)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14876" y="3714752"/>
            <a:ext cx="2928958" cy="2857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>
                <a:alpha val="65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Выдающиеся ученые математики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329510" cy="496757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Познакомиться с учеными, которые внесли большой вклад в развитие математики.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Найти портреты и биографии ученых Создать компьютерную презентацию о ученых математиках.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Работать в парах, планировать и распределять работу между ее членами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s3-eu-west-1.amazonaws.com/i.vdvrus.ru/files/items/05/ad/05ad68901ce736854ac9ce5156071ca9_1496927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022738"/>
            <a:ext cx="2460656" cy="1783484"/>
          </a:xfrm>
          <a:prstGeom prst="rect">
            <a:avLst/>
          </a:prstGeom>
          <a:noFill/>
        </p:spPr>
      </p:pic>
      <p:pic>
        <p:nvPicPr>
          <p:cNvPr id="27652" name="Picture 4" descr="http://photo.adiso.by/photo/resource/by/1435/1435262/repetitor-po-matematike.0.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4290"/>
            <a:ext cx="2051265" cy="195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Арифметические задания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72386" cy="496757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придумать и решить простые арифметические задания.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Придумать  и решить арифметические задания. Создать компьютерную презентацию устного счета.</a:t>
            </a:r>
          </a:p>
          <a:p>
            <a:endParaRPr lang="ru-RU" dirty="0"/>
          </a:p>
        </p:txBody>
      </p:sp>
      <p:pic>
        <p:nvPicPr>
          <p:cNvPr id="26626" name="Picture 2" descr="http://i.sprosus.com.ua/1017/685/358/cos1nyiwsw5qlqk6/l--repetitorstvo_po_matematike_picN176853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214818"/>
            <a:ext cx="2619360" cy="2430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7"/>
            <a:ext cx="8186766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Геометрические фигуры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258072" cy="496757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Повторить геометрические фигуры плоскости и пространства. Научиться их изображать в электронном виде.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Распределить фигуры на плоскости и пространства.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Создать компьютерную презентацию с геометрическими фигурами.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Работать в парах, планировать и распределять работу между ее членами</a:t>
            </a:r>
            <a:endParaRPr lang="ru-RU" dirty="0"/>
          </a:p>
        </p:txBody>
      </p:sp>
      <p:pic>
        <p:nvPicPr>
          <p:cNvPr id="25602" name="Picture 2" descr="http://xni5.ucoz.ru/1251816770_8328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000372"/>
            <a:ext cx="2489194" cy="1866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329114" cy="1828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900igr.net/up/datas/177195/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5102198" cy="3826649"/>
          </a:xfrm>
          <a:prstGeom prst="rect">
            <a:avLst/>
          </a:prstGeom>
          <a:noFill/>
        </p:spPr>
      </p:pic>
      <p:pic>
        <p:nvPicPr>
          <p:cNvPr id="1028" name="Picture 4" descr="https://ds04.infourok.ru/uploads/ex/1237/00009aee-a922329c/img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85728"/>
            <a:ext cx="4441822" cy="3331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208</TotalTime>
  <Words>397</Words>
  <PresentationFormat>Экран (4:3)</PresentationFormat>
  <Paragraphs>78</Paragraphs>
  <Slides>16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Слайд 1</vt:lpstr>
      <vt:lpstr>Слайд 2</vt:lpstr>
      <vt:lpstr>Слайд 3</vt:lpstr>
      <vt:lpstr>Были выбраны следующие темы проектов:</vt:lpstr>
      <vt:lpstr>Слайд 5</vt:lpstr>
      <vt:lpstr>Выдающиеся ученые математики</vt:lpstr>
      <vt:lpstr>Арифметические задания</vt:lpstr>
      <vt:lpstr>Геометрические фигуры</vt:lpstr>
      <vt:lpstr>Слайд 9</vt:lpstr>
      <vt:lpstr>Математические  ребусы</vt:lpstr>
      <vt:lpstr>Математическая газета  «ЮНЫЙ МАТЕМАТИК»</vt:lpstr>
      <vt:lpstr>Математический  калейдоскоп</vt:lpstr>
      <vt:lpstr>Слайд 13</vt:lpstr>
      <vt:lpstr>Рефлексия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ЕН</cp:lastModifiedBy>
  <cp:revision>24</cp:revision>
  <dcterms:modified xsi:type="dcterms:W3CDTF">2017-12-14T03:16:17Z</dcterms:modified>
</cp:coreProperties>
</file>