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00" r:id="rId3"/>
    <p:sldId id="338" r:id="rId4"/>
    <p:sldId id="339" r:id="rId5"/>
    <p:sldId id="343" r:id="rId6"/>
    <p:sldId id="340" r:id="rId7"/>
    <p:sldId id="336" r:id="rId8"/>
    <p:sldId id="345" r:id="rId9"/>
    <p:sldId id="341" r:id="rId10"/>
    <p:sldId id="347" r:id="rId11"/>
    <p:sldId id="282" r:id="rId12"/>
    <p:sldId id="279" r:id="rId13"/>
    <p:sldId id="346" r:id="rId14"/>
    <p:sldId id="34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9" autoAdjust="0"/>
    <p:restoredTop sz="94660"/>
  </p:normalViewPr>
  <p:slideViewPr>
    <p:cSldViewPr>
      <p:cViewPr>
        <p:scale>
          <a:sx n="66" d="100"/>
          <a:sy n="66" d="100"/>
        </p:scale>
        <p:origin x="-1332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256897-2F66-447A-8761-24D52AFF2C7E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26F38-334E-4082-9106-46E184BC01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7981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826F38-334E-4082-9106-46E184BC010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6451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826F38-334E-4082-9106-46E184BC010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6451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414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1132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8697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1979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41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8012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7308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9630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5677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7030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299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19AC1-A7F2-4AC6-A1EC-9FB8298B3856}" type="datetimeFigureOut">
              <a:rPr lang="ru-RU" smtClean="0"/>
              <a:pPr/>
              <a:t>16.11.2021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B6431-9EA4-4B02-9D1F-DEB5476C41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7169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gif"/><Relationship Id="rId4" Type="http://schemas.openxmlformats.org/officeDocument/2006/relationships/image" Target="../media/image2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802743"/>
            <a:ext cx="14446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6 </a:t>
            </a:r>
            <a:r>
              <a:rPr lang="ru-RU" sz="32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класс.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5987" y="6443801"/>
            <a:ext cx="5636333" cy="36933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>
              <a:latin typeface="Monotype Corsiva" panose="03010101010201010101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827584" y="1196752"/>
            <a:ext cx="7848872" cy="5661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600" dirty="0" smtClean="0">
                <a:latin typeface="Segoe Script" panose="020B0504020000000003" pitchFamily="34" charset="0"/>
                <a:cs typeface="Shonar Bangla" panose="020B0502040204020203" pitchFamily="34" charset="0"/>
              </a:rPr>
              <a:t>	</a:t>
            </a:r>
            <a:endParaRPr lang="ru-RU" sz="3600" dirty="0" smtClean="0">
              <a:latin typeface="Segoe Script" panose="020B0504020000000003" pitchFamily="34" charset="0"/>
              <a:cs typeface="Shonar Bangla" panose="020B0502040204020203" pitchFamily="34" charset="0"/>
            </a:endParaRPr>
          </a:p>
          <a:p>
            <a:pPr>
              <a:defRPr/>
            </a:pPr>
            <a:r>
              <a:rPr lang="ru-RU" sz="7000" b="1" dirty="0" smtClean="0">
                <a:solidFill>
                  <a:srgbClr val="C00000"/>
                </a:solidFill>
                <a:latin typeface="Segoe Script" panose="020B0504020000000003" pitchFamily="34" charset="0"/>
                <a:cs typeface="Shonar Bangla" panose="020B0502040204020203" pitchFamily="34" charset="0"/>
              </a:rPr>
              <a:t>Кто ничего не замечает,</a:t>
            </a:r>
          </a:p>
          <a:p>
            <a:pPr>
              <a:defRPr/>
            </a:pPr>
            <a:r>
              <a:rPr lang="ru-RU" sz="7000" b="1" dirty="0" smtClean="0">
                <a:solidFill>
                  <a:srgbClr val="C00000"/>
                </a:solidFill>
                <a:latin typeface="Segoe Script" panose="020B0504020000000003" pitchFamily="34" charset="0"/>
                <a:cs typeface="Shonar Bangla" panose="020B0502040204020203" pitchFamily="34" charset="0"/>
              </a:rPr>
              <a:t>Тот ничего не изучает. </a:t>
            </a:r>
          </a:p>
          <a:p>
            <a:pPr>
              <a:defRPr/>
            </a:pPr>
            <a:r>
              <a:rPr lang="ru-RU" sz="7000" b="1" dirty="0" smtClean="0">
                <a:solidFill>
                  <a:srgbClr val="C00000"/>
                </a:solidFill>
                <a:latin typeface="Segoe Script" panose="020B0504020000000003" pitchFamily="34" charset="0"/>
                <a:cs typeface="Shonar Bangla" panose="020B0502040204020203" pitchFamily="34" charset="0"/>
              </a:rPr>
              <a:t>Кто ничего не изучает –</a:t>
            </a:r>
          </a:p>
          <a:p>
            <a:pPr>
              <a:defRPr/>
            </a:pPr>
            <a:r>
              <a:rPr lang="ru-RU" sz="7000" b="1" dirty="0" smtClean="0">
                <a:solidFill>
                  <a:srgbClr val="C00000"/>
                </a:solidFill>
                <a:latin typeface="Segoe Script" panose="020B0504020000000003" pitchFamily="34" charset="0"/>
                <a:cs typeface="Shonar Bangla" panose="020B0502040204020203" pitchFamily="34" charset="0"/>
              </a:rPr>
              <a:t>Тот вечно хнычет и скучает.      </a:t>
            </a:r>
            <a:endParaRPr lang="ru-RU" sz="7000" b="1" dirty="0" smtClean="0">
              <a:solidFill>
                <a:srgbClr val="C00000"/>
              </a:solidFill>
              <a:latin typeface="Segoe Script" panose="020B0504020000000003" pitchFamily="34" charset="0"/>
              <a:cs typeface="Shonar Bangla" panose="020B0502040204020203" pitchFamily="34" charset="0"/>
            </a:endParaRPr>
          </a:p>
          <a:p>
            <a:pPr algn="r">
              <a:defRPr/>
            </a:pPr>
            <a:r>
              <a:rPr lang="ru-RU" sz="5700" b="1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  <a:cs typeface="Shonar Bangla" panose="020B0502040204020203" pitchFamily="34" charset="0"/>
              </a:rPr>
              <a:t/>
            </a:r>
            <a:br>
              <a:rPr lang="ru-RU" sz="5700" b="1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  <a:cs typeface="Shonar Bangla" panose="020B0502040204020203" pitchFamily="34" charset="0"/>
              </a:rPr>
            </a:br>
            <a:endParaRPr lang="ru-RU" sz="5700" b="1" dirty="0">
              <a:solidFill>
                <a:schemeClr val="accent6">
                  <a:lumMod val="75000"/>
                </a:schemeClr>
              </a:solidFill>
              <a:latin typeface="Segoe Script" panose="020B0504020000000003" pitchFamily="34" charset="0"/>
              <a:cs typeface="Shonar Bangla" panose="020B05020402040202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6658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Физминут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268760"/>
            <a:ext cx="6696744" cy="4968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МОЯ\МАТЕМАТИКА\6 кл ФГОС Мерзляк\image9956101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8" y="2265957"/>
            <a:ext cx="4498712" cy="43156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909617" y="1340768"/>
            <a:ext cx="3324766" cy="146423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Segoe Print" panose="02000600000000000000" pitchFamily="2" charset="0"/>
              </a:rPr>
              <a:t>№540 (вместе)</a:t>
            </a:r>
            <a:endParaRPr lang="ru-RU" sz="4000" b="1" dirty="0">
              <a:latin typeface="Segoe Print" panose="02000600000000000000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2852936"/>
            <a:ext cx="3324766" cy="146423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smtClean="0">
                <a:latin typeface="Segoe Print" panose="02000600000000000000" pitchFamily="2" charset="0"/>
              </a:rPr>
              <a:t>№ 542   (к доске)</a:t>
            </a:r>
            <a:endParaRPr lang="ru-RU" sz="4000" b="1" dirty="0">
              <a:latin typeface="Segoe Print" panose="02000600000000000000" pitchFamily="2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532507"/>
            <a:ext cx="8229600" cy="80826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Решаем вместе</a:t>
            </a:r>
            <a:endParaRPr lang="ru-RU" b="1" dirty="0">
              <a:solidFill>
                <a:srgbClr val="0070C0"/>
              </a:solidFill>
              <a:latin typeface="Segoe Print" panose="02000600000000000000" pitchFamily="2" charset="0"/>
            </a:endParaRPr>
          </a:p>
        </p:txBody>
      </p:sp>
      <p:pic>
        <p:nvPicPr>
          <p:cNvPr id="4098" name="Picture 2" descr="C:\Users\Марина\Desktop\1\96037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859" y="4437112"/>
            <a:ext cx="2399141" cy="24381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915816" y="4581128"/>
            <a:ext cx="3324768" cy="783193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Segoe Print" panose="02000600000000000000" pitchFamily="2" charset="0"/>
              </a:rPr>
              <a:t>№ 544</a:t>
            </a:r>
            <a:endParaRPr lang="ru-RU" sz="4000" b="1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516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9234" y="1952736"/>
            <a:ext cx="8294484" cy="194095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§16, стр.100</a:t>
            </a:r>
            <a:r>
              <a:rPr lang="ru-RU" sz="5400" dirty="0" smtClean="0">
                <a:latin typeface="Segoe Print" panose="02000600000000000000" pitchFamily="2" charset="0"/>
              </a:rPr>
              <a:t>,       № 543, 545</a:t>
            </a:r>
            <a:endParaRPr lang="ru-RU" sz="5400" dirty="0">
              <a:latin typeface="Segoe Print" panose="02000600000000000000" pitchFamily="2" charset="0"/>
            </a:endParaRPr>
          </a:p>
        </p:txBody>
      </p:sp>
      <p:pic>
        <p:nvPicPr>
          <p:cNvPr id="12290" name="Picture 2" descr="D:\РИСУНКИ\буквы\дев\1333567103_alfavit_detskiy_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88" y="-37789"/>
            <a:ext cx="1680246" cy="16802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РИСУНКИ\буквы\дев\77769606_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646" y="234162"/>
            <a:ext cx="1677566" cy="16775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D:\РИСУНКИ\АНИМАЦИЯ\СМАЙЛЫ Слова\bar25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97771">
            <a:off x="1376533" y="737089"/>
            <a:ext cx="2567050" cy="2572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D:\РИСУНКИ\АНИМАЦИЯ\СМАЙЛЫ Слова\bar03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17729">
            <a:off x="1430589" y="737726"/>
            <a:ext cx="2696399" cy="234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5842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699512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Segoe Print" panose="02000600000000000000" pitchFamily="2" charset="0"/>
              </a:rPr>
              <a:t>Подведем итоги</a:t>
            </a:r>
            <a:endParaRPr lang="ru-RU" b="1" dirty="0">
              <a:solidFill>
                <a:srgbClr val="0070C0"/>
              </a:solidFill>
              <a:latin typeface="Segoe Print" panose="02000600000000000000" pitchFamily="2" charset="0"/>
            </a:endParaRPr>
          </a:p>
        </p:txBody>
      </p:sp>
      <p:pic>
        <p:nvPicPr>
          <p:cNvPr id="5" name="Picture 3" descr="C:\Users\Марина\Desktop\1\school21012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5" y="-15529"/>
            <a:ext cx="1835696" cy="17697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661480" y="5229200"/>
            <a:ext cx="6214776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Оцените свою работу на уроке.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4578" name="Picture 2" descr="Рефлексия. Закончите предложение: «Мне сегодня урок…, потому что…»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84784"/>
            <a:ext cx="7128792" cy="3744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26996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C:\Users\Александр\Desktop\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7490345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671" y="2091708"/>
            <a:ext cx="8229600" cy="4525963"/>
          </a:xfrm>
        </p:spPr>
        <p:txBody>
          <a:bodyPr/>
          <a:lstStyle/>
          <a:p>
            <a:r>
              <a:rPr lang="ru-RU" sz="2400" b="1" dirty="0" smtClean="0"/>
              <a:t>II. Устная работа.</a:t>
            </a:r>
            <a:endParaRPr lang="ru-RU" sz="2400" dirty="0" smtClean="0"/>
          </a:p>
          <a:p>
            <a:r>
              <a:rPr lang="ru-RU" sz="2400" b="1" dirty="0" smtClean="0"/>
              <a:t>Вычислите:</a:t>
            </a:r>
            <a:endParaRPr lang="ru-RU" sz="2400" dirty="0" smtClean="0"/>
          </a:p>
          <a:p>
            <a:r>
              <a:rPr lang="ru-RU" sz="3600" dirty="0" smtClean="0"/>
              <a:t>а) 25 · 4;	      б) 2000 : 40;	     </a:t>
            </a:r>
          </a:p>
          <a:p>
            <a:r>
              <a:rPr lang="ru-RU" sz="3600" dirty="0" smtClean="0"/>
              <a:t>	в) 5 · 20;               г) 560 : 8;</a:t>
            </a:r>
          </a:p>
          <a:p>
            <a:r>
              <a:rPr lang="ru-RU" sz="3600" dirty="0" smtClean="0"/>
              <a:t>	      </a:t>
            </a:r>
            <a:r>
              <a:rPr lang="ru-RU" sz="3600" dirty="0" err="1" smtClean="0"/>
              <a:t>д</a:t>
            </a:r>
            <a:r>
              <a:rPr lang="ru-RU" sz="3600" dirty="0" smtClean="0"/>
              <a:t>) 125 · 8;		е) 40 · 250.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400" dirty="0">
              <a:latin typeface="Segoe Print" panose="02000600000000000000" pitchFamily="2" charset="0"/>
            </a:endParaRPr>
          </a:p>
        </p:txBody>
      </p:sp>
      <p:pic>
        <p:nvPicPr>
          <p:cNvPr id="4" name="Picture 3" descr="C:\Users\Марина\Desktop\1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331" y="4970444"/>
            <a:ext cx="2520280" cy="18620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220571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41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95536" y="1556792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Вставьте пропущенные числа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а)                                     б)</a:t>
            </a: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в)                                     г)</a:t>
            </a:r>
          </a:p>
        </p:txBody>
      </p:sp>
      <p:sp>
        <p:nvSpPr>
          <p:cNvPr id="9243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2" name="Picture 2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2060848"/>
            <a:ext cx="1800225" cy="904875"/>
          </a:xfrm>
          <a:prstGeom prst="rect">
            <a:avLst/>
          </a:prstGeom>
          <a:noFill/>
        </p:spPr>
      </p:pic>
      <p:sp>
        <p:nvSpPr>
          <p:cNvPr id="924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4" name="Picture 2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3356992"/>
            <a:ext cx="2190750" cy="904875"/>
          </a:xfrm>
          <a:prstGeom prst="rect">
            <a:avLst/>
          </a:prstGeom>
          <a:noFill/>
        </p:spPr>
      </p:pic>
      <p:sp>
        <p:nvSpPr>
          <p:cNvPr id="9247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6" name="Picture 3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2132856"/>
            <a:ext cx="1857375" cy="866775"/>
          </a:xfrm>
          <a:prstGeom prst="rect">
            <a:avLst/>
          </a:prstGeom>
          <a:noFill/>
        </p:spPr>
      </p:pic>
      <p:sp>
        <p:nvSpPr>
          <p:cNvPr id="9249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48" name="Picture 3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3501008"/>
            <a:ext cx="1790700" cy="857250"/>
          </a:xfrm>
          <a:prstGeom prst="rect">
            <a:avLst/>
          </a:prstGeom>
          <a:noFill/>
        </p:spPr>
      </p:pic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53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55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59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61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60" name="Picture 4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9792" y="2132856"/>
            <a:ext cx="390525" cy="476250"/>
          </a:xfrm>
          <a:prstGeom prst="rect">
            <a:avLst/>
          </a:prstGeom>
          <a:noFill/>
        </p:spPr>
      </p:pic>
      <p:sp>
        <p:nvSpPr>
          <p:cNvPr id="9263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62" name="Picture 4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708920"/>
            <a:ext cx="590550" cy="476250"/>
          </a:xfrm>
          <a:prstGeom prst="rect">
            <a:avLst/>
          </a:prstGeom>
          <a:noFill/>
        </p:spPr>
      </p:pic>
      <p:sp>
        <p:nvSpPr>
          <p:cNvPr id="9265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64" name="Picture 4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4005064"/>
            <a:ext cx="590550" cy="476250"/>
          </a:xfrm>
          <a:prstGeom prst="rect">
            <a:avLst/>
          </a:prstGeom>
          <a:noFill/>
        </p:spPr>
      </p:pic>
      <p:sp>
        <p:nvSpPr>
          <p:cNvPr id="9267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266" name="Picture 5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3356992"/>
            <a:ext cx="590550" cy="476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344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Segoe Print" panose="02000600000000000000" pitchFamily="2" charset="0"/>
                <a:cs typeface="Times New Roman" pitchFamily="18" charset="0"/>
              </a:rPr>
              <a:t>Повторяем теорию:</a:t>
            </a:r>
            <a:endParaRPr lang="ru-RU" sz="3200" dirty="0">
              <a:solidFill>
                <a:srgbClr val="002060"/>
              </a:solidFill>
              <a:latin typeface="Segoe Print" panose="02000600000000000000" pitchFamily="2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844824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Что означает дробь          ?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1772816"/>
            <a:ext cx="209550" cy="790575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12477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63888" y="3212976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2780928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дробь    0,25    записать обыкновенной ?</a:t>
            </a:r>
          </a:p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как дробь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записать десятичной?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3501008"/>
            <a:ext cx="432048" cy="1296144"/>
          </a:xfrm>
          <a:prstGeom prst="rect">
            <a:avLst/>
          </a:prstGeom>
          <a:noFill/>
        </p:spPr>
      </p:pic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5452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2967" y="980728"/>
            <a:ext cx="9118487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>
                  <a:solidFill>
                    <a:srgbClr val="FFFF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Script" panose="020B0504020000000003" pitchFamily="34" charset="0"/>
              </a:rPr>
              <a:t>Преобразование обыкновенных дробей в десятичные.</a:t>
            </a:r>
            <a:endParaRPr lang="ru-RU" sz="8000" b="1" cap="none" spc="50" dirty="0">
              <a:ln w="11430"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Segoe Script" panose="020B05040200000000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5987" y="6443801"/>
            <a:ext cx="5636333" cy="369332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694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548680"/>
                <a:ext cx="8424936" cy="3456384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normAutofit fontScale="90000"/>
              </a:bodyPr>
              <a:lstStyle/>
              <a:p>
                <a:r>
                  <a:rPr lang="ru-RU" dirty="0" smtClean="0">
                    <a:latin typeface="Segoe Print" panose="02000600000000000000" pitchFamily="2" charset="0"/>
                  </a:rPr>
                  <a:t>Чтобы несократимую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0070C0"/>
                            </a:solidFill>
                            <a:latin typeface="Cambria Math"/>
                          </a:rPr>
                          <m:t>а</m:t>
                        </m:r>
                      </m:num>
                      <m:den>
                        <m:r>
                          <a:rPr lang="ru-RU" i="1">
                            <a:solidFill>
                              <a:srgbClr val="0070C0"/>
                            </a:solidFill>
                            <a:latin typeface="Cambria Math"/>
                          </a:rPr>
                          <m:t>в </m:t>
                        </m:r>
                      </m:den>
                    </m:f>
                    <m:r>
                      <a:rPr lang="ru-RU" i="1">
                        <a:latin typeface="Cambria Math"/>
                      </a:rPr>
                      <m:t> </m:t>
                    </m:r>
                  </m:oMath>
                </a14:m>
                <a:r>
                  <a:rPr lang="ru-RU" dirty="0" smtClean="0">
                    <a:latin typeface="Segoe Print" panose="02000600000000000000" pitchFamily="2" charset="0"/>
                  </a:rPr>
                  <a:t> преобразовать в десятичную, необходимо привести её к знаменателю 10, 100, 1000 и т.д. </a:t>
                </a:r>
                <a:endParaRPr lang="ru-RU" dirty="0">
                  <a:latin typeface="Segoe Print" panose="02000600000000000000" pitchFamily="2" charset="0"/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548680"/>
                <a:ext cx="8424936" cy="3456384"/>
              </a:xfrm>
              <a:prstGeom prst="round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Учитель\Desktop\2\2015-09-12 09-57-33 Скриншот экрана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7F6F8"/>
              </a:clrFrom>
              <a:clrTo>
                <a:srgbClr val="F7F6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703" t="6678" r="9764" b="8813"/>
          <a:stretch/>
        </p:blipFill>
        <p:spPr bwMode="auto">
          <a:xfrm>
            <a:off x="7092280" y="4225319"/>
            <a:ext cx="2022128" cy="24199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83568" y="4302764"/>
            <a:ext cx="7488832" cy="2044824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altLang="ru-RU" sz="4100" dirty="0" smtClean="0">
                <a:latin typeface="Segoe Print" panose="02000600000000000000" pitchFamily="2" charset="0"/>
              </a:rPr>
              <a:t> </a:t>
            </a:r>
            <a:endParaRPr lang="ru-RU" altLang="ru-RU" sz="41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06160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11559" y="404749"/>
            <a:ext cx="7992889" cy="6479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Приведите дроби к знаменателю     </a:t>
            </a:r>
            <a:endParaRPr lang="ru-RU" sz="32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31320593"/>
              </p:ext>
            </p:extLst>
          </p:nvPr>
        </p:nvGraphicFramePr>
        <p:xfrm>
          <a:off x="827584" y="1916832"/>
          <a:ext cx="931863" cy="4498975"/>
        </p:xfrm>
        <a:graphic>
          <a:graphicData uri="http://schemas.openxmlformats.org/presentationml/2006/ole">
            <p:oleObj spid="_x0000_s1092" name="Формула" r:id="rId3" imgW="152280" imgH="1206360" progId="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34023580"/>
              </p:ext>
            </p:extLst>
          </p:nvPr>
        </p:nvGraphicFramePr>
        <p:xfrm>
          <a:off x="1691680" y="1988840"/>
          <a:ext cx="1116013" cy="1331912"/>
        </p:xfrm>
        <a:graphic>
          <a:graphicData uri="http://schemas.openxmlformats.org/presentationml/2006/ole">
            <p:oleObj spid="_x0000_s1093" name="Формула" r:id="rId4" imgW="330057" imgH="393529" progId="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30459743"/>
              </p:ext>
            </p:extLst>
          </p:nvPr>
        </p:nvGraphicFramePr>
        <p:xfrm>
          <a:off x="1835696" y="3573016"/>
          <a:ext cx="1009650" cy="1204913"/>
        </p:xfrm>
        <a:graphic>
          <a:graphicData uri="http://schemas.openxmlformats.org/presentationml/2006/ole">
            <p:oleObj spid="_x0000_s1094" name="Формула" r:id="rId5" imgW="330057" imgH="393529" progId="">
              <p:embed/>
            </p:oleObj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1115616" y="1196752"/>
            <a:ext cx="1415572" cy="6479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0070C0"/>
                </a:solidFill>
                <a:latin typeface="Segoe Script" panose="020B0504020000000003" pitchFamily="34" charset="0"/>
              </a:rPr>
              <a:t>10</a:t>
            </a:r>
            <a:endParaRPr lang="ru-RU" sz="3200" b="1" dirty="0">
              <a:solidFill>
                <a:srgbClr val="0070C0"/>
              </a:solidFill>
              <a:latin typeface="Segoe Script" panose="020B0504020000000003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082052" y="1196751"/>
            <a:ext cx="1415572" cy="64798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0070C0"/>
                </a:solidFill>
                <a:latin typeface="Segoe Script" panose="020B0504020000000003" pitchFamily="34" charset="0"/>
              </a:rPr>
              <a:t>100</a:t>
            </a:r>
            <a:endParaRPr lang="ru-RU" sz="3200" b="1" dirty="0">
              <a:solidFill>
                <a:srgbClr val="0070C0"/>
              </a:solidFill>
              <a:latin typeface="Segoe Script" panose="020B0504020000000003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95827357"/>
              </p:ext>
            </p:extLst>
          </p:nvPr>
        </p:nvGraphicFramePr>
        <p:xfrm>
          <a:off x="4139952" y="1844739"/>
          <a:ext cx="1223962" cy="4608512"/>
        </p:xfrm>
        <a:graphic>
          <a:graphicData uri="http://schemas.openxmlformats.org/presentationml/2006/ole">
            <p:oleObj spid="_x0000_s1095" name="Формула" r:id="rId6" imgW="228600" imgH="1219200" progId="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63033632"/>
              </p:ext>
            </p:extLst>
          </p:nvPr>
        </p:nvGraphicFramePr>
        <p:xfrm>
          <a:off x="5436096" y="1988840"/>
          <a:ext cx="1358809" cy="1318160"/>
        </p:xfrm>
        <a:graphic>
          <a:graphicData uri="http://schemas.openxmlformats.org/presentationml/2006/ole">
            <p:oleObj spid="_x0000_s1096" name="Формула" r:id="rId7" imgW="406080" imgH="393480" progId="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39218453"/>
              </p:ext>
            </p:extLst>
          </p:nvPr>
        </p:nvGraphicFramePr>
        <p:xfrm>
          <a:off x="5436096" y="3501008"/>
          <a:ext cx="1439862" cy="1393825"/>
        </p:xfrm>
        <a:graphic>
          <a:graphicData uri="http://schemas.openxmlformats.org/presentationml/2006/ole">
            <p:oleObj spid="_x0000_s1097" name="Формула" r:id="rId8" imgW="406048" imgH="393359" progId="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2436638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9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136904" cy="23042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Чтобы преобразовать </a:t>
            </a:r>
            <a:r>
              <a:rPr lang="ru-RU" sz="32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обыкновенную дробь в десятичную</a:t>
            </a:r>
            <a:r>
              <a:rPr lang="ru-RU" sz="3200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, можно её  числитель разделить на знаменатель.  </a:t>
            </a:r>
            <a:endParaRPr lang="ru-RU" sz="3200" dirty="0">
              <a:solidFill>
                <a:srgbClr val="C00000"/>
              </a:solidFill>
              <a:latin typeface="Segoe Print" panose="02000600000000000000" pitchFamily="2" charset="0"/>
            </a:endParaRPr>
          </a:p>
        </p:txBody>
      </p:sp>
      <p:pic>
        <p:nvPicPr>
          <p:cNvPr id="2050" name="Picture 2" descr="C:\Users\Учитель\Desktop\2\2015-09-12 09-57-33 Скриншот экрана.pn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7F6F8"/>
              </a:clrFrom>
              <a:clrTo>
                <a:srgbClr val="F7F6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703" t="6678" r="9764" b="8813"/>
          <a:stretch/>
        </p:blipFill>
        <p:spPr bwMode="auto">
          <a:xfrm>
            <a:off x="7092280" y="4225319"/>
            <a:ext cx="2022128" cy="24199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95536" y="3645024"/>
            <a:ext cx="8208912" cy="2044824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altLang="ru-RU" sz="4100" dirty="0" smtClean="0">
                <a:latin typeface="Segoe Print" panose="02000600000000000000" pitchFamily="2" charset="0"/>
              </a:rPr>
              <a:t> </a:t>
            </a:r>
            <a:r>
              <a:rPr lang="ru-RU" altLang="ru-RU" sz="4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преобразовать обыкновенную  дробь в  десятичную?</a:t>
            </a:r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89099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548680"/>
                <a:ext cx="8424936" cy="3456384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noAutofit/>
              </a:bodyPr>
              <a:lstStyle/>
              <a:p>
                <a:r>
                  <a:rPr lang="ru-RU" sz="3200" dirty="0" smtClean="0">
                    <a:solidFill>
                      <a:srgbClr val="C00000"/>
                    </a:solidFill>
                    <a:latin typeface="Segoe Print" panose="02000600000000000000" pitchFamily="2" charset="0"/>
                  </a:rPr>
                  <a:t>Несократимую дробь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а</m:t>
                        </m:r>
                      </m:num>
                      <m:den>
                        <m:r>
                          <a:rPr lang="ru-RU" sz="3200" b="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в 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C00000"/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ru-RU" sz="3200" dirty="0" smtClean="0">
                    <a:solidFill>
                      <a:srgbClr val="C00000"/>
                    </a:solidFill>
                    <a:latin typeface="Segoe Print" panose="02000600000000000000" pitchFamily="2" charset="0"/>
                  </a:rPr>
                  <a:t>можно преобразовать в десятичную только тогда, когда разложение знаменателя на простые множители не содержит чисел, отличных от 2 и 5. </a:t>
                </a:r>
                <a:endParaRPr lang="ru-RU" sz="3200" dirty="0">
                  <a:solidFill>
                    <a:srgbClr val="C00000"/>
                  </a:solidFill>
                  <a:latin typeface="Segoe Print" panose="02000600000000000000" pitchFamily="2" charset="0"/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548680"/>
                <a:ext cx="8424936" cy="3456384"/>
              </a:xfrm>
              <a:prstGeom prst="roundRect">
                <a:avLst/>
              </a:prstGeom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C:\Users\Учитель\Desktop\2\2015-09-12 09-57-33 Скриншот экрана.pn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7F6F8"/>
              </a:clrFrom>
              <a:clrTo>
                <a:srgbClr val="F7F6F8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703" t="6678" r="9764" b="8813"/>
          <a:stretch/>
        </p:blipFill>
        <p:spPr bwMode="auto">
          <a:xfrm>
            <a:off x="7092280" y="4225319"/>
            <a:ext cx="2022128" cy="24199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683568" y="4302764"/>
            <a:ext cx="7488832" cy="2044824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ru-RU" altLang="ru-RU" sz="4100" dirty="0" smtClean="0">
                <a:latin typeface="Segoe Print" panose="02000600000000000000" pitchFamily="2" charset="0"/>
              </a:rPr>
              <a:t> </a:t>
            </a:r>
            <a:r>
              <a:rPr lang="ru-RU" altLang="ru-RU" sz="41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Любую ли обыкновенную дробь можно  преобразовать в  десятичную?</a:t>
            </a:r>
          </a:p>
          <a:p>
            <a:pPr eaLnBrk="1" hangingPunct="1">
              <a:buFontTx/>
              <a:buNone/>
            </a:pPr>
            <a:endParaRPr lang="ru-RU" altLang="ru-RU" dirty="0" smtClean="0"/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361732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1887</TotalTime>
  <Words>138</Words>
  <Application>Microsoft Office PowerPoint</Application>
  <PresentationFormat>Экран (4:3)</PresentationFormat>
  <Paragraphs>42</Paragraphs>
  <Slides>14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 </vt:lpstr>
      <vt:lpstr>Слайд 7</vt:lpstr>
      <vt:lpstr>Чтобы преобразовать обыкновенную дробь в десятичную, можно её  числитель разделить на знаменатель.  </vt:lpstr>
      <vt:lpstr> </vt:lpstr>
      <vt:lpstr>Слайд 10</vt:lpstr>
      <vt:lpstr>Слайд 11</vt:lpstr>
      <vt:lpstr>Слайд 12</vt:lpstr>
      <vt:lpstr>Подведем итоги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Александр</cp:lastModifiedBy>
  <cp:revision>284</cp:revision>
  <cp:lastPrinted>2015-10-16T06:52:25Z</cp:lastPrinted>
  <dcterms:created xsi:type="dcterms:W3CDTF">2014-10-29T02:50:37Z</dcterms:created>
  <dcterms:modified xsi:type="dcterms:W3CDTF">2021-11-16T12:24:22Z</dcterms:modified>
</cp:coreProperties>
</file>