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76" r:id="rId8"/>
    <p:sldId id="278" r:id="rId9"/>
    <p:sldId id="266" r:id="rId10"/>
    <p:sldId id="267" r:id="rId11"/>
    <p:sldId id="268" r:id="rId12"/>
    <p:sldId id="279" r:id="rId13"/>
    <p:sldId id="269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269923"/>
            <a:ext cx="7406640" cy="110413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387548"/>
            <a:ext cx="7406640" cy="131445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06035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008762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05980"/>
            <a:ext cx="1828800" cy="4388644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05980"/>
            <a:ext cx="55626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41"/>
            <a:ext cx="68580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950244"/>
            <a:ext cx="6400800" cy="17145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800100"/>
            <a:ext cx="6400800" cy="1132284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11099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059403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70252"/>
            <a:ext cx="8229600" cy="85725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51435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583"/>
            <a:ext cx="3810000" cy="871538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055223"/>
            <a:ext cx="3810000" cy="523875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53400" cy="29944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800100"/>
            <a:ext cx="2743200" cy="14859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800100"/>
            <a:ext cx="4572000" cy="3429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857253"/>
            <a:ext cx="4419600" cy="263589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715756"/>
            <a:ext cx="685800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702589"/>
            <a:ext cx="649224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3600450"/>
            <a:ext cx="4419600" cy="5715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611941"/>
            <a:ext cx="1638887" cy="122916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7" y="15827"/>
            <a:ext cx="1702191" cy="127664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791308"/>
            <a:ext cx="1125717" cy="826968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41"/>
            <a:ext cx="8131127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85725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085850"/>
            <a:ext cx="7498080" cy="360045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4729162"/>
            <a:ext cx="2133600" cy="357188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DA30E77-14F1-491B-B50A-E0DF3BF5E809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4729162"/>
            <a:ext cx="2895600" cy="357188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4729162"/>
            <a:ext cx="457200" cy="3571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333B542-8531-4113-B169-072DA4BC9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2.jpe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pic>
        <p:nvPicPr>
          <p:cNvPr id="14338" name="Picture 2" descr="https://kinolift.com/media/users/1645/135676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57172"/>
            <a:ext cx="2714644" cy="180927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4340" name="Picture 4" descr="https://ya-mechtayu.ru/uploads/posts/2018-11/1541629926_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357436"/>
            <a:ext cx="2237390" cy="249712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4342" name="Picture 6" descr="https://islam.ru/sites/default/files/addimg/stariki00_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357172"/>
            <a:ext cx="2773351" cy="184792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4344" name="Picture 8" descr="https://fikiwiki.com/uploads/posts/2022-02/thumbs/1644977242_49-fikiwiki-com-p-kartinki-chukchi-5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2571750"/>
            <a:ext cx="3071834" cy="205050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9" name="Picture 15" descr="C:\Users\Учитель\Desktop\По Лихачёву\Карандаш\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142858"/>
            <a:ext cx="828468" cy="1044560"/>
          </a:xfrm>
          <a:prstGeom prst="rect">
            <a:avLst/>
          </a:prstGeom>
          <a:noFill/>
        </p:spPr>
      </p:pic>
      <p:pic>
        <p:nvPicPr>
          <p:cNvPr id="1040" name="Picture 16" descr="C:\Users\Учитель\Desktop\По Лихачёву\Карандаш\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1643056"/>
            <a:ext cx="736158" cy="1428760"/>
          </a:xfrm>
          <a:prstGeom prst="rect">
            <a:avLst/>
          </a:prstGeom>
          <a:noFill/>
        </p:spPr>
      </p:pic>
      <p:pic>
        <p:nvPicPr>
          <p:cNvPr id="1041" name="Picture 17" descr="C:\Users\Учитель\Desktop\По Лихачёву\Карандаш\3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3429005"/>
            <a:ext cx="642942" cy="115193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214382" y="1318597"/>
            <a:ext cx="792961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группа: о красоте в отношениях с людьми - Письмо тринадцатое «О ВОСПИТАННОСТИ».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2 группа: о красоте в искусстве - Письмо тридцать третье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«О ЧЕЛОВЕЧЕСКОМ В ИСКУССТВЕ»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 группа: о красоте в природе -  Письмо тридцать четвертое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«О РУССКОЙ ПРИРОДЕ»</a:t>
            </a:r>
          </a:p>
        </p:txBody>
      </p:sp>
      <p:pic>
        <p:nvPicPr>
          <p:cNvPr id="4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85866"/>
            <a:ext cx="186811" cy="432000"/>
          </a:xfrm>
          <a:prstGeom prst="rect">
            <a:avLst/>
          </a:prstGeom>
          <a:noFill/>
        </p:spPr>
      </p:pic>
      <p:pic>
        <p:nvPicPr>
          <p:cNvPr id="5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071816"/>
            <a:ext cx="270000" cy="432000"/>
          </a:xfrm>
          <a:prstGeom prst="rect">
            <a:avLst/>
          </a:prstGeom>
          <a:noFill/>
        </p:spPr>
      </p:pic>
      <p:pic>
        <p:nvPicPr>
          <p:cNvPr id="6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00048"/>
            <a:ext cx="254118" cy="432000"/>
          </a:xfrm>
          <a:prstGeom prst="rect">
            <a:avLst/>
          </a:prstGeom>
          <a:noFill/>
        </p:spPr>
      </p:pic>
      <p:pic>
        <p:nvPicPr>
          <p:cNvPr id="7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643188"/>
            <a:ext cx="254118" cy="432000"/>
          </a:xfrm>
          <a:prstGeom prst="rect">
            <a:avLst/>
          </a:prstGeom>
          <a:noFill/>
        </p:spPr>
      </p:pic>
      <p:pic>
        <p:nvPicPr>
          <p:cNvPr id="8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643056"/>
            <a:ext cx="254118" cy="432000"/>
          </a:xfrm>
          <a:prstGeom prst="rect">
            <a:avLst/>
          </a:prstGeom>
          <a:noFill/>
        </p:spPr>
      </p:pic>
      <p:pic>
        <p:nvPicPr>
          <p:cNvPr id="9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857370"/>
            <a:ext cx="270000" cy="432000"/>
          </a:xfrm>
          <a:prstGeom prst="rect">
            <a:avLst/>
          </a:prstGeom>
          <a:noFill/>
        </p:spPr>
      </p:pic>
      <p:pic>
        <p:nvPicPr>
          <p:cNvPr id="10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857238"/>
            <a:ext cx="270000" cy="432000"/>
          </a:xfrm>
          <a:prstGeom prst="rect">
            <a:avLst/>
          </a:prstGeom>
          <a:noFill/>
        </p:spPr>
      </p:pic>
      <p:pic>
        <p:nvPicPr>
          <p:cNvPr id="11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6"/>
            <a:ext cx="186811" cy="432000"/>
          </a:xfrm>
          <a:prstGeom prst="rect">
            <a:avLst/>
          </a:prstGeom>
          <a:noFill/>
        </p:spPr>
      </p:pic>
      <p:pic>
        <p:nvPicPr>
          <p:cNvPr id="12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34"/>
            <a:ext cx="186811" cy="432000"/>
          </a:xfrm>
          <a:prstGeom prst="rect">
            <a:avLst/>
          </a:prstGeom>
          <a:noFill/>
        </p:spPr>
      </p:pic>
      <p:pic>
        <p:nvPicPr>
          <p:cNvPr id="13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357700"/>
            <a:ext cx="270000" cy="432000"/>
          </a:xfrm>
          <a:prstGeom prst="rect">
            <a:avLst/>
          </a:prstGeom>
          <a:noFill/>
        </p:spPr>
      </p:pic>
      <p:pic>
        <p:nvPicPr>
          <p:cNvPr id="14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00444"/>
            <a:ext cx="254118" cy="432000"/>
          </a:xfrm>
          <a:prstGeom prst="rect">
            <a:avLst/>
          </a:prstGeom>
          <a:noFill/>
        </p:spPr>
      </p:pic>
      <p:pic>
        <p:nvPicPr>
          <p:cNvPr id="15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857634"/>
            <a:ext cx="186811" cy="4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36491" y="1211926"/>
            <a:ext cx="778674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каждом человеке есть своя, порой заслоненная красота. Важно открыть эту заслонку, открыть лучшие качества. Этот процесс непростой, порой мучительный, всегда связанный с размышлением, анализом себя и своей жизни. На этом пути хорошо иметь нравственные ориентиры. Эти нравственные ориентиры нам открывает книга Дмитрия Сергеевича Лихачева «Письма о добром и прекрасном».</a:t>
            </a:r>
            <a:endParaRPr lang="ru-RU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56229" y="1471893"/>
            <a:ext cx="778674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>
              <a:buAutoNum type="arabicPeriod"/>
            </a:pPr>
            <a:r>
              <a:rPr lang="en-US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https://www.gup.ru/events/news/detail.php?ID=164388&amp;sphrase_id=106995</a:t>
            </a:r>
            <a:endParaRPr lang="ru-RU" dirty="0" smtClean="0">
              <a:ln w="31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indent="360000">
              <a:buAutoNum type="arabicPeriod"/>
            </a:pPr>
            <a:r>
              <a:rPr lang="en-US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https://www.gup.ru/events/news/detail.php?ID=75689&amp;sphrase_id=106995</a:t>
            </a:r>
            <a:endParaRPr lang="ru-RU" dirty="0" smtClean="0">
              <a:ln w="31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indent="360000">
              <a:buAutoNum type="arabicPeriod"/>
            </a:pPr>
            <a:r>
              <a:rPr lang="en-US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https://www.gup.ru/events/news/Liha4ev/lih_2.php?sphrase_id=106995</a:t>
            </a:r>
            <a:endParaRPr lang="ru-RU" dirty="0" smtClean="0">
              <a:ln w="31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indent="360000">
              <a:buAutoNum type="arabicPeriod"/>
            </a:pPr>
            <a:r>
              <a:rPr lang="en-US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https://kliovyatka.jimdofree.com/</a:t>
            </a:r>
            <a:r>
              <a:rPr lang="ru-RU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личность/</a:t>
            </a:r>
            <a:r>
              <a:rPr lang="ru-RU" dirty="0" err="1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ученые-о-личности</a:t>
            </a:r>
            <a:r>
              <a:rPr lang="ru-RU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/</a:t>
            </a:r>
            <a:r>
              <a:rPr lang="ru-RU" dirty="0" err="1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д-с-лихачев-письма-о-добром-и-прекрасном</a:t>
            </a:r>
            <a:r>
              <a:rPr lang="ru-RU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/</a:t>
            </a:r>
          </a:p>
          <a:p>
            <a:pPr indent="360000">
              <a:buAutoNum type="arabicPeriod"/>
            </a:pPr>
            <a:r>
              <a:rPr lang="en-US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https://www.culture.ru/persons/9197/dmitrii-likhachev</a:t>
            </a:r>
            <a:endParaRPr lang="ru-RU" dirty="0" smtClean="0">
              <a:ln w="31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indent="360000" algn="just"/>
            <a:endParaRPr lang="ru-RU" sz="1600" dirty="0">
              <a:ln w="1270">
                <a:noFill/>
              </a:ln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3900" y="220781"/>
            <a:ext cx="59293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Информационные ресурсы</a:t>
            </a:r>
            <a:endParaRPr lang="ru-RU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Users\Учитель\Desktop\По Лихачёву\Карандаш\12_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754" y="205823"/>
            <a:ext cx="751191" cy="1006751"/>
          </a:xfrm>
          <a:prstGeom prst="rect">
            <a:avLst/>
          </a:prstGeom>
          <a:noFill/>
        </p:spPr>
      </p:pic>
      <p:pic>
        <p:nvPicPr>
          <p:cNvPr id="1027" name="Picture 3" descr="C:\Users\Учитель\Desktop\По Лихачёву\Карандаш\12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766" y="1777862"/>
            <a:ext cx="795130" cy="423179"/>
          </a:xfrm>
          <a:prstGeom prst="rect">
            <a:avLst/>
          </a:prstGeom>
          <a:noFill/>
        </p:spPr>
      </p:pic>
      <p:pic>
        <p:nvPicPr>
          <p:cNvPr id="1028" name="Picture 4" descr="C:\Users\Учитель\Desktop\По Лихачёву\Карандаш\12_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397" y="2737816"/>
            <a:ext cx="853385" cy="853385"/>
          </a:xfrm>
          <a:prstGeom prst="rect">
            <a:avLst/>
          </a:prstGeom>
          <a:noFill/>
        </p:spPr>
      </p:pic>
      <p:pic>
        <p:nvPicPr>
          <p:cNvPr id="1029" name="Picture 5" descr="C:\Users\Учитель\Desktop\По Лихачёву\Карандаш\12_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71" y="4025141"/>
            <a:ext cx="831833" cy="666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pic>
        <p:nvPicPr>
          <p:cNvPr id="13313" name="Picture 1" descr="C:\Users\Учитель\Desktop\По Лихачёву\Л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0"/>
            <a:ext cx="5429288" cy="512888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874" y="832086"/>
            <a:ext cx="582611" cy="347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pic>
        <p:nvPicPr>
          <p:cNvPr id="33800" name="Picture 8" descr="https://upload.wikimedia.org/wikipedia/commons/thumb/6/60/PZN_II.JPG/440px-PZN_II.JPG"/>
          <p:cNvPicPr>
            <a:picLocks noChangeAspect="1" noChangeArrowheads="1"/>
          </p:cNvPicPr>
          <p:nvPr/>
        </p:nvPicPr>
        <p:blipFill>
          <a:blip r:embed="rId3"/>
          <a:srcRect t="9564" b="12459"/>
          <a:stretch>
            <a:fillRect/>
          </a:stretch>
        </p:blipFill>
        <p:spPr bwMode="auto">
          <a:xfrm>
            <a:off x="5072066" y="500048"/>
            <a:ext cx="3571900" cy="1500198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3804" name="AutoShape 12" descr="https://i2.wp.com/www.pnglib.com/wp-content/uploads/2020/08/st-basil-cathedral-moscow_5f4564854d537.png?w=914&amp;ssl=1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https://i2.wp.com/www.pnglib.com/wp-content/uploads/2020/08/st-basil-cathedral-moscow_5f4564854d537.png?w=914&amp;ssl=1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https://i2.wp.com/www.pnglib.com/wp-content/uploads/2020/08/st-basil-cathedral-moscow_5f4564854d537.png?w=914&amp;ssl=1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C:\Users\Учитель\Desktop\По Лихачёву\Карандаш\2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59"/>
            <a:ext cx="921863" cy="1357322"/>
          </a:xfrm>
          <a:prstGeom prst="rect">
            <a:avLst/>
          </a:prstGeom>
          <a:noFill/>
        </p:spPr>
      </p:pic>
      <p:pic>
        <p:nvPicPr>
          <p:cNvPr id="2056" name="Picture 8" descr="C:\Users\Учитель\Desktop\По Лихачёву\Карандаш\2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99758" y="2253257"/>
            <a:ext cx="1190629" cy="1095378"/>
          </a:xfrm>
          <a:prstGeom prst="rect">
            <a:avLst/>
          </a:prstGeom>
          <a:noFill/>
        </p:spPr>
      </p:pic>
      <p:pic>
        <p:nvPicPr>
          <p:cNvPr id="2057" name="Picture 9" descr="C:\Users\Учитель\Desktop\По Лихачёву\Карандаш\2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9795" y="3922675"/>
            <a:ext cx="1055214" cy="928694"/>
          </a:xfrm>
          <a:prstGeom prst="rect">
            <a:avLst/>
          </a:prstGeom>
          <a:noFill/>
        </p:spPr>
      </p:pic>
      <p:pic>
        <p:nvPicPr>
          <p:cNvPr id="2059" name="Picture 11" descr="C:\Users\Учитель\Desktop\По Лихачёву\Цифровой код.jpg"/>
          <p:cNvPicPr>
            <a:picLocks noChangeAspect="1" noChangeArrowheads="1"/>
          </p:cNvPicPr>
          <p:nvPr/>
        </p:nvPicPr>
        <p:blipFill>
          <a:blip r:embed="rId7"/>
          <a:srcRect l="10108" t="18894" r="9029" b="5531"/>
          <a:stretch>
            <a:fillRect/>
          </a:stretch>
        </p:blipFill>
        <p:spPr bwMode="auto">
          <a:xfrm>
            <a:off x="1428728" y="285734"/>
            <a:ext cx="2857520" cy="200026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60" name="Picture 12" descr="C:\Users\Учитель\Desktop\По Лихачёву\Храм_a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94" y="2551558"/>
            <a:ext cx="2786082" cy="224855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43042" y="2571750"/>
            <a:ext cx="2500330" cy="224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1357304"/>
            <a:ext cx="59293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ЗАСЛОНЕННАЯ КРАСОТА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ИЛИ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КУЛЬТУРНЫЙ КОД РОССИЙСКОГО ЧЕЛОВЕКА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 descr="C:\Users\Учитель\Desktop\По Лихачёву\Лихачё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428873"/>
            <a:ext cx="1824000" cy="1368000"/>
          </a:xfrm>
          <a:prstGeom prst="rect">
            <a:avLst/>
          </a:prstGeom>
          <a:noFill/>
        </p:spPr>
      </p:pic>
      <p:pic>
        <p:nvPicPr>
          <p:cNvPr id="3076" name="Picture 4" descr="C:\Users\Учитель\Desktop\По Лихачёву\Л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428874"/>
            <a:ext cx="1988208" cy="1368000"/>
          </a:xfrm>
          <a:prstGeom prst="rect">
            <a:avLst/>
          </a:prstGeom>
          <a:noFill/>
        </p:spPr>
      </p:pic>
      <p:pic>
        <p:nvPicPr>
          <p:cNvPr id="3077" name="Picture 5" descr="C:\Users\Учитель\Desktop\По Лихачёву\K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2428874"/>
            <a:ext cx="1994999" cy="136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000232" y="4286262"/>
            <a:ext cx="5929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4">
                      <a:lumMod val="50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Дмитрий Сергеевич Лихачев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4">
                    <a:lumMod val="50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Picture 2" descr="C:\Users\Учитель\Desktop\По Лихачёву\Т4_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142858"/>
            <a:ext cx="720000" cy="1106400"/>
          </a:xfrm>
          <a:prstGeom prst="rect">
            <a:avLst/>
          </a:prstGeom>
          <a:noFill/>
        </p:spPr>
      </p:pic>
      <p:pic>
        <p:nvPicPr>
          <p:cNvPr id="5" name="Picture 4" descr="C:\Users\Учитель\Desktop\По Лихачёву\Т1_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1214428"/>
            <a:ext cx="720000" cy="1026326"/>
          </a:xfrm>
          <a:prstGeom prst="rect">
            <a:avLst/>
          </a:prstGeom>
          <a:noFill/>
        </p:spPr>
      </p:pic>
      <p:pic>
        <p:nvPicPr>
          <p:cNvPr id="6" name="Picture 5" descr="C:\Users\Учитель\Desktop\По Лихачёву\Т2_К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5" y="1857370"/>
            <a:ext cx="720000" cy="1130607"/>
          </a:xfrm>
          <a:prstGeom prst="rect">
            <a:avLst/>
          </a:prstGeom>
          <a:noFill/>
        </p:spPr>
      </p:pic>
      <p:pic>
        <p:nvPicPr>
          <p:cNvPr id="3078" name="Picture 6" descr="C:\Users\Учитель\Desktop\По Лихачёву\Т3_К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5" y="2571751"/>
            <a:ext cx="720000" cy="1061378"/>
          </a:xfrm>
          <a:prstGeom prst="rect">
            <a:avLst/>
          </a:prstGeom>
          <a:noFill/>
        </p:spPr>
      </p:pic>
      <p:pic>
        <p:nvPicPr>
          <p:cNvPr id="3080" name="Picture 8" descr="C:\Users\Учитель\Desktop\По Лихачёву\Л2_К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6676" y="4001450"/>
            <a:ext cx="785818" cy="74133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3357568"/>
            <a:ext cx="59293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Дмитрий Сергеевич Лихачев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(1906 -1999)</a:t>
            </a:r>
          </a:p>
        </p:txBody>
      </p:sp>
      <p:pic>
        <p:nvPicPr>
          <p:cNvPr id="4099" name="Picture 3" descr="C:\Users\Учитель\Desktop\По Лихачёву\Т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142990"/>
            <a:ext cx="1302307" cy="1857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100" name="Picture 4" descr="C:\Users\Учитель\Desktop\По Лихачёву\Т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1285866"/>
            <a:ext cx="1180943" cy="1857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103" name="Picture 7" descr="C:\Users\Учитель\Desktop\По Лихачёву\Т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3041" y="1438268"/>
            <a:ext cx="1258230" cy="1857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1142990"/>
            <a:ext cx="1195403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5" name="Picture 12" descr="C:\Users\Учитель\Desktop\По Лихачёву\Т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1285866"/>
            <a:ext cx="1239485" cy="1857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098" name="Picture 2" descr="C:\Users\Учитель\Desktop\По Лихачёву\Карандаш\4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48" y="151442"/>
            <a:ext cx="900967" cy="1027102"/>
          </a:xfrm>
          <a:prstGeom prst="rect">
            <a:avLst/>
          </a:prstGeom>
          <a:noFill/>
        </p:spPr>
      </p:pic>
      <p:pic>
        <p:nvPicPr>
          <p:cNvPr id="2" name="Picture 3" descr="C:\Users\Учитель\Desktop\По Лихачёву\Карандаш\42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6676" y="1496375"/>
            <a:ext cx="758634" cy="571504"/>
          </a:xfrm>
          <a:prstGeom prst="rect">
            <a:avLst/>
          </a:prstGeom>
          <a:noFill/>
        </p:spPr>
      </p:pic>
      <p:pic>
        <p:nvPicPr>
          <p:cNvPr id="5" name="Picture 4" descr="C:\Users\Учитель\Desktop\По Лихачёву\Карандаш\43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282" y="2214560"/>
            <a:ext cx="643084" cy="1389061"/>
          </a:xfrm>
          <a:prstGeom prst="rect">
            <a:avLst/>
          </a:prstGeom>
          <a:noFill/>
        </p:spPr>
      </p:pic>
      <p:pic>
        <p:nvPicPr>
          <p:cNvPr id="4101" name="Picture 5" descr="C:\Users\Учитель\Desktop\По Лихачёву\Карандаш\44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2844" y="3714758"/>
            <a:ext cx="740014" cy="996962"/>
          </a:xfrm>
          <a:prstGeom prst="rect">
            <a:avLst/>
          </a:prstGeom>
          <a:noFill/>
        </p:spPr>
      </p:pic>
      <p:pic>
        <p:nvPicPr>
          <p:cNvPr id="6" name="Picture 7" descr="C:\Users\Учитель\Desktop\По Лихачёву\Т4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43505" y="1428743"/>
            <a:ext cx="1208849" cy="18576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1500180"/>
            <a:ext cx="63579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Культурный код – это набор характеристик, образов и устойчивых представлений, доставшихся народу от предков, которые понятны каждому.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571750"/>
            <a:ext cx="919131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571750"/>
            <a:ext cx="941942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710" y="2571750"/>
            <a:ext cx="1031471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142858"/>
            <a:ext cx="819612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85852" y="142858"/>
            <a:ext cx="1042759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58" y="142858"/>
            <a:ext cx="903512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00826" y="2571750"/>
            <a:ext cx="90087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58148" y="142858"/>
            <a:ext cx="887586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14942" y="142858"/>
            <a:ext cx="844138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29388" y="142858"/>
            <a:ext cx="1025294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571736" y="2571750"/>
            <a:ext cx="933113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85852" y="2571750"/>
            <a:ext cx="948938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8" name="Picture 20" descr="C:\Users\Учитель\Desktop\По Лихачёву\Карандаш\51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42844" y="142858"/>
            <a:ext cx="803678" cy="1071570"/>
          </a:xfrm>
          <a:prstGeom prst="rect">
            <a:avLst/>
          </a:prstGeom>
          <a:noFill/>
        </p:spPr>
      </p:pic>
      <p:pic>
        <p:nvPicPr>
          <p:cNvPr id="2069" name="Picture 21" descr="C:\Users\Учитель\Desktop\По Лихачёву\Карандаш\52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42844" y="1428742"/>
            <a:ext cx="785818" cy="578744"/>
          </a:xfrm>
          <a:prstGeom prst="rect">
            <a:avLst/>
          </a:prstGeom>
          <a:noFill/>
        </p:spPr>
      </p:pic>
      <p:pic>
        <p:nvPicPr>
          <p:cNvPr id="2071" name="Picture 23" descr="C:\Users\Учитель\Desktop\По Лихачёву\Карандаш\54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1406" y="3714758"/>
            <a:ext cx="841347" cy="779648"/>
          </a:xfrm>
          <a:prstGeom prst="rect">
            <a:avLst/>
          </a:prstGeom>
          <a:noFill/>
        </p:spPr>
      </p:pic>
      <p:pic>
        <p:nvPicPr>
          <p:cNvPr id="2072" name="Picture 24" descr="C:\Users\Учитель\Desktop\По Лихачёву\Карандаш\53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2428874"/>
            <a:ext cx="1000133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pic>
        <p:nvPicPr>
          <p:cNvPr id="5128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85866"/>
            <a:ext cx="186811" cy="432000"/>
          </a:xfrm>
          <a:prstGeom prst="rect">
            <a:avLst/>
          </a:prstGeom>
          <a:noFill/>
        </p:spPr>
      </p:pic>
      <p:pic>
        <p:nvPicPr>
          <p:cNvPr id="5129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071816"/>
            <a:ext cx="270000" cy="432000"/>
          </a:xfrm>
          <a:prstGeom prst="rect">
            <a:avLst/>
          </a:prstGeom>
          <a:noFill/>
        </p:spPr>
      </p:pic>
      <p:pic>
        <p:nvPicPr>
          <p:cNvPr id="5130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00048"/>
            <a:ext cx="254118" cy="432000"/>
          </a:xfrm>
          <a:prstGeom prst="rect">
            <a:avLst/>
          </a:prstGeom>
          <a:noFill/>
        </p:spPr>
      </p:pic>
      <p:pic>
        <p:nvPicPr>
          <p:cNvPr id="15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643188"/>
            <a:ext cx="254118" cy="432000"/>
          </a:xfrm>
          <a:prstGeom prst="rect">
            <a:avLst/>
          </a:prstGeom>
          <a:noFill/>
        </p:spPr>
      </p:pic>
      <p:pic>
        <p:nvPicPr>
          <p:cNvPr id="16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643056"/>
            <a:ext cx="254118" cy="432000"/>
          </a:xfrm>
          <a:prstGeom prst="rect">
            <a:avLst/>
          </a:prstGeom>
          <a:noFill/>
        </p:spPr>
      </p:pic>
      <p:pic>
        <p:nvPicPr>
          <p:cNvPr id="17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857370"/>
            <a:ext cx="270000" cy="432000"/>
          </a:xfrm>
          <a:prstGeom prst="rect">
            <a:avLst/>
          </a:prstGeom>
          <a:noFill/>
        </p:spPr>
      </p:pic>
      <p:pic>
        <p:nvPicPr>
          <p:cNvPr id="18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857238"/>
            <a:ext cx="270000" cy="432000"/>
          </a:xfrm>
          <a:prstGeom prst="rect">
            <a:avLst/>
          </a:prstGeom>
          <a:noFill/>
        </p:spPr>
      </p:pic>
      <p:pic>
        <p:nvPicPr>
          <p:cNvPr id="19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6"/>
            <a:ext cx="186811" cy="432000"/>
          </a:xfrm>
          <a:prstGeom prst="rect">
            <a:avLst/>
          </a:prstGeom>
          <a:noFill/>
        </p:spPr>
      </p:pic>
      <p:pic>
        <p:nvPicPr>
          <p:cNvPr id="20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34"/>
            <a:ext cx="186811" cy="432000"/>
          </a:xfrm>
          <a:prstGeom prst="rect">
            <a:avLst/>
          </a:prstGeom>
          <a:noFill/>
        </p:spPr>
      </p:pic>
      <p:pic>
        <p:nvPicPr>
          <p:cNvPr id="21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357700"/>
            <a:ext cx="270000" cy="432000"/>
          </a:xfrm>
          <a:prstGeom prst="rect">
            <a:avLst/>
          </a:prstGeom>
          <a:noFill/>
        </p:spPr>
      </p:pic>
      <p:pic>
        <p:nvPicPr>
          <p:cNvPr id="22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00444"/>
            <a:ext cx="254118" cy="432000"/>
          </a:xfrm>
          <a:prstGeom prst="rect">
            <a:avLst/>
          </a:prstGeom>
          <a:noFill/>
        </p:spPr>
      </p:pic>
      <p:pic>
        <p:nvPicPr>
          <p:cNvPr id="23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857634"/>
            <a:ext cx="186811" cy="432000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3786182" y="214296"/>
            <a:ext cx="2214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Исследования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35" name="Picture 15" descr="C:\Users\Учитель\Desktop\По Лихачёву\Д1.png"/>
          <p:cNvPicPr>
            <a:picLocks noChangeAspect="1" noChangeArrowheads="1"/>
          </p:cNvPicPr>
          <p:nvPr/>
        </p:nvPicPr>
        <p:blipFill>
          <a:blip r:embed="rId6"/>
          <a:srcRect t="27315"/>
          <a:stretch>
            <a:fillRect/>
          </a:stretch>
        </p:blipFill>
        <p:spPr bwMode="auto">
          <a:xfrm>
            <a:off x="1285852" y="1796374"/>
            <a:ext cx="2357454" cy="1738683"/>
          </a:xfrm>
          <a:prstGeom prst="rect">
            <a:avLst/>
          </a:prstGeom>
          <a:noFill/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43042" y="3571882"/>
            <a:ext cx="1685924" cy="33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137" name="Picture 17" descr="C:\Users\Учитель\Desktop\По Лихачёву\Д2.png"/>
          <p:cNvPicPr>
            <a:picLocks noChangeAspect="1" noChangeArrowheads="1"/>
          </p:cNvPicPr>
          <p:nvPr/>
        </p:nvPicPr>
        <p:blipFill>
          <a:blip r:embed="rId8"/>
          <a:srcRect t="24584"/>
          <a:stretch>
            <a:fillRect/>
          </a:stretch>
        </p:blipFill>
        <p:spPr bwMode="auto">
          <a:xfrm>
            <a:off x="5429256" y="1731523"/>
            <a:ext cx="3112611" cy="1805467"/>
          </a:xfrm>
          <a:prstGeom prst="rect">
            <a:avLst/>
          </a:prstGeom>
          <a:noFill/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9"/>
          <a:srcRect l="46571" b="-5645"/>
          <a:stretch>
            <a:fillRect/>
          </a:stretch>
        </p:blipFill>
        <p:spPr bwMode="auto">
          <a:xfrm>
            <a:off x="5500694" y="3571882"/>
            <a:ext cx="300039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9"/>
          <a:srcRect r="53039"/>
          <a:stretch>
            <a:fillRect/>
          </a:stretch>
        </p:blipFill>
        <p:spPr bwMode="auto">
          <a:xfrm>
            <a:off x="5643570" y="4000510"/>
            <a:ext cx="278608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5" name="Прямоугольник 24"/>
          <p:cNvSpPr/>
          <p:nvPr/>
        </p:nvSpPr>
        <p:spPr>
          <a:xfrm>
            <a:off x="1134895" y="1157880"/>
            <a:ext cx="2769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Знакомо ли Вам понятие</a:t>
            </a:r>
          </a:p>
          <a:p>
            <a:pPr algn="ctr"/>
            <a:r>
              <a:rPr lang="ru-RU" sz="1600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«культурный код»?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431278" y="1161125"/>
            <a:ext cx="3135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Вы интерпретируете понятие</a:t>
            </a:r>
          </a:p>
          <a:p>
            <a:pPr algn="ctr"/>
            <a:r>
              <a:rPr lang="ru-RU" sz="1600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«культурный код россиян»?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  <p:bldP spid="26" grpId="0"/>
      <p:bldP spid="2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pic>
        <p:nvPicPr>
          <p:cNvPr id="5128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85866"/>
            <a:ext cx="186811" cy="432000"/>
          </a:xfrm>
          <a:prstGeom prst="rect">
            <a:avLst/>
          </a:prstGeom>
          <a:noFill/>
        </p:spPr>
      </p:pic>
      <p:pic>
        <p:nvPicPr>
          <p:cNvPr id="5129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071816"/>
            <a:ext cx="270000" cy="432000"/>
          </a:xfrm>
          <a:prstGeom prst="rect">
            <a:avLst/>
          </a:prstGeom>
          <a:noFill/>
        </p:spPr>
      </p:pic>
      <p:pic>
        <p:nvPicPr>
          <p:cNvPr id="5130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00048"/>
            <a:ext cx="254118" cy="432000"/>
          </a:xfrm>
          <a:prstGeom prst="rect">
            <a:avLst/>
          </a:prstGeom>
          <a:noFill/>
        </p:spPr>
      </p:pic>
      <p:pic>
        <p:nvPicPr>
          <p:cNvPr id="15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643188"/>
            <a:ext cx="254118" cy="432000"/>
          </a:xfrm>
          <a:prstGeom prst="rect">
            <a:avLst/>
          </a:prstGeom>
          <a:noFill/>
        </p:spPr>
      </p:pic>
      <p:pic>
        <p:nvPicPr>
          <p:cNvPr id="16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643056"/>
            <a:ext cx="254118" cy="432000"/>
          </a:xfrm>
          <a:prstGeom prst="rect">
            <a:avLst/>
          </a:prstGeom>
          <a:noFill/>
        </p:spPr>
      </p:pic>
      <p:pic>
        <p:nvPicPr>
          <p:cNvPr id="17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857370"/>
            <a:ext cx="270000" cy="432000"/>
          </a:xfrm>
          <a:prstGeom prst="rect">
            <a:avLst/>
          </a:prstGeom>
          <a:noFill/>
        </p:spPr>
      </p:pic>
      <p:pic>
        <p:nvPicPr>
          <p:cNvPr id="18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857238"/>
            <a:ext cx="270000" cy="432000"/>
          </a:xfrm>
          <a:prstGeom prst="rect">
            <a:avLst/>
          </a:prstGeom>
          <a:noFill/>
        </p:spPr>
      </p:pic>
      <p:pic>
        <p:nvPicPr>
          <p:cNvPr id="19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6"/>
            <a:ext cx="186811" cy="432000"/>
          </a:xfrm>
          <a:prstGeom prst="rect">
            <a:avLst/>
          </a:prstGeom>
          <a:noFill/>
        </p:spPr>
      </p:pic>
      <p:pic>
        <p:nvPicPr>
          <p:cNvPr id="20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34"/>
            <a:ext cx="186811" cy="432000"/>
          </a:xfrm>
          <a:prstGeom prst="rect">
            <a:avLst/>
          </a:prstGeom>
          <a:noFill/>
        </p:spPr>
      </p:pic>
      <p:pic>
        <p:nvPicPr>
          <p:cNvPr id="21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357700"/>
            <a:ext cx="270000" cy="432000"/>
          </a:xfrm>
          <a:prstGeom prst="rect">
            <a:avLst/>
          </a:prstGeom>
          <a:noFill/>
        </p:spPr>
      </p:pic>
      <p:pic>
        <p:nvPicPr>
          <p:cNvPr id="22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00444"/>
            <a:ext cx="254118" cy="432000"/>
          </a:xfrm>
          <a:prstGeom prst="rect">
            <a:avLst/>
          </a:prstGeom>
          <a:noFill/>
        </p:spPr>
      </p:pic>
      <p:pic>
        <p:nvPicPr>
          <p:cNvPr id="23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857634"/>
            <a:ext cx="186811" cy="432000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3786182" y="214296"/>
            <a:ext cx="2214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Исследования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41" name="Picture 21" descr="C:\Users\Учитель\Desktop\По Лихачёву\Д3.png"/>
          <p:cNvPicPr>
            <a:picLocks noChangeAspect="1" noChangeArrowheads="1"/>
          </p:cNvPicPr>
          <p:nvPr/>
        </p:nvPicPr>
        <p:blipFill>
          <a:blip r:embed="rId6"/>
          <a:srcRect l="6349" t="21739" b="16717"/>
          <a:stretch>
            <a:fillRect/>
          </a:stretch>
        </p:blipFill>
        <p:spPr bwMode="auto">
          <a:xfrm>
            <a:off x="2714612" y="1854740"/>
            <a:ext cx="4214841" cy="2217208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4143386"/>
            <a:ext cx="4143404" cy="74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5" name="Прямоугольник 24"/>
          <p:cNvSpPr/>
          <p:nvPr/>
        </p:nvSpPr>
        <p:spPr>
          <a:xfrm>
            <a:off x="2135722" y="1041148"/>
            <a:ext cx="53999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Черты характера,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присущие россиянам в большей мере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18"/>
            <a:ext cx="8143900" cy="5143500"/>
          </a:xfrm>
          <a:prstGeom prst="rect">
            <a:avLst/>
          </a:prstGeom>
          <a:noFill/>
        </p:spPr>
      </p:pic>
      <p:pic>
        <p:nvPicPr>
          <p:cNvPr id="7170" name="Picture 2" descr="C:\Users\Учитель\Desktop\По Лихачёву\Т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857238"/>
            <a:ext cx="1952535" cy="30003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57588" y="1214428"/>
            <a:ext cx="52864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«Человек всегда должен думать о самом важном для себя и для других, сбрасывая с себя все пустые заботы. Надо быть открытым к людям, терпимым к людям, искать в них прежде всего лучшее. Умение искать и находить лучшее, просто «хорошее», «заслоненную красоту» обогащает человека духовно»</a:t>
            </a:r>
          </a:p>
        </p:txBody>
      </p:sp>
      <p:pic>
        <p:nvPicPr>
          <p:cNvPr id="8193" name="Picture 1" descr="C:\Users\Учитель\Desktop\По Лихачёву\Карандаш\8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72"/>
            <a:ext cx="914315" cy="798502"/>
          </a:xfrm>
          <a:prstGeom prst="rect">
            <a:avLst/>
          </a:prstGeom>
          <a:noFill/>
        </p:spPr>
      </p:pic>
      <p:pic>
        <p:nvPicPr>
          <p:cNvPr id="18" name="Picture 1" descr="C:\Users\Учитель\Desktop\По Лихачёву\Карандаш\8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202175">
            <a:off x="0" y="2071684"/>
            <a:ext cx="914315" cy="798502"/>
          </a:xfrm>
          <a:prstGeom prst="rect">
            <a:avLst/>
          </a:prstGeom>
          <a:noFill/>
        </p:spPr>
      </p:pic>
      <p:pic>
        <p:nvPicPr>
          <p:cNvPr id="19" name="Picture 1" descr="C:\Users\Учитель\Desktop\По Лихачёву\Карандаш\8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240199">
            <a:off x="-8362" y="1133944"/>
            <a:ext cx="914315" cy="798502"/>
          </a:xfrm>
          <a:prstGeom prst="rect">
            <a:avLst/>
          </a:prstGeom>
          <a:noFill/>
        </p:spPr>
      </p:pic>
      <p:pic>
        <p:nvPicPr>
          <p:cNvPr id="20" name="Picture 1" descr="C:\Users\Учитель\Desktop\По Лихачёву\Карандаш\8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953839">
            <a:off x="0" y="3143254"/>
            <a:ext cx="914315" cy="798502"/>
          </a:xfrm>
          <a:prstGeom prst="rect">
            <a:avLst/>
          </a:prstGeom>
          <a:noFill/>
        </p:spPr>
      </p:pic>
      <p:pic>
        <p:nvPicPr>
          <p:cNvPr id="21" name="Picture 1" descr="C:\Users\Учитель\Desktop\По Лихачёву\Карандаш\8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155474">
            <a:off x="0" y="4143386"/>
            <a:ext cx="914315" cy="798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Учитель\Desktop\По Лихачёву\Карандаш\Фон.jpg"/>
          <p:cNvPicPr>
            <a:picLocks noChangeAspect="1" noChangeArrowheads="1"/>
          </p:cNvPicPr>
          <p:nvPr/>
        </p:nvPicPr>
        <p:blipFill>
          <a:blip r:embed="rId2"/>
          <a:srcRect l="5468" r="5469"/>
          <a:stretch>
            <a:fillRect/>
          </a:stretch>
        </p:blipFill>
        <p:spPr bwMode="auto">
          <a:xfrm>
            <a:off x="1000100" y="0"/>
            <a:ext cx="8143900" cy="51435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42976" y="928676"/>
            <a:ext cx="78581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познакомиться с письмом Д. С.Лихачева;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выделить ключевые слова;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 ним подобрать визуальный ряд;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составить коллаж, вставив в него ключевые слова.</a:t>
            </a:r>
          </a:p>
        </p:txBody>
      </p:sp>
      <p:pic>
        <p:nvPicPr>
          <p:cNvPr id="4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85866"/>
            <a:ext cx="186811" cy="432000"/>
          </a:xfrm>
          <a:prstGeom prst="rect">
            <a:avLst/>
          </a:prstGeom>
          <a:noFill/>
        </p:spPr>
      </p:pic>
      <p:pic>
        <p:nvPicPr>
          <p:cNvPr id="5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071816"/>
            <a:ext cx="270000" cy="432000"/>
          </a:xfrm>
          <a:prstGeom prst="rect">
            <a:avLst/>
          </a:prstGeom>
          <a:noFill/>
        </p:spPr>
      </p:pic>
      <p:pic>
        <p:nvPicPr>
          <p:cNvPr id="6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00048"/>
            <a:ext cx="254118" cy="432000"/>
          </a:xfrm>
          <a:prstGeom prst="rect">
            <a:avLst/>
          </a:prstGeom>
          <a:noFill/>
        </p:spPr>
      </p:pic>
      <p:pic>
        <p:nvPicPr>
          <p:cNvPr id="7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643188"/>
            <a:ext cx="254118" cy="432000"/>
          </a:xfrm>
          <a:prstGeom prst="rect">
            <a:avLst/>
          </a:prstGeom>
          <a:noFill/>
        </p:spPr>
      </p:pic>
      <p:pic>
        <p:nvPicPr>
          <p:cNvPr id="8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643056"/>
            <a:ext cx="254118" cy="432000"/>
          </a:xfrm>
          <a:prstGeom prst="rect">
            <a:avLst/>
          </a:prstGeom>
          <a:noFill/>
        </p:spPr>
      </p:pic>
      <p:pic>
        <p:nvPicPr>
          <p:cNvPr id="9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857370"/>
            <a:ext cx="270000" cy="432000"/>
          </a:xfrm>
          <a:prstGeom prst="rect">
            <a:avLst/>
          </a:prstGeom>
          <a:noFill/>
        </p:spPr>
      </p:pic>
      <p:pic>
        <p:nvPicPr>
          <p:cNvPr id="10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857238"/>
            <a:ext cx="270000" cy="432000"/>
          </a:xfrm>
          <a:prstGeom prst="rect">
            <a:avLst/>
          </a:prstGeom>
          <a:noFill/>
        </p:spPr>
      </p:pic>
      <p:pic>
        <p:nvPicPr>
          <p:cNvPr id="11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6"/>
            <a:ext cx="186811" cy="432000"/>
          </a:xfrm>
          <a:prstGeom prst="rect">
            <a:avLst/>
          </a:prstGeom>
          <a:noFill/>
        </p:spPr>
      </p:pic>
      <p:pic>
        <p:nvPicPr>
          <p:cNvPr id="12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34"/>
            <a:ext cx="186811" cy="432000"/>
          </a:xfrm>
          <a:prstGeom prst="rect">
            <a:avLst/>
          </a:prstGeom>
          <a:noFill/>
        </p:spPr>
      </p:pic>
      <p:pic>
        <p:nvPicPr>
          <p:cNvPr id="13" name="Picture 9" descr="C:\Users\Учитель\Desktop\По Лихачёву\Карандаш\6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357700"/>
            <a:ext cx="270000" cy="432000"/>
          </a:xfrm>
          <a:prstGeom prst="rect">
            <a:avLst/>
          </a:prstGeom>
          <a:noFill/>
        </p:spPr>
      </p:pic>
      <p:pic>
        <p:nvPicPr>
          <p:cNvPr id="14" name="Picture 10" descr="C:\Users\Учитель\Desktop\По Лихачёву\Карандаш\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00444"/>
            <a:ext cx="254118" cy="432000"/>
          </a:xfrm>
          <a:prstGeom prst="rect">
            <a:avLst/>
          </a:prstGeom>
          <a:noFill/>
        </p:spPr>
      </p:pic>
      <p:pic>
        <p:nvPicPr>
          <p:cNvPr id="15" name="Picture 8" descr="C:\Users\Учитель\Desktop\По Лихачёву\Карандаш\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857634"/>
            <a:ext cx="186811" cy="4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85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661</TotalTime>
  <Words>281</Words>
  <Application>Microsoft Office PowerPoint</Application>
  <PresentationFormat>Экран (16:9)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125</cp:revision>
  <dcterms:created xsi:type="dcterms:W3CDTF">2023-03-24T10:58:06Z</dcterms:created>
  <dcterms:modified xsi:type="dcterms:W3CDTF">2023-03-30T06:36:48Z</dcterms:modified>
</cp:coreProperties>
</file>