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</p:sldMasterIdLst>
  <p:sldIdLst>
    <p:sldId id="256" r:id="rId7"/>
    <p:sldId id="259" r:id="rId8"/>
    <p:sldId id="260" r:id="rId9"/>
    <p:sldId id="257" r:id="rId10"/>
    <p:sldId id="261" r:id="rId11"/>
    <p:sldId id="262" r:id="rId12"/>
    <p:sldId id="307" r:id="rId13"/>
    <p:sldId id="269" r:id="rId14"/>
    <p:sldId id="263" r:id="rId15"/>
    <p:sldId id="264" r:id="rId16"/>
    <p:sldId id="270" r:id="rId17"/>
    <p:sldId id="267" r:id="rId18"/>
    <p:sldId id="280" r:id="rId19"/>
    <p:sldId id="277" r:id="rId20"/>
    <p:sldId id="276" r:id="rId21"/>
    <p:sldId id="286" r:id="rId22"/>
    <p:sldId id="281" r:id="rId23"/>
    <p:sldId id="282" r:id="rId24"/>
    <p:sldId id="297" r:id="rId25"/>
    <p:sldId id="284" r:id="rId26"/>
    <p:sldId id="273" r:id="rId27"/>
    <p:sldId id="289" r:id="rId28"/>
    <p:sldId id="287" r:id="rId29"/>
    <p:sldId id="288" r:id="rId30"/>
    <p:sldId id="285" r:id="rId31"/>
    <p:sldId id="290" r:id="rId32"/>
    <p:sldId id="291" r:id="rId33"/>
    <p:sldId id="271" r:id="rId34"/>
    <p:sldId id="293" r:id="rId35"/>
    <p:sldId id="294" r:id="rId36"/>
    <p:sldId id="292" r:id="rId37"/>
    <p:sldId id="283" r:id="rId38"/>
    <p:sldId id="295" r:id="rId39"/>
    <p:sldId id="296" r:id="rId40"/>
    <p:sldId id="299" r:id="rId41"/>
    <p:sldId id="298" r:id="rId42"/>
    <p:sldId id="300" r:id="rId43"/>
    <p:sldId id="301" r:id="rId44"/>
    <p:sldId id="302" r:id="rId45"/>
    <p:sldId id="304" r:id="rId46"/>
    <p:sldId id="266" r:id="rId47"/>
    <p:sldId id="305" r:id="rId48"/>
    <p:sldId id="274" r:id="rId49"/>
    <p:sldId id="278" r:id="rId50"/>
    <p:sldId id="306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3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38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3754B-A344-416E-A4D7-981A159F0380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8FA1-A450-4081-8F84-BD4512318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07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3754B-A344-416E-A4D7-981A159F0380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8FA1-A450-4081-8F84-BD4512318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897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3754B-A344-416E-A4D7-981A159F0380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8FA1-A450-4081-8F84-BD4512318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597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4697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0659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4610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44585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50763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98197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29658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0547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3754B-A344-416E-A4D7-981A159F0380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8FA1-A450-4081-8F84-BD4512318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535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28974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34776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78344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59500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18278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77094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01897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16479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36503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0608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3754B-A344-416E-A4D7-981A159F0380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8FA1-A450-4081-8F84-BD4512318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0016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00347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23846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45542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03914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04437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895755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42424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8266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201142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5704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3754B-A344-416E-A4D7-981A159F0380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8FA1-A450-4081-8F84-BD4512318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6550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94370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67911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95695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8492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84627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874344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6439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67827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102539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8621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3754B-A344-416E-A4D7-981A159F0380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8FA1-A450-4081-8F84-BD4512318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2840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182506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651356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34087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20648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42393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932538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04958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561723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564963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6869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3754B-A344-416E-A4D7-981A159F0380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8FA1-A450-4081-8F84-BD4512318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85590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102408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97222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876469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616151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581821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509501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0011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3754B-A344-416E-A4D7-981A159F0380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8FA1-A450-4081-8F84-BD4512318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783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3754B-A344-416E-A4D7-981A159F0380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8FA1-A450-4081-8F84-BD4512318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742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3754B-A344-416E-A4D7-981A159F0380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88FA1-A450-4081-8F84-BD4512318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241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3754B-A344-416E-A4D7-981A159F0380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88FA1-A450-4081-8F84-BD4512318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877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1473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6846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3792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6319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6DFF0-9D8E-46C4-B7E6-D3828B08EF8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15.06.2021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40C8E-26DA-4442-BDFC-2CA06A2AB97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0174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ible.optina.ru/new:lk:10:19" TargetMode="External"/><Relationship Id="rId5" Type="http://schemas.openxmlformats.org/officeDocument/2006/relationships/hyperlink" Target="http://bible.optina.ru/old:ps:026:01" TargetMode="External"/><Relationship Id="rId4" Type="http://schemas.openxmlformats.org/officeDocument/2006/relationships/hyperlink" Target="http://bible.optina.ru/old:ps:059:1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8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12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microsoft.com/office/2007/relationships/hdphoto" Target="../media/hdphoto3.wdp"/><Relationship Id="rId5" Type="http://schemas.openxmlformats.org/officeDocument/2006/relationships/image" Target="../media/image5.png"/><Relationship Id="rId10" Type="http://schemas.openxmlformats.org/officeDocument/2006/relationships/image" Target="../media/image36.png"/><Relationship Id="rId4" Type="http://schemas.openxmlformats.org/officeDocument/2006/relationships/image" Target="../media/image4.png"/><Relationship Id="rId9" Type="http://schemas.openxmlformats.org/officeDocument/2006/relationships/image" Target="../media/image35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4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35.gif"/><Relationship Id="rId3" Type="http://schemas.openxmlformats.org/officeDocument/2006/relationships/image" Target="../media/image3.png"/><Relationship Id="rId7" Type="http://schemas.openxmlformats.org/officeDocument/2006/relationships/image" Target="../media/image50.png"/><Relationship Id="rId12" Type="http://schemas.microsoft.com/office/2007/relationships/hdphoto" Target="../media/hdphoto3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11" Type="http://schemas.openxmlformats.org/officeDocument/2006/relationships/image" Target="../media/image36.png"/><Relationship Id="rId5" Type="http://schemas.openxmlformats.org/officeDocument/2006/relationships/image" Target="../media/image49.png"/><Relationship Id="rId10" Type="http://schemas.microsoft.com/office/2007/relationships/hdphoto" Target="../media/hdphoto7.wdp"/><Relationship Id="rId4" Type="http://schemas.openxmlformats.org/officeDocument/2006/relationships/image" Target="../media/image4.png"/><Relationship Id="rId9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6790266"/>
          </a:xfrm>
          <a:prstGeom prst="rect">
            <a:avLst/>
          </a:prstGeom>
        </p:spPr>
      </p:pic>
      <p:pic>
        <p:nvPicPr>
          <p:cNvPr id="1036" name="Picture 12" descr="http://clipart-library.com/new_gallery/62-625945_concert-smoke-png-transparent-stage-smoke-png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103314" y="-1"/>
            <a:ext cx="9247313" cy="679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4182" y="-174866"/>
            <a:ext cx="9687581" cy="47783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1716" y="2174303"/>
            <a:ext cx="2429180" cy="242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739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322" y="154766"/>
            <a:ext cx="8645262" cy="647879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314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794" y="0"/>
            <a:ext cx="91440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Русь времён нашествия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Батыя. XIII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в.</a:t>
            </a:r>
          </a:p>
        </p:txBody>
      </p:sp>
      <p:pic>
        <p:nvPicPr>
          <p:cNvPr id="11266" name="Picture 2" descr="D:\Publish\2019 проект Александр Невский\CD\pics\3\05_map_batu-int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5676" y="518166"/>
            <a:ext cx="5832648" cy="6339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/>
          <p:cNvSpPr/>
          <p:nvPr/>
        </p:nvSpPr>
        <p:spPr>
          <a:xfrm rot="998385">
            <a:off x="1279889" y="1767353"/>
            <a:ext cx="2033268" cy="1321724"/>
          </a:xfrm>
          <a:prstGeom prst="rightArrow">
            <a:avLst/>
          </a:prstGeom>
          <a:solidFill>
            <a:schemeClr val="dk1">
              <a:alpha val="68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12431191">
            <a:off x="4402693" y="3232279"/>
            <a:ext cx="2374545" cy="1321724"/>
          </a:xfrm>
          <a:prstGeom prst="rightArrow">
            <a:avLst/>
          </a:prstGeom>
          <a:solidFill>
            <a:schemeClr val="dk1">
              <a:alpha val="68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82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6790266"/>
          </a:xfrm>
          <a:prstGeom prst="rect">
            <a:avLst/>
          </a:prstGeom>
        </p:spPr>
      </p:pic>
      <p:pic>
        <p:nvPicPr>
          <p:cNvPr id="1036" name="Picture 12" descr="http://clipart-library.com/new_gallery/62-625945_concert-smoke-png-transparent-stage-smoke-png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103314" y="-1"/>
            <a:ext cx="9247313" cy="679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4182" y="-174866"/>
            <a:ext cx="9687581" cy="47783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1716" y="2174303"/>
            <a:ext cx="2429180" cy="24291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304658"/>
            <a:ext cx="4018152" cy="2895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063669" y="306319"/>
            <a:ext cx="4080331" cy="3017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1314" y="4732173"/>
            <a:ext cx="2727725" cy="1987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трелка вправо 9"/>
          <p:cNvSpPr/>
          <p:nvPr/>
        </p:nvSpPr>
        <p:spPr>
          <a:xfrm rot="7431732">
            <a:off x="5374416" y="3056011"/>
            <a:ext cx="2374545" cy="1321724"/>
          </a:xfrm>
          <a:prstGeom prst="rightArrow">
            <a:avLst/>
          </a:prstGeom>
          <a:solidFill>
            <a:sysClr val="windowText" lastClr="000000">
              <a:alpha val="68000"/>
            </a:sysClr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2531581">
            <a:off x="1587387" y="3052031"/>
            <a:ext cx="2562465" cy="1321724"/>
          </a:xfrm>
          <a:prstGeom prst="rightArrow">
            <a:avLst/>
          </a:prstGeom>
          <a:solidFill>
            <a:sysClr val="windowText" lastClr="000000">
              <a:alpha val="68000"/>
            </a:sysClr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483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6790266"/>
          </a:xfrm>
          <a:prstGeom prst="rect">
            <a:avLst/>
          </a:prstGeom>
        </p:spPr>
      </p:pic>
      <p:pic>
        <p:nvPicPr>
          <p:cNvPr id="1036" name="Picture 12" descr="http://clipart-library.com/new_gallery/62-625945_concert-smoke-png-transparent-stage-smoke-png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103314" y="-1"/>
            <a:ext cx="9247313" cy="679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4182" y="-174866"/>
            <a:ext cx="9687581" cy="47783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1716" y="2174303"/>
            <a:ext cx="2429180" cy="24291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304658"/>
            <a:ext cx="4018152" cy="2895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063669" y="306319"/>
            <a:ext cx="4080331" cy="3017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1314" y="4732173"/>
            <a:ext cx="2727725" cy="1987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трелка вправо 9"/>
          <p:cNvSpPr/>
          <p:nvPr/>
        </p:nvSpPr>
        <p:spPr>
          <a:xfrm rot="7431732">
            <a:off x="5374416" y="3056011"/>
            <a:ext cx="2374545" cy="1321724"/>
          </a:xfrm>
          <a:prstGeom prst="rightArrow">
            <a:avLst/>
          </a:prstGeom>
          <a:solidFill>
            <a:sysClr val="windowText" lastClr="000000">
              <a:alpha val="68000"/>
            </a:sysClr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2531581">
            <a:off x="1096639" y="2856811"/>
            <a:ext cx="3662915" cy="2318746"/>
          </a:xfrm>
          <a:prstGeom prst="rightArrow">
            <a:avLst/>
          </a:prstGeom>
          <a:solidFill>
            <a:sysClr val="windowText" lastClr="000000">
              <a:alpha val="68000"/>
            </a:sysClr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217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616" y="154767"/>
            <a:ext cx="9011384" cy="634578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55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92" y="249383"/>
            <a:ext cx="8704049" cy="4894794"/>
          </a:xfrm>
        </p:spPr>
      </p:pic>
      <p:sp>
        <p:nvSpPr>
          <p:cNvPr id="9" name="Овал 8"/>
          <p:cNvSpPr/>
          <p:nvPr/>
        </p:nvSpPr>
        <p:spPr>
          <a:xfrm>
            <a:off x="3552593" y="1490727"/>
            <a:ext cx="2468877" cy="1192890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Страх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 rot="2467632">
            <a:off x="1779446" y="445517"/>
            <a:ext cx="2458237" cy="854312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prstClr val="black"/>
                </a:solidFill>
              </a:rPr>
              <a:t>Вера</a:t>
            </a:r>
          </a:p>
        </p:txBody>
      </p:sp>
      <p:sp>
        <p:nvSpPr>
          <p:cNvPr id="12" name="Стрелка влево 11"/>
          <p:cNvSpPr/>
          <p:nvPr/>
        </p:nvSpPr>
        <p:spPr>
          <a:xfrm rot="19145987">
            <a:off x="5107479" y="355704"/>
            <a:ext cx="2303487" cy="890362"/>
          </a:xfrm>
          <a:prstGeom prst="leftArrow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 smtClean="0">
                <a:solidFill>
                  <a:prstClr val="black"/>
                </a:solidFill>
              </a:rPr>
              <a:t>Молитва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16200000">
            <a:off x="3504059" y="3354535"/>
            <a:ext cx="2361832" cy="935695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prstClr val="black"/>
                </a:solidFill>
              </a:rPr>
              <a:t>Мужество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4153450" y="1431547"/>
            <a:ext cx="1118492" cy="1469061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152327" y="1467614"/>
            <a:ext cx="1236050" cy="145614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49" y="5279098"/>
            <a:ext cx="8572500" cy="140961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Ибо сказано: 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Богом мы окажем силу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20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 tooltip="old:ps:059:14"/>
              </a:rPr>
              <a:t> (</a:t>
            </a:r>
            <a:r>
              <a:rPr lang="ru-RU" sz="2000" u="sng" dirty="0" err="1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 tooltip="old:ps:059:14"/>
              </a:rPr>
              <a:t>Пс</a:t>
            </a:r>
            <a:r>
              <a:rPr lang="ru-RU" sz="20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 tooltip="old:ps:059:14"/>
              </a:rPr>
              <a:t>. 59, 14)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и 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Господь - свет мой и спасение мое: кого мне бояться? Если ополчится против меня полк, не убоится сердце мое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 tooltip="old:ps:026:01"/>
              </a:rPr>
              <a:t>(</a:t>
            </a:r>
            <a:r>
              <a:rPr lang="ru-RU" sz="2000" u="sng" dirty="0" err="1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 tooltip="old:ps:026:01"/>
              </a:rPr>
              <a:t>Пс</a:t>
            </a:r>
            <a:r>
              <a:rPr lang="ru-RU" sz="20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 tooltip="old:ps:026:01"/>
              </a:rPr>
              <a:t>. 26, 1. 3)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Притом же Бог, воплотившийся ради нас, дал нам власть наступать на всю силу вражью </a:t>
            </a:r>
            <a:r>
              <a:rPr lang="ru-RU" sz="20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 tooltip="new:lk:10:19"/>
              </a:rPr>
              <a:t>(</a:t>
            </a:r>
            <a:r>
              <a:rPr lang="ru-RU" sz="2000" u="sng" dirty="0" err="1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 tooltip="new:lk:10:19"/>
              </a:rPr>
              <a:t>Лк</a:t>
            </a:r>
            <a:r>
              <a:rPr lang="ru-RU" sz="20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 tooltip="new:lk:10:19"/>
              </a:rPr>
              <a:t>. 10, 19)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86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6294" y="6204863"/>
            <a:ext cx="7886700" cy="53964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Собо́р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Свято́й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Софи́и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главный православный храм Великого Новгорода, созданный в 1045—1050 годах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7085"/>
            <a:ext cx="9096375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43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892" y="237893"/>
            <a:ext cx="8358164" cy="624603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0714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15" y="520527"/>
            <a:ext cx="8737969" cy="502406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4586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5979756"/>
            <a:ext cx="571500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Видение Бориса и Глеба </a:t>
            </a:r>
            <a:r>
              <a:rPr lang="ru-RU" sz="2000" b="1" dirty="0" err="1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Пелгусию</a:t>
            </a:r>
            <a:r>
              <a:rPr lang="ru-RU" sz="2000" b="1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br>
              <a:rPr lang="ru-RU" sz="2000" b="1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Художник Ф. Москвитин</a:t>
            </a:r>
            <a:endParaRPr lang="ru-RU" sz="2000" b="1" dirty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D:\Publish\2019 проект Александр Невский\CD\pics\02-02\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" y="0"/>
            <a:ext cx="6019034" cy="594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260334" y="1493986"/>
            <a:ext cx="2820166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сказал Борис: «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Брат Глеб, вели грести, да поможем сроднику своему великому князю Александру Ярославичу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270023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6790266"/>
          </a:xfrm>
          <a:prstGeom prst="rect">
            <a:avLst/>
          </a:prstGeom>
        </p:spPr>
      </p:pic>
      <p:pic>
        <p:nvPicPr>
          <p:cNvPr id="1036" name="Picture 12" descr="http://clipart-library.com/new_gallery/62-625945_concert-smoke-png-transparent-stage-smoke-png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103314" y="-1"/>
            <a:ext cx="9247313" cy="679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4182" y="-174866"/>
            <a:ext cx="9687581" cy="47783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1716" y="2174303"/>
            <a:ext cx="2429180" cy="24291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960" b="97181" l="2612" r="969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402" y="1941287"/>
            <a:ext cx="8848465" cy="497726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5799" y="468046"/>
            <a:ext cx="7476067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Arial" panose="020B0604020202020204" pitchFamily="34" charset="0"/>
              </a:rPr>
              <a:t> </a:t>
            </a: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Может</a:t>
            </a:r>
            <a:r>
              <a:rPr lang="ru-RU" sz="3600" dirty="0">
                <a:solidFill>
                  <a:srgbClr val="FF0000"/>
                </a:solidFill>
                <a:latin typeface="Arial" panose="020B0604020202020204" pitchFamily="34" charset="0"/>
              </a:rPr>
              <a:t> 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</a:rPr>
              <a:t>ли</a:t>
            </a:r>
            <a:r>
              <a:rPr lang="ru-RU" sz="3600" dirty="0">
                <a:solidFill>
                  <a:srgbClr val="FF0000"/>
                </a:solidFill>
                <a:latin typeface="Arial" panose="020B0604020202020204" pitchFamily="34" charset="0"/>
              </a:rPr>
              <a:t> 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</a:rPr>
              <a:t>слепой</a:t>
            </a:r>
            <a:r>
              <a:rPr lang="ru-RU" sz="3600" dirty="0">
                <a:solidFill>
                  <a:srgbClr val="FF0000"/>
                </a:solidFill>
                <a:latin typeface="Arial" panose="020B0604020202020204" pitchFamily="34" charset="0"/>
              </a:rPr>
              <a:t> 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</a:rPr>
              <a:t>водить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</a:rPr>
              <a:t>слепого</a:t>
            </a:r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</a:rPr>
              <a:t>?</a:t>
            </a:r>
          </a:p>
          <a:p>
            <a:pPr algn="r"/>
            <a:r>
              <a:rPr lang="ru-RU" sz="1400" dirty="0" smtClean="0">
                <a:solidFill>
                  <a:srgbClr val="FF0000"/>
                </a:solidFill>
                <a:latin typeface="Arial" panose="020B0604020202020204" pitchFamily="34" charset="0"/>
              </a:rPr>
              <a:t>Мф</a:t>
            </a:r>
            <a:r>
              <a:rPr lang="ru-RU" sz="1400" dirty="0">
                <a:solidFill>
                  <a:srgbClr val="FF0000"/>
                </a:solidFill>
                <a:latin typeface="Arial" panose="020B0604020202020204" pitchFamily="34" charset="0"/>
              </a:rPr>
              <a:t>. 15:14</a:t>
            </a:r>
            <a:endParaRPr lang="ru-RU" sz="1400" b="0" i="0" dirty="0"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2734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35" y="294222"/>
            <a:ext cx="9013141" cy="579714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2324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D:\Publish\2019 проект Александр Невский\CD\pics\1\an-wounds-birger_f-moller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4070959" cy="539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32928" y="5581254"/>
            <a:ext cx="3175228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Поединок Давида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Голиафа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9839" y="5380672"/>
            <a:ext cx="3541120" cy="14773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Невская битва. Поединок Александра Невского и Биргера.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 Ф. </a:t>
            </a:r>
            <a:r>
              <a:rPr kumimoji="0" lang="ru-RU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Моллер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Фрагмент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795" y="76720"/>
            <a:ext cx="45339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32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03393" y="1296997"/>
            <a:ext cx="2990978" cy="3416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Князь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Александр возвращается и благодарит Бога за победу над шведским войском.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Летописная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миниатюра 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386" name="Picture 2" descr="D:\Publish\2019 проект Александр Невский\CD\pics\02-02\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95250"/>
            <a:ext cx="5200651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3495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7300" y="6218148"/>
            <a:ext cx="759460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Тевтонцы.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Художник Дж. Рава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4818" name="Picture 2" descr="D:\Publish\2019 проект Александр Невский\CD\pics\02-02\4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852" y="116632"/>
            <a:ext cx="9162852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03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9937" y="6260068"/>
            <a:ext cx="7847215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Ледовое побоище</a:t>
            </a:r>
            <a:r>
              <a:rPr lang="ru-RU" sz="2800" b="1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Схема сражения</a:t>
            </a:r>
            <a:endParaRPr lang="ru-RU" sz="2800" b="1" dirty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842" name="Picture 2" descr="D:\Publish\2019 проект Александр Невский\CD\pics\02-01\4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06" y="1"/>
            <a:ext cx="9077589" cy="621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30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04259"/>
            <a:ext cx="8349963" cy="6679971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5625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903" y="97077"/>
            <a:ext cx="8628238" cy="624109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8203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7" y="732562"/>
            <a:ext cx="9124666" cy="455342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73181" y="5512037"/>
            <a:ext cx="4007978" cy="579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Ледовое побоище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70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6790266"/>
          </a:xfrm>
          <a:prstGeom prst="rect">
            <a:avLst/>
          </a:prstGeom>
        </p:spPr>
      </p:pic>
      <p:pic>
        <p:nvPicPr>
          <p:cNvPr id="1036" name="Picture 12" descr="http://clipart-library.com/new_gallery/62-625945_concert-smoke-png-transparent-stage-smoke-png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103314" y="-1"/>
            <a:ext cx="9247313" cy="679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4182" y="-174866"/>
            <a:ext cx="9687581" cy="47783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1716" y="2174303"/>
            <a:ext cx="2429180" cy="24291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304658"/>
            <a:ext cx="4018152" cy="2895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063669" y="306319"/>
            <a:ext cx="4080331" cy="3017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1314" y="4732173"/>
            <a:ext cx="2727725" cy="1987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трелка вправо 9"/>
          <p:cNvSpPr/>
          <p:nvPr/>
        </p:nvSpPr>
        <p:spPr>
          <a:xfrm rot="7431732">
            <a:off x="5374416" y="3056011"/>
            <a:ext cx="2374545" cy="1321724"/>
          </a:xfrm>
          <a:prstGeom prst="rightArrow">
            <a:avLst/>
          </a:prstGeom>
          <a:solidFill>
            <a:sysClr val="windowText" lastClr="000000">
              <a:alpha val="68000"/>
            </a:sysClr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2531581">
            <a:off x="1587387" y="3052031"/>
            <a:ext cx="2562465" cy="1321724"/>
          </a:xfrm>
          <a:prstGeom prst="rightArrow">
            <a:avLst/>
          </a:prstGeom>
          <a:solidFill>
            <a:sysClr val="windowText" lastClr="000000">
              <a:alpha val="68000"/>
            </a:sysClr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4130" y="2746319"/>
            <a:ext cx="1865732" cy="37850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657" b="96996" l="5000" r="990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35" t="14072" r="2328" b="5500"/>
          <a:stretch/>
        </p:blipFill>
        <p:spPr>
          <a:xfrm rot="17934359">
            <a:off x="1722350" y="1808065"/>
            <a:ext cx="5699300" cy="316165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3123" y="2341537"/>
            <a:ext cx="4541658" cy="444073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53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6790266"/>
          </a:xfrm>
          <a:prstGeom prst="rect">
            <a:avLst/>
          </a:prstGeom>
        </p:spPr>
      </p:pic>
      <p:pic>
        <p:nvPicPr>
          <p:cNvPr id="1036" name="Picture 12" descr="http://clipart-library.com/new_gallery/62-625945_concert-smoke-png-transparent-stage-smoke-png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103314" y="-1"/>
            <a:ext cx="9247313" cy="679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4182" y="-174866"/>
            <a:ext cx="9687581" cy="47783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4242" y="2842133"/>
            <a:ext cx="2429180" cy="24291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4691"/>
            <a:ext cx="3958829" cy="234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16-конечная звезда 6"/>
          <p:cNvSpPr/>
          <p:nvPr/>
        </p:nvSpPr>
        <p:spPr>
          <a:xfrm>
            <a:off x="299258" y="561903"/>
            <a:ext cx="2826327" cy="1696620"/>
          </a:xfrm>
          <a:prstGeom prst="star16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u="sng" dirty="0">
                <a:ln w="3175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Богатство, слава, успех!!!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3150" y="151130"/>
            <a:ext cx="3483032" cy="2317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трелка вправо 9"/>
          <p:cNvSpPr/>
          <p:nvPr/>
        </p:nvSpPr>
        <p:spPr>
          <a:xfrm rot="14634015">
            <a:off x="991425" y="2935396"/>
            <a:ext cx="2926080" cy="149886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17839204">
            <a:off x="5205834" y="2967750"/>
            <a:ext cx="2926080" cy="1498864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013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6790266"/>
          </a:xfrm>
          <a:prstGeom prst="rect">
            <a:avLst/>
          </a:prstGeom>
        </p:spPr>
      </p:pic>
      <p:pic>
        <p:nvPicPr>
          <p:cNvPr id="1036" name="Picture 12" descr="http://clipart-library.com/new_gallery/62-625945_concert-smoke-png-transparent-stage-smoke-png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103314" y="-1"/>
            <a:ext cx="9247313" cy="679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4182" y="-174866"/>
            <a:ext cx="9687581" cy="47783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1716" y="2174303"/>
            <a:ext cx="2429180" cy="24291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63" b="100000" l="6500" r="97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6929" y="2154498"/>
            <a:ext cx="4664314" cy="4681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6225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6790266"/>
          </a:xfrm>
          <a:prstGeom prst="rect">
            <a:avLst/>
          </a:prstGeom>
        </p:spPr>
      </p:pic>
      <p:pic>
        <p:nvPicPr>
          <p:cNvPr id="1036" name="Picture 12" descr="http://clipart-library.com/new_gallery/62-625945_concert-smoke-png-transparent-stage-smoke-png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103314" y="-1"/>
            <a:ext cx="9247313" cy="679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4182" y="-174866"/>
            <a:ext cx="9687581" cy="47783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4242" y="2842133"/>
            <a:ext cx="2429180" cy="24291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4691"/>
            <a:ext cx="3958829" cy="234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16-конечная звезда 6"/>
          <p:cNvSpPr/>
          <p:nvPr/>
        </p:nvSpPr>
        <p:spPr>
          <a:xfrm>
            <a:off x="140955" y="654215"/>
            <a:ext cx="3320242" cy="1696620"/>
          </a:xfrm>
          <a:prstGeom prst="star16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u="sng" dirty="0">
                <a:ln w="3175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Богатство, слава, успех!!!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1341" y="151130"/>
            <a:ext cx="3483032" cy="2317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трелка вправо 9"/>
          <p:cNvSpPr/>
          <p:nvPr/>
        </p:nvSpPr>
        <p:spPr>
          <a:xfrm rot="14634015">
            <a:off x="991425" y="2935396"/>
            <a:ext cx="2926080" cy="149886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17839204">
            <a:off x="5205834" y="2967750"/>
            <a:ext cx="2926080" cy="1498864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9627" y="2468203"/>
            <a:ext cx="3814618" cy="175432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«Мы </a:t>
            </a:r>
            <a:r>
              <a:rPr lang="ru-RU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будем, считать тебя наилучшим между католическими </a:t>
            </a:r>
            <a:r>
              <a:rPr lang="ru-RU" dirty="0" smtClean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государями и </a:t>
            </a:r>
            <a:r>
              <a:rPr lang="ru-RU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всегда с особенным усердием будем стараться об увеличении твоей славы</a:t>
            </a:r>
            <a:r>
              <a:rPr lang="ru-RU" dirty="0" smtClean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».</a:t>
            </a:r>
          </a:p>
          <a:p>
            <a:pPr algn="r"/>
            <a:r>
              <a:rPr lang="ru-RU" i="1" dirty="0"/>
              <a:t>римский папа Иннокентий </a:t>
            </a:r>
            <a:r>
              <a:rPr lang="en-US" i="1" dirty="0"/>
              <a:t>IV</a:t>
            </a:r>
            <a:endParaRPr lang="ru-RU" i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49256" y="2542545"/>
            <a:ext cx="3253789" cy="1477328"/>
          </a:xfrm>
          <a:prstGeom prst="rect">
            <a:avLst/>
          </a:prstGeom>
          <a:solidFill>
            <a:srgbClr val="C00000">
              <a:alpha val="42000"/>
            </a:srgbClr>
          </a:solidFill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ln w="0"/>
                <a:latin typeface="Arial" panose="020B0604020202020204" pitchFamily="34" charset="0"/>
              </a:rPr>
              <a:t>За отказ</a:t>
            </a:r>
            <a:r>
              <a:rPr lang="ru-RU" dirty="0">
                <a:ln w="0"/>
                <a:latin typeface="Arial" panose="020B0604020202020204" pitchFamily="34" charset="0"/>
              </a:rPr>
              <a:t> от «омовения огнём» </a:t>
            </a:r>
            <a:r>
              <a:rPr lang="ru-RU" dirty="0" smtClean="0">
                <a:ln w="0"/>
                <a:latin typeface="Arial" panose="020B0604020202020204" pitchFamily="34" charset="0"/>
              </a:rPr>
              <a:t>и</a:t>
            </a:r>
            <a:r>
              <a:rPr lang="ru-RU" dirty="0">
                <a:ln w="0"/>
                <a:latin typeface="Arial" panose="020B0604020202020204" pitchFamily="34" charset="0"/>
              </a:rPr>
              <a:t> </a:t>
            </a:r>
            <a:r>
              <a:rPr lang="ru-RU" dirty="0" smtClean="0">
                <a:ln w="0"/>
                <a:latin typeface="Arial" panose="020B0604020202020204" pitchFamily="34" charset="0"/>
              </a:rPr>
              <a:t>поклонения</a:t>
            </a:r>
            <a:br>
              <a:rPr lang="ru-RU" dirty="0" smtClean="0">
                <a:ln w="0"/>
                <a:latin typeface="Arial" panose="020B0604020202020204" pitchFamily="34" charset="0"/>
              </a:rPr>
            </a:br>
            <a:r>
              <a:rPr lang="ru-RU" dirty="0">
                <a:ln w="0"/>
                <a:latin typeface="Arial" panose="020B0604020202020204" pitchFamily="34" charset="0"/>
              </a:rPr>
              <a:t> языческим </a:t>
            </a:r>
            <a:r>
              <a:rPr lang="ru-RU" dirty="0" smtClean="0">
                <a:ln w="0"/>
                <a:latin typeface="Arial" panose="020B0604020202020204" pitchFamily="34" charset="0"/>
              </a:rPr>
              <a:t>идолам –</a:t>
            </a:r>
            <a:r>
              <a:rPr lang="ru-RU" b="1" dirty="0" smtClean="0">
                <a:ln w="0"/>
                <a:solidFill>
                  <a:srgbClr val="FF0000"/>
                </a:solidFill>
                <a:latin typeface="Arial" panose="020B0604020202020204" pitchFamily="34" charset="0"/>
              </a:rPr>
              <a:t>. </a:t>
            </a:r>
            <a:r>
              <a:rPr lang="ru-RU" b="1" dirty="0">
                <a:ln w="0"/>
                <a:solidFill>
                  <a:srgbClr val="002060"/>
                </a:solidFill>
                <a:latin typeface="Arial" panose="020B0604020202020204" pitchFamily="34" charset="0"/>
              </a:rPr>
              <a:t>смертная казнь</a:t>
            </a:r>
            <a:endParaRPr lang="ru-RU" b="1" dirty="0" smtClean="0">
              <a:ln w="0"/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r"/>
            <a:r>
              <a:rPr lang="ru-RU" b="1" i="1" dirty="0">
                <a:ln w="0"/>
                <a:solidFill>
                  <a:schemeClr val="bg1"/>
                </a:solidFill>
              </a:rPr>
              <a:t>хан Батый</a:t>
            </a:r>
          </a:p>
        </p:txBody>
      </p:sp>
    </p:spTree>
    <p:extLst>
      <p:ext uri="{BB962C8B-B14F-4D97-AF65-F5344CB8AC3E}">
        <p14:creationId xmlns:p14="http://schemas.microsoft.com/office/powerpoint/2010/main" val="14919989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57314" y="129079"/>
            <a:ext cx="4086686" cy="590004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Папа убеждал, </a:t>
            </a:r>
            <a:r>
              <a:rPr lang="ru-RU" sz="2400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что только в латинской церкви можно найти спасение и истинную </a:t>
            </a:r>
            <a:r>
              <a:rPr lang="ru-RU" sz="2400" dirty="0" smtClean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веру.</a:t>
            </a:r>
            <a:r>
              <a:rPr lang="ru-RU" sz="2400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2400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то же время он старался предупредить, что </a:t>
            </a:r>
            <a:r>
              <a:rPr lang="ru-RU" sz="2400" dirty="0" smtClean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подчинение нисколько </a:t>
            </a:r>
            <a:r>
              <a:rPr lang="ru-RU" sz="2400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не унизит русского князя, тем более, добавлял папа, что</a:t>
            </a:r>
            <a:br>
              <a:rPr lang="ru-RU" sz="2400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2400" b="1" dirty="0">
                <a:solidFill>
                  <a:srgbClr val="FF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мы будем, считать тебя наилучшим между католическими государями</a:t>
            </a:r>
            <a:br>
              <a:rPr lang="ru-RU" sz="2400" b="1" dirty="0">
                <a:solidFill>
                  <a:srgbClr val="FF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и всегда с особенным усердием будем стараться об увеличении твоей славы</a:t>
            </a:r>
            <a:r>
              <a:rPr lang="ru-RU" sz="2400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  <a:t>».</a:t>
            </a:r>
            <a:br>
              <a:rPr lang="ru-RU" sz="2400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</a:rPr>
            </a:b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208" y="129078"/>
            <a:ext cx="4692506" cy="59000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2526" y="6176963"/>
            <a:ext cx="3445943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b="1" dirty="0"/>
              <a:t>Р</a:t>
            </a:r>
            <a:r>
              <a:rPr lang="ru-RU" sz="2000" b="1" dirty="0" smtClean="0"/>
              <a:t>имский </a:t>
            </a:r>
            <a:r>
              <a:rPr lang="ru-RU" sz="2000" b="1" dirty="0"/>
              <a:t>папа Иннокентий </a:t>
            </a:r>
            <a:r>
              <a:rPr lang="en-US" sz="2000" b="1" dirty="0"/>
              <a:t>IV</a:t>
            </a:r>
          </a:p>
        </p:txBody>
      </p:sp>
    </p:spTree>
    <p:extLst>
      <p:ext uri="{BB962C8B-B14F-4D97-AF65-F5344CB8AC3E}">
        <p14:creationId xmlns:p14="http://schemas.microsoft.com/office/powerpoint/2010/main" val="28823565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92088"/>
            <a:ext cx="8335832" cy="64592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11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6790266"/>
          </a:xfrm>
          <a:prstGeom prst="rect">
            <a:avLst/>
          </a:prstGeom>
        </p:spPr>
      </p:pic>
      <p:pic>
        <p:nvPicPr>
          <p:cNvPr id="1036" name="Picture 12" descr="http://clipart-library.com/new_gallery/62-625945_concert-smoke-png-transparent-stage-smoke-png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103314" y="-1"/>
            <a:ext cx="9247313" cy="679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4182" y="-174866"/>
            <a:ext cx="9687581" cy="47783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4242" y="2842133"/>
            <a:ext cx="2429180" cy="24291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4691"/>
            <a:ext cx="3958829" cy="234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16-конечная звезда 6"/>
          <p:cNvSpPr/>
          <p:nvPr/>
        </p:nvSpPr>
        <p:spPr>
          <a:xfrm>
            <a:off x="140955" y="654215"/>
            <a:ext cx="3320242" cy="1696620"/>
          </a:xfrm>
          <a:prstGeom prst="star16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sng" strike="noStrike" kern="1200" cap="none" spc="0" normalizeH="0" baseline="0" noProof="0" dirty="0">
                <a:ln w="3175">
                  <a:solidFill>
                    <a:prstClr val="black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Богатство, слава, успех!!!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1341" y="151130"/>
            <a:ext cx="3483032" cy="2317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трелка вправо 9"/>
          <p:cNvSpPr/>
          <p:nvPr/>
        </p:nvSpPr>
        <p:spPr>
          <a:xfrm rot="14634015">
            <a:off x="991425" y="2935396"/>
            <a:ext cx="2926080" cy="149886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17839204">
            <a:off x="5205834" y="2967750"/>
            <a:ext cx="2926080" cy="1498864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9627" y="2468203"/>
            <a:ext cx="3814618" cy="175432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 CYR" panose="02020603050405020304" pitchFamily="18" charset="0"/>
                <a:ea typeface="Calibri" panose="020F0502020204030204" pitchFamily="34" charset="0"/>
                <a:cs typeface="+mn-cs"/>
              </a:rPr>
              <a:t>«Мы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 CYR" panose="02020603050405020304" pitchFamily="18" charset="0"/>
                <a:ea typeface="Calibri" panose="020F0502020204030204" pitchFamily="34" charset="0"/>
                <a:cs typeface="+mn-cs"/>
              </a:rPr>
              <a:t>будем, считать тебя наилучшим между католическими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 CYR" panose="02020603050405020304" pitchFamily="18" charset="0"/>
                <a:ea typeface="Calibri" panose="020F0502020204030204" pitchFamily="34" charset="0"/>
                <a:cs typeface="+mn-cs"/>
              </a:rPr>
              <a:t>государями и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 CYR" panose="02020603050405020304" pitchFamily="18" charset="0"/>
                <a:ea typeface="Calibri" panose="020F0502020204030204" pitchFamily="34" charset="0"/>
                <a:cs typeface="+mn-cs"/>
              </a:rPr>
              <a:t>всегда с особенным усердием будем стараться об увеличении твоей славы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 CYR" panose="02020603050405020304" pitchFamily="18" charset="0"/>
                <a:ea typeface="Calibri" panose="020F0502020204030204" pitchFamily="34" charset="0"/>
                <a:cs typeface="+mn-cs"/>
              </a:rPr>
              <a:t>».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римский папа Иннокентий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49256" y="2542545"/>
            <a:ext cx="3253789" cy="1477328"/>
          </a:xfrm>
          <a:prstGeom prst="rect">
            <a:avLst/>
          </a:prstGeom>
          <a:solidFill>
            <a:srgbClr val="C00000">
              <a:alpha val="42000"/>
            </a:srgb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За отказ</a:t>
            </a:r>
            <a:r>
              <a:rPr kumimoji="0" lang="ru-RU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 от «омовения огнём</a:t>
            </a:r>
            <a:r>
              <a:rPr kumimoji="0" lang="ru-RU" sz="1800" b="0" i="0" u="none" strike="noStrike" kern="1200" cap="none" spc="0" normalizeH="0" baseline="0" noProof="0">
                <a:ln w="0"/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» </a:t>
            </a:r>
            <a:r>
              <a:rPr kumimoji="0" lang="ru-RU" sz="1800" b="0" i="0" u="none" strike="noStrike" kern="1200" cap="none" spc="0" normalizeH="0" baseline="0" noProof="0" smtClean="0">
                <a:ln w="0"/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и</a:t>
            </a:r>
            <a:r>
              <a:rPr kumimoji="0" lang="ru-RU" sz="1800" b="0" i="0" u="none" strike="noStrike" kern="1200" cap="none" spc="0" normalizeH="0" baseline="0" noProof="0">
                <a:ln w="0"/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 </a:t>
            </a:r>
            <a:r>
              <a:rPr kumimoji="0" lang="ru-RU" sz="1800" b="0" i="0" u="none" strike="noStrike" kern="1200" cap="none" spc="0" normalizeH="0" baseline="0" noProof="0" smtClean="0">
                <a:ln w="0"/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поклонения</a:t>
            </a:r>
            <a:br>
              <a:rPr kumimoji="0" lang="ru-RU" sz="1800" b="0" i="0" u="none" strike="noStrike" kern="1200" cap="none" spc="0" normalizeH="0" baseline="0" noProof="0" smtClean="0">
                <a:ln w="0"/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 языческим</a:t>
            </a:r>
            <a:r>
              <a:rPr kumimoji="0" lang="ru-RU" sz="1800" b="0" i="0" u="none" strike="noStrike" kern="1200" cap="none" spc="0" normalizeH="0" baseline="0" noProof="0">
                <a:ln w="0"/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 </a:t>
            </a:r>
            <a:r>
              <a:rPr kumimoji="0" lang="ru-RU" sz="1800" b="0" i="0" u="none" strike="noStrike" kern="1200" cap="none" spc="0" normalizeH="0" baseline="0" noProof="0" smtClean="0">
                <a:ln w="0"/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идолам </a:t>
            </a:r>
            <a:r>
              <a:rPr kumimoji="0" lang="ru-RU" sz="1800" b="0" i="0" u="none" strike="noStrike" kern="1200" cap="none" spc="0" normalizeH="0" baseline="0" noProof="0" dirty="0" smtClean="0">
                <a:ln w="0"/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– смертная казнь.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хан Батый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48682" y="4677825"/>
            <a:ext cx="7480300" cy="1569660"/>
          </a:xfrm>
          <a:prstGeom prst="rect">
            <a:avLst/>
          </a:prstGeom>
          <a:solidFill>
            <a:schemeClr val="lt1">
              <a:alpha val="72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 бойтесь убивающих тело, души же не могущих убить; а бойтесь более Того, Кто может и душу и тело погубить в геенне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Мф: 10: 28-28</a:t>
            </a:r>
          </a:p>
        </p:txBody>
      </p:sp>
    </p:spTree>
    <p:extLst>
      <p:ext uri="{BB962C8B-B14F-4D97-AF65-F5344CB8AC3E}">
        <p14:creationId xmlns:p14="http://schemas.microsoft.com/office/powerpoint/2010/main" val="52522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5249" y="6092827"/>
            <a:ext cx="3879851" cy="63817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Хан Батый в фильме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«Легенда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Коловрате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014" y="92693"/>
            <a:ext cx="8009886" cy="600013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0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5249" y="6092827"/>
            <a:ext cx="3879851" cy="63817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Хан Батый в фильме</a:t>
            </a:r>
            <a:b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«Легенда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Коловрате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014" y="92693"/>
            <a:ext cx="8009886" cy="6000134"/>
          </a:xfrm>
        </p:spPr>
      </p:pic>
      <p:sp>
        <p:nvSpPr>
          <p:cNvPr id="3" name="Прямоугольник 2"/>
          <p:cNvSpPr/>
          <p:nvPr/>
        </p:nvSpPr>
        <p:spPr>
          <a:xfrm>
            <a:off x="136524" y="4749920"/>
            <a:ext cx="8877300" cy="1107996"/>
          </a:xfrm>
          <a:prstGeom prst="rect">
            <a:avLst/>
          </a:prstGeom>
          <a:solidFill>
            <a:schemeClr val="lt1">
              <a:alpha val="76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Бог покорил мне столько народов – ты ли один не хочешь покориться державе моей? Если хочешь сохранить невредимой свою землю, приди ко мне – и увидишь честь и славу царства моего!»</a:t>
            </a:r>
          </a:p>
        </p:txBody>
      </p:sp>
    </p:spTree>
    <p:extLst>
      <p:ext uri="{BB962C8B-B14F-4D97-AF65-F5344CB8AC3E}">
        <p14:creationId xmlns:p14="http://schemas.microsoft.com/office/powerpoint/2010/main" val="192359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00" y="26000"/>
            <a:ext cx="8032703" cy="45100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96899" y="4549676"/>
            <a:ext cx="8032703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какой царь, идя на войну против другого царя, не сядет и не посоветуется прежде, силен ли он с десятью тысячами противостать идущему на него с двадцатью тысячами? Иначе, пока тот еще далеко, он пошлет к нему посольство просить о мире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r"/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Лк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14:31</a:t>
            </a:r>
          </a:p>
        </p:txBody>
      </p:sp>
    </p:spTree>
    <p:extLst>
      <p:ext uri="{BB962C8B-B14F-4D97-AF65-F5344CB8AC3E}">
        <p14:creationId xmlns:p14="http://schemas.microsoft.com/office/powerpoint/2010/main" val="255592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71" y="136478"/>
            <a:ext cx="8807450" cy="5945029"/>
          </a:xfrm>
        </p:spPr>
      </p:pic>
      <p:sp>
        <p:nvSpPr>
          <p:cNvPr id="5" name="Полилиния 4"/>
          <p:cNvSpPr/>
          <p:nvPr/>
        </p:nvSpPr>
        <p:spPr>
          <a:xfrm>
            <a:off x="1689100" y="1155700"/>
            <a:ext cx="787400" cy="1257300"/>
          </a:xfrm>
          <a:custGeom>
            <a:avLst/>
            <a:gdLst>
              <a:gd name="connsiteX0" fmla="*/ 0 w 787400"/>
              <a:gd name="connsiteY0" fmla="*/ 0 h 1257300"/>
              <a:gd name="connsiteX1" fmla="*/ 88900 w 787400"/>
              <a:gd name="connsiteY1" fmla="*/ 12700 h 1257300"/>
              <a:gd name="connsiteX2" fmla="*/ 177800 w 787400"/>
              <a:gd name="connsiteY2" fmla="*/ 114300 h 1257300"/>
              <a:gd name="connsiteX3" fmla="*/ 228600 w 787400"/>
              <a:gd name="connsiteY3" fmla="*/ 203200 h 1257300"/>
              <a:gd name="connsiteX4" fmla="*/ 241300 w 787400"/>
              <a:gd name="connsiteY4" fmla="*/ 254000 h 1257300"/>
              <a:gd name="connsiteX5" fmla="*/ 266700 w 787400"/>
              <a:gd name="connsiteY5" fmla="*/ 330200 h 1257300"/>
              <a:gd name="connsiteX6" fmla="*/ 279400 w 787400"/>
              <a:gd name="connsiteY6" fmla="*/ 495300 h 1257300"/>
              <a:gd name="connsiteX7" fmla="*/ 304800 w 787400"/>
              <a:gd name="connsiteY7" fmla="*/ 571500 h 1257300"/>
              <a:gd name="connsiteX8" fmla="*/ 342900 w 787400"/>
              <a:gd name="connsiteY8" fmla="*/ 647700 h 1257300"/>
              <a:gd name="connsiteX9" fmla="*/ 368300 w 787400"/>
              <a:gd name="connsiteY9" fmla="*/ 749300 h 1257300"/>
              <a:gd name="connsiteX10" fmla="*/ 381000 w 787400"/>
              <a:gd name="connsiteY10" fmla="*/ 787400 h 1257300"/>
              <a:gd name="connsiteX11" fmla="*/ 393700 w 787400"/>
              <a:gd name="connsiteY11" fmla="*/ 838200 h 1257300"/>
              <a:gd name="connsiteX12" fmla="*/ 469900 w 787400"/>
              <a:gd name="connsiteY12" fmla="*/ 876300 h 1257300"/>
              <a:gd name="connsiteX13" fmla="*/ 520700 w 787400"/>
              <a:gd name="connsiteY13" fmla="*/ 952500 h 1257300"/>
              <a:gd name="connsiteX14" fmla="*/ 558800 w 787400"/>
              <a:gd name="connsiteY14" fmla="*/ 1028700 h 1257300"/>
              <a:gd name="connsiteX15" fmla="*/ 609600 w 787400"/>
              <a:gd name="connsiteY15" fmla="*/ 1066800 h 1257300"/>
              <a:gd name="connsiteX16" fmla="*/ 673100 w 787400"/>
              <a:gd name="connsiteY16" fmla="*/ 1117600 h 1257300"/>
              <a:gd name="connsiteX17" fmla="*/ 762000 w 787400"/>
              <a:gd name="connsiteY17" fmla="*/ 1219200 h 1257300"/>
              <a:gd name="connsiteX18" fmla="*/ 787400 w 787400"/>
              <a:gd name="connsiteY18" fmla="*/ 1257300 h 125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7400" h="1257300">
                <a:moveTo>
                  <a:pt x="0" y="0"/>
                </a:moveTo>
                <a:cubicBezTo>
                  <a:pt x="29633" y="4233"/>
                  <a:pt x="60228" y="4098"/>
                  <a:pt x="88900" y="12700"/>
                </a:cubicBezTo>
                <a:cubicBezTo>
                  <a:pt x="132997" y="25929"/>
                  <a:pt x="157339" y="83608"/>
                  <a:pt x="177800" y="114300"/>
                </a:cubicBezTo>
                <a:cubicBezTo>
                  <a:pt x="198855" y="145883"/>
                  <a:pt x="214789" y="166370"/>
                  <a:pt x="228600" y="203200"/>
                </a:cubicBezTo>
                <a:cubicBezTo>
                  <a:pt x="234729" y="219543"/>
                  <a:pt x="236284" y="237282"/>
                  <a:pt x="241300" y="254000"/>
                </a:cubicBezTo>
                <a:cubicBezTo>
                  <a:pt x="248993" y="279645"/>
                  <a:pt x="266700" y="330200"/>
                  <a:pt x="266700" y="330200"/>
                </a:cubicBezTo>
                <a:cubicBezTo>
                  <a:pt x="270933" y="385233"/>
                  <a:pt x="270792" y="440780"/>
                  <a:pt x="279400" y="495300"/>
                </a:cubicBezTo>
                <a:cubicBezTo>
                  <a:pt x="283576" y="521746"/>
                  <a:pt x="289948" y="549223"/>
                  <a:pt x="304800" y="571500"/>
                </a:cubicBezTo>
                <a:cubicBezTo>
                  <a:pt x="331477" y="611515"/>
                  <a:pt x="330766" y="603209"/>
                  <a:pt x="342900" y="647700"/>
                </a:cubicBezTo>
                <a:cubicBezTo>
                  <a:pt x="352085" y="681379"/>
                  <a:pt x="357261" y="716182"/>
                  <a:pt x="368300" y="749300"/>
                </a:cubicBezTo>
                <a:cubicBezTo>
                  <a:pt x="372533" y="762000"/>
                  <a:pt x="377322" y="774528"/>
                  <a:pt x="381000" y="787400"/>
                </a:cubicBezTo>
                <a:cubicBezTo>
                  <a:pt x="385795" y="804183"/>
                  <a:pt x="384018" y="823677"/>
                  <a:pt x="393700" y="838200"/>
                </a:cubicBezTo>
                <a:cubicBezTo>
                  <a:pt x="407768" y="859302"/>
                  <a:pt x="448166" y="869055"/>
                  <a:pt x="469900" y="876300"/>
                </a:cubicBezTo>
                <a:cubicBezTo>
                  <a:pt x="486833" y="901700"/>
                  <a:pt x="511047" y="923540"/>
                  <a:pt x="520700" y="952500"/>
                </a:cubicBezTo>
                <a:cubicBezTo>
                  <a:pt x="531029" y="983488"/>
                  <a:pt x="534181" y="1004081"/>
                  <a:pt x="558800" y="1028700"/>
                </a:cubicBezTo>
                <a:cubicBezTo>
                  <a:pt x="573767" y="1043667"/>
                  <a:pt x="594633" y="1051833"/>
                  <a:pt x="609600" y="1066800"/>
                </a:cubicBezTo>
                <a:cubicBezTo>
                  <a:pt x="667045" y="1124245"/>
                  <a:pt x="598927" y="1092876"/>
                  <a:pt x="673100" y="1117600"/>
                </a:cubicBezTo>
                <a:cubicBezTo>
                  <a:pt x="732367" y="1206500"/>
                  <a:pt x="698500" y="1176867"/>
                  <a:pt x="762000" y="1219200"/>
                </a:cubicBezTo>
                <a:lnTo>
                  <a:pt x="787400" y="1257300"/>
                </a:lnTo>
              </a:path>
            </a:pathLst>
          </a:cu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498651" y="2305732"/>
            <a:ext cx="2222205" cy="405570"/>
          </a:xfrm>
          <a:custGeom>
            <a:avLst/>
            <a:gdLst>
              <a:gd name="connsiteX0" fmla="*/ 0 w 2222205"/>
              <a:gd name="connsiteY0" fmla="*/ 107859 h 405570"/>
              <a:gd name="connsiteX1" fmla="*/ 148856 w 2222205"/>
              <a:gd name="connsiteY1" fmla="*/ 75961 h 405570"/>
              <a:gd name="connsiteX2" fmla="*/ 180754 w 2222205"/>
              <a:gd name="connsiteY2" fmla="*/ 65328 h 405570"/>
              <a:gd name="connsiteX3" fmla="*/ 255182 w 2222205"/>
              <a:gd name="connsiteY3" fmla="*/ 54696 h 405570"/>
              <a:gd name="connsiteX4" fmla="*/ 372140 w 2222205"/>
              <a:gd name="connsiteY4" fmla="*/ 22798 h 405570"/>
              <a:gd name="connsiteX5" fmla="*/ 446568 w 2222205"/>
              <a:gd name="connsiteY5" fmla="*/ 12166 h 405570"/>
              <a:gd name="connsiteX6" fmla="*/ 478465 w 2222205"/>
              <a:gd name="connsiteY6" fmla="*/ 1533 h 405570"/>
              <a:gd name="connsiteX7" fmla="*/ 723014 w 2222205"/>
              <a:gd name="connsiteY7" fmla="*/ 22798 h 405570"/>
              <a:gd name="connsiteX8" fmla="*/ 754912 w 2222205"/>
              <a:gd name="connsiteY8" fmla="*/ 54696 h 405570"/>
              <a:gd name="connsiteX9" fmla="*/ 818707 w 2222205"/>
              <a:gd name="connsiteY9" fmla="*/ 65328 h 405570"/>
              <a:gd name="connsiteX10" fmla="*/ 861237 w 2222205"/>
              <a:gd name="connsiteY10" fmla="*/ 75961 h 405570"/>
              <a:gd name="connsiteX11" fmla="*/ 914400 w 2222205"/>
              <a:gd name="connsiteY11" fmla="*/ 86594 h 405570"/>
              <a:gd name="connsiteX12" fmla="*/ 978196 w 2222205"/>
              <a:gd name="connsiteY12" fmla="*/ 107859 h 405570"/>
              <a:gd name="connsiteX13" fmla="*/ 1010093 w 2222205"/>
              <a:gd name="connsiteY13" fmla="*/ 118491 h 405570"/>
              <a:gd name="connsiteX14" fmla="*/ 1041991 w 2222205"/>
              <a:gd name="connsiteY14" fmla="*/ 129124 h 405570"/>
              <a:gd name="connsiteX15" fmla="*/ 1105786 w 2222205"/>
              <a:gd name="connsiteY15" fmla="*/ 139756 h 405570"/>
              <a:gd name="connsiteX16" fmla="*/ 1148316 w 2222205"/>
              <a:gd name="connsiteY16" fmla="*/ 150389 h 405570"/>
              <a:gd name="connsiteX17" fmla="*/ 1212112 w 2222205"/>
              <a:gd name="connsiteY17" fmla="*/ 161021 h 405570"/>
              <a:gd name="connsiteX18" fmla="*/ 1244009 w 2222205"/>
              <a:gd name="connsiteY18" fmla="*/ 171654 h 405570"/>
              <a:gd name="connsiteX19" fmla="*/ 1414130 w 2222205"/>
              <a:gd name="connsiteY19" fmla="*/ 192919 h 405570"/>
              <a:gd name="connsiteX20" fmla="*/ 1446028 w 2222205"/>
              <a:gd name="connsiteY20" fmla="*/ 203552 h 405570"/>
              <a:gd name="connsiteX21" fmla="*/ 1509823 w 2222205"/>
              <a:gd name="connsiteY21" fmla="*/ 246082 h 405570"/>
              <a:gd name="connsiteX22" fmla="*/ 1541721 w 2222205"/>
              <a:gd name="connsiteY22" fmla="*/ 256715 h 405570"/>
              <a:gd name="connsiteX23" fmla="*/ 1594884 w 2222205"/>
              <a:gd name="connsiteY23" fmla="*/ 320510 h 405570"/>
              <a:gd name="connsiteX24" fmla="*/ 1626782 w 2222205"/>
              <a:gd name="connsiteY24" fmla="*/ 331142 h 405570"/>
              <a:gd name="connsiteX25" fmla="*/ 1669312 w 2222205"/>
              <a:gd name="connsiteY25" fmla="*/ 352408 h 405570"/>
              <a:gd name="connsiteX26" fmla="*/ 1743740 w 2222205"/>
              <a:gd name="connsiteY26" fmla="*/ 373673 h 405570"/>
              <a:gd name="connsiteX27" fmla="*/ 1775637 w 2222205"/>
              <a:gd name="connsiteY27" fmla="*/ 394938 h 405570"/>
              <a:gd name="connsiteX28" fmla="*/ 1807535 w 2222205"/>
              <a:gd name="connsiteY28" fmla="*/ 405570 h 405570"/>
              <a:gd name="connsiteX29" fmla="*/ 2094614 w 2222205"/>
              <a:gd name="connsiteY29" fmla="*/ 394938 h 405570"/>
              <a:gd name="connsiteX30" fmla="*/ 2190307 w 2222205"/>
              <a:gd name="connsiteY30" fmla="*/ 331142 h 405570"/>
              <a:gd name="connsiteX31" fmla="*/ 2222205 w 2222205"/>
              <a:gd name="connsiteY31" fmla="*/ 320510 h 40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22205" h="405570">
                <a:moveTo>
                  <a:pt x="0" y="107859"/>
                </a:moveTo>
                <a:cubicBezTo>
                  <a:pt x="99198" y="68180"/>
                  <a:pt x="6891" y="99623"/>
                  <a:pt x="148856" y="75961"/>
                </a:cubicBezTo>
                <a:cubicBezTo>
                  <a:pt x="159911" y="74118"/>
                  <a:pt x="169764" y="67526"/>
                  <a:pt x="180754" y="65328"/>
                </a:cubicBezTo>
                <a:cubicBezTo>
                  <a:pt x="205329" y="60413"/>
                  <a:pt x="230373" y="58240"/>
                  <a:pt x="255182" y="54696"/>
                </a:cubicBezTo>
                <a:cubicBezTo>
                  <a:pt x="294114" y="41718"/>
                  <a:pt x="330163" y="28794"/>
                  <a:pt x="372140" y="22798"/>
                </a:cubicBezTo>
                <a:lnTo>
                  <a:pt x="446568" y="12166"/>
                </a:lnTo>
                <a:cubicBezTo>
                  <a:pt x="457200" y="8622"/>
                  <a:pt x="467257" y="1533"/>
                  <a:pt x="478465" y="1533"/>
                </a:cubicBezTo>
                <a:cubicBezTo>
                  <a:pt x="668730" y="1533"/>
                  <a:pt x="629088" y="-8509"/>
                  <a:pt x="723014" y="22798"/>
                </a:cubicBezTo>
                <a:cubicBezTo>
                  <a:pt x="733647" y="33431"/>
                  <a:pt x="741171" y="48589"/>
                  <a:pt x="754912" y="54696"/>
                </a:cubicBezTo>
                <a:cubicBezTo>
                  <a:pt x="774612" y="63452"/>
                  <a:pt x="797567" y="61100"/>
                  <a:pt x="818707" y="65328"/>
                </a:cubicBezTo>
                <a:cubicBezTo>
                  <a:pt x="833036" y="68194"/>
                  <a:pt x="846972" y="72791"/>
                  <a:pt x="861237" y="75961"/>
                </a:cubicBezTo>
                <a:cubicBezTo>
                  <a:pt x="878879" y="79882"/>
                  <a:pt x="896965" y="81839"/>
                  <a:pt x="914400" y="86594"/>
                </a:cubicBezTo>
                <a:cubicBezTo>
                  <a:pt x="936026" y="92492"/>
                  <a:pt x="956931" y="100771"/>
                  <a:pt x="978196" y="107859"/>
                </a:cubicBezTo>
                <a:lnTo>
                  <a:pt x="1010093" y="118491"/>
                </a:lnTo>
                <a:cubicBezTo>
                  <a:pt x="1020726" y="122035"/>
                  <a:pt x="1030936" y="127282"/>
                  <a:pt x="1041991" y="129124"/>
                </a:cubicBezTo>
                <a:cubicBezTo>
                  <a:pt x="1063256" y="132668"/>
                  <a:pt x="1084646" y="135528"/>
                  <a:pt x="1105786" y="139756"/>
                </a:cubicBezTo>
                <a:cubicBezTo>
                  <a:pt x="1120115" y="142622"/>
                  <a:pt x="1133987" y="147523"/>
                  <a:pt x="1148316" y="150389"/>
                </a:cubicBezTo>
                <a:cubicBezTo>
                  <a:pt x="1169456" y="154617"/>
                  <a:pt x="1190847" y="157477"/>
                  <a:pt x="1212112" y="161021"/>
                </a:cubicBezTo>
                <a:cubicBezTo>
                  <a:pt x="1222744" y="164565"/>
                  <a:pt x="1232914" y="170069"/>
                  <a:pt x="1244009" y="171654"/>
                </a:cubicBezTo>
                <a:cubicBezTo>
                  <a:pt x="1351839" y="187059"/>
                  <a:pt x="1335103" y="173162"/>
                  <a:pt x="1414130" y="192919"/>
                </a:cubicBezTo>
                <a:cubicBezTo>
                  <a:pt x="1425003" y="195637"/>
                  <a:pt x="1436231" y="198109"/>
                  <a:pt x="1446028" y="203552"/>
                </a:cubicBezTo>
                <a:cubicBezTo>
                  <a:pt x="1468369" y="215964"/>
                  <a:pt x="1485577" y="238000"/>
                  <a:pt x="1509823" y="246082"/>
                </a:cubicBezTo>
                <a:lnTo>
                  <a:pt x="1541721" y="256715"/>
                </a:lnTo>
                <a:cubicBezTo>
                  <a:pt x="1557412" y="280251"/>
                  <a:pt x="1570324" y="304137"/>
                  <a:pt x="1594884" y="320510"/>
                </a:cubicBezTo>
                <a:cubicBezTo>
                  <a:pt x="1604209" y="326727"/>
                  <a:pt x="1616480" y="326727"/>
                  <a:pt x="1626782" y="331142"/>
                </a:cubicBezTo>
                <a:cubicBezTo>
                  <a:pt x="1641351" y="337386"/>
                  <a:pt x="1654743" y="346164"/>
                  <a:pt x="1669312" y="352408"/>
                </a:cubicBezTo>
                <a:cubicBezTo>
                  <a:pt x="1690662" y="361558"/>
                  <a:pt x="1722165" y="368279"/>
                  <a:pt x="1743740" y="373673"/>
                </a:cubicBezTo>
                <a:cubicBezTo>
                  <a:pt x="1754372" y="380761"/>
                  <a:pt x="1764207" y="389223"/>
                  <a:pt x="1775637" y="394938"/>
                </a:cubicBezTo>
                <a:cubicBezTo>
                  <a:pt x="1785662" y="399950"/>
                  <a:pt x="1796327" y="405570"/>
                  <a:pt x="1807535" y="405570"/>
                </a:cubicBezTo>
                <a:cubicBezTo>
                  <a:pt x="1903294" y="405570"/>
                  <a:pt x="1998921" y="398482"/>
                  <a:pt x="2094614" y="394938"/>
                </a:cubicBezTo>
                <a:cubicBezTo>
                  <a:pt x="2232582" y="348949"/>
                  <a:pt x="2099611" y="406722"/>
                  <a:pt x="2190307" y="331142"/>
                </a:cubicBezTo>
                <a:cubicBezTo>
                  <a:pt x="2198917" y="323967"/>
                  <a:pt x="2222205" y="320510"/>
                  <a:pt x="2222205" y="32051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4763386" y="1935126"/>
            <a:ext cx="1318437" cy="691116"/>
          </a:xfrm>
          <a:custGeom>
            <a:avLst/>
            <a:gdLst>
              <a:gd name="connsiteX0" fmla="*/ 0 w 1318437"/>
              <a:gd name="connsiteY0" fmla="*/ 691116 h 691116"/>
              <a:gd name="connsiteX1" fmla="*/ 63795 w 1318437"/>
              <a:gd name="connsiteY1" fmla="*/ 648586 h 691116"/>
              <a:gd name="connsiteX2" fmla="*/ 116958 w 1318437"/>
              <a:gd name="connsiteY2" fmla="*/ 606055 h 691116"/>
              <a:gd name="connsiteX3" fmla="*/ 159488 w 1318437"/>
              <a:gd name="connsiteY3" fmla="*/ 584790 h 691116"/>
              <a:gd name="connsiteX4" fmla="*/ 223284 w 1318437"/>
              <a:gd name="connsiteY4" fmla="*/ 542260 h 691116"/>
              <a:gd name="connsiteX5" fmla="*/ 255181 w 1318437"/>
              <a:gd name="connsiteY5" fmla="*/ 531627 h 691116"/>
              <a:gd name="connsiteX6" fmla="*/ 318977 w 1318437"/>
              <a:gd name="connsiteY6" fmla="*/ 489097 h 691116"/>
              <a:gd name="connsiteX7" fmla="*/ 404037 w 1318437"/>
              <a:gd name="connsiteY7" fmla="*/ 435934 h 691116"/>
              <a:gd name="connsiteX8" fmla="*/ 435935 w 1318437"/>
              <a:gd name="connsiteY8" fmla="*/ 414669 h 691116"/>
              <a:gd name="connsiteX9" fmla="*/ 467833 w 1318437"/>
              <a:gd name="connsiteY9" fmla="*/ 404037 h 691116"/>
              <a:gd name="connsiteX10" fmla="*/ 542261 w 1318437"/>
              <a:gd name="connsiteY10" fmla="*/ 382772 h 691116"/>
              <a:gd name="connsiteX11" fmla="*/ 659219 w 1318437"/>
              <a:gd name="connsiteY11" fmla="*/ 340241 h 691116"/>
              <a:gd name="connsiteX12" fmla="*/ 744279 w 1318437"/>
              <a:gd name="connsiteY12" fmla="*/ 318976 h 691116"/>
              <a:gd name="connsiteX13" fmla="*/ 786809 w 1318437"/>
              <a:gd name="connsiteY13" fmla="*/ 308344 h 691116"/>
              <a:gd name="connsiteX14" fmla="*/ 850605 w 1318437"/>
              <a:gd name="connsiteY14" fmla="*/ 287079 h 691116"/>
              <a:gd name="connsiteX15" fmla="*/ 871870 w 1318437"/>
              <a:gd name="connsiteY15" fmla="*/ 255181 h 691116"/>
              <a:gd name="connsiteX16" fmla="*/ 903767 w 1318437"/>
              <a:gd name="connsiteY16" fmla="*/ 244548 h 691116"/>
              <a:gd name="connsiteX17" fmla="*/ 925033 w 1318437"/>
              <a:gd name="connsiteY17" fmla="*/ 223283 h 691116"/>
              <a:gd name="connsiteX18" fmla="*/ 967563 w 1318437"/>
              <a:gd name="connsiteY18" fmla="*/ 202018 h 691116"/>
              <a:gd name="connsiteX19" fmla="*/ 999461 w 1318437"/>
              <a:gd name="connsiteY19" fmla="*/ 170121 h 691116"/>
              <a:gd name="connsiteX20" fmla="*/ 1031358 w 1318437"/>
              <a:gd name="connsiteY20" fmla="*/ 159488 h 691116"/>
              <a:gd name="connsiteX21" fmla="*/ 1095154 w 1318437"/>
              <a:gd name="connsiteY21" fmla="*/ 116958 h 691116"/>
              <a:gd name="connsiteX22" fmla="*/ 1127051 w 1318437"/>
              <a:gd name="connsiteY22" fmla="*/ 95693 h 691116"/>
              <a:gd name="connsiteX23" fmla="*/ 1148316 w 1318437"/>
              <a:gd name="connsiteY23" fmla="*/ 74427 h 691116"/>
              <a:gd name="connsiteX24" fmla="*/ 1190847 w 1318437"/>
              <a:gd name="connsiteY24" fmla="*/ 63795 h 691116"/>
              <a:gd name="connsiteX25" fmla="*/ 1222744 w 1318437"/>
              <a:gd name="connsiteY25" fmla="*/ 42530 h 691116"/>
              <a:gd name="connsiteX26" fmla="*/ 1254642 w 1318437"/>
              <a:gd name="connsiteY26" fmla="*/ 31897 h 691116"/>
              <a:gd name="connsiteX27" fmla="*/ 1297172 w 1318437"/>
              <a:gd name="connsiteY27" fmla="*/ 21265 h 691116"/>
              <a:gd name="connsiteX28" fmla="*/ 1318437 w 1318437"/>
              <a:gd name="connsiteY28" fmla="*/ 0 h 69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18437" h="691116">
                <a:moveTo>
                  <a:pt x="0" y="691116"/>
                </a:moveTo>
                <a:cubicBezTo>
                  <a:pt x="21265" y="676939"/>
                  <a:pt x="43349" y="663920"/>
                  <a:pt x="63795" y="648586"/>
                </a:cubicBezTo>
                <a:cubicBezTo>
                  <a:pt x="119678" y="606674"/>
                  <a:pt x="44112" y="647683"/>
                  <a:pt x="116958" y="606055"/>
                </a:cubicBezTo>
                <a:cubicBezTo>
                  <a:pt x="130720" y="598191"/>
                  <a:pt x="145897" y="592945"/>
                  <a:pt x="159488" y="584790"/>
                </a:cubicBezTo>
                <a:cubicBezTo>
                  <a:pt x="181404" y="571641"/>
                  <a:pt x="199038" y="550342"/>
                  <a:pt x="223284" y="542260"/>
                </a:cubicBezTo>
                <a:cubicBezTo>
                  <a:pt x="233916" y="538716"/>
                  <a:pt x="245384" y="537070"/>
                  <a:pt x="255181" y="531627"/>
                </a:cubicBezTo>
                <a:cubicBezTo>
                  <a:pt x="277522" y="519215"/>
                  <a:pt x="318977" y="489097"/>
                  <a:pt x="318977" y="489097"/>
                </a:cubicBezTo>
                <a:cubicBezTo>
                  <a:pt x="369987" y="412584"/>
                  <a:pt x="297754" y="506788"/>
                  <a:pt x="404037" y="435934"/>
                </a:cubicBezTo>
                <a:cubicBezTo>
                  <a:pt x="414670" y="428846"/>
                  <a:pt x="424505" y="420384"/>
                  <a:pt x="435935" y="414669"/>
                </a:cubicBezTo>
                <a:cubicBezTo>
                  <a:pt x="445960" y="409657"/>
                  <a:pt x="457056" y="407116"/>
                  <a:pt x="467833" y="404037"/>
                </a:cubicBezTo>
                <a:cubicBezTo>
                  <a:pt x="514735" y="390636"/>
                  <a:pt x="501486" y="398062"/>
                  <a:pt x="542261" y="382772"/>
                </a:cubicBezTo>
                <a:cubicBezTo>
                  <a:pt x="573669" y="370994"/>
                  <a:pt x="627310" y="346623"/>
                  <a:pt x="659219" y="340241"/>
                </a:cubicBezTo>
                <a:cubicBezTo>
                  <a:pt x="767311" y="318623"/>
                  <a:pt x="667986" y="340774"/>
                  <a:pt x="744279" y="318976"/>
                </a:cubicBezTo>
                <a:cubicBezTo>
                  <a:pt x="758330" y="314962"/>
                  <a:pt x="772812" y="312543"/>
                  <a:pt x="786809" y="308344"/>
                </a:cubicBezTo>
                <a:cubicBezTo>
                  <a:pt x="808279" y="301903"/>
                  <a:pt x="850605" y="287079"/>
                  <a:pt x="850605" y="287079"/>
                </a:cubicBezTo>
                <a:cubicBezTo>
                  <a:pt x="857693" y="276446"/>
                  <a:pt x="861892" y="263164"/>
                  <a:pt x="871870" y="255181"/>
                </a:cubicBezTo>
                <a:cubicBezTo>
                  <a:pt x="880622" y="248180"/>
                  <a:pt x="894157" y="250314"/>
                  <a:pt x="903767" y="244548"/>
                </a:cubicBezTo>
                <a:cubicBezTo>
                  <a:pt x="912363" y="239390"/>
                  <a:pt x="916692" y="228844"/>
                  <a:pt x="925033" y="223283"/>
                </a:cubicBezTo>
                <a:cubicBezTo>
                  <a:pt x="938221" y="214491"/>
                  <a:pt x="954665" y="211231"/>
                  <a:pt x="967563" y="202018"/>
                </a:cubicBezTo>
                <a:cubicBezTo>
                  <a:pt x="979799" y="193278"/>
                  <a:pt x="986950" y="178462"/>
                  <a:pt x="999461" y="170121"/>
                </a:cubicBezTo>
                <a:cubicBezTo>
                  <a:pt x="1008786" y="163904"/>
                  <a:pt x="1021561" y="164931"/>
                  <a:pt x="1031358" y="159488"/>
                </a:cubicBezTo>
                <a:cubicBezTo>
                  <a:pt x="1053699" y="147076"/>
                  <a:pt x="1073889" y="131135"/>
                  <a:pt x="1095154" y="116958"/>
                </a:cubicBezTo>
                <a:cubicBezTo>
                  <a:pt x="1105786" y="109870"/>
                  <a:pt x="1118015" y="104729"/>
                  <a:pt x="1127051" y="95693"/>
                </a:cubicBezTo>
                <a:cubicBezTo>
                  <a:pt x="1134139" y="88604"/>
                  <a:pt x="1139350" y="78910"/>
                  <a:pt x="1148316" y="74427"/>
                </a:cubicBezTo>
                <a:cubicBezTo>
                  <a:pt x="1161386" y="67892"/>
                  <a:pt x="1176670" y="67339"/>
                  <a:pt x="1190847" y="63795"/>
                </a:cubicBezTo>
                <a:cubicBezTo>
                  <a:pt x="1201479" y="56707"/>
                  <a:pt x="1211315" y="48245"/>
                  <a:pt x="1222744" y="42530"/>
                </a:cubicBezTo>
                <a:cubicBezTo>
                  <a:pt x="1232769" y="37518"/>
                  <a:pt x="1243865" y="34976"/>
                  <a:pt x="1254642" y="31897"/>
                </a:cubicBezTo>
                <a:cubicBezTo>
                  <a:pt x="1268693" y="27883"/>
                  <a:pt x="1284102" y="27800"/>
                  <a:pt x="1297172" y="21265"/>
                </a:cubicBezTo>
                <a:cubicBezTo>
                  <a:pt x="1306138" y="16782"/>
                  <a:pt x="1311349" y="7088"/>
                  <a:pt x="1318437" y="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33928" y="1222531"/>
            <a:ext cx="2548006" cy="606269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5500 км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1194" y="4267146"/>
            <a:ext cx="2361063" cy="46862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Терпение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19523" y="4262543"/>
            <a:ext cx="2258704" cy="46862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Кротость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13605" y="4262543"/>
            <a:ext cx="2497540" cy="46862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Надежда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45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662" y="123257"/>
            <a:ext cx="7340194" cy="48445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8397" y="5158854"/>
            <a:ext cx="7764723" cy="109182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Батый: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«Правду говорили мне, что нет другого подобного князя!» И почтил его царь многими дарами и отпустил в Русь с великою честью».</a:t>
            </a:r>
          </a:p>
        </p:txBody>
      </p:sp>
    </p:spTree>
    <p:extLst>
      <p:ext uri="{BB962C8B-B14F-4D97-AF65-F5344CB8AC3E}">
        <p14:creationId xmlns:p14="http://schemas.microsoft.com/office/powerpoint/2010/main" val="283476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11404" y="2371535"/>
            <a:ext cx="2966706" cy="162725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Г.Семирадский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Кончина Александра Невского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703" y="0"/>
            <a:ext cx="5241329" cy="687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30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1176" y="335028"/>
            <a:ext cx="7886700" cy="435133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был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ru-RU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вен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как военный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</a:t>
            </a:r>
            <a:r>
              <a:rPr lang="ru-RU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 как мудрый политик. Его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ятельность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имела непревзойденное значение для строительства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Российс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ого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</a:t>
            </a:r>
            <a:r>
              <a:rPr lang="ru-RU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уд_рства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любили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совреме</a:t>
            </a:r>
            <a:r>
              <a:rPr lang="ru-RU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ники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им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</a:t>
            </a:r>
            <a:r>
              <a:rPr lang="ru-RU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ятся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потомки. После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сме</a:t>
            </a:r>
            <a:r>
              <a:rPr lang="ru-RU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великого он был причислен к лику святых. Но слава о нем, его ратных подвигах и благих делах осталась в народе навечно.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338165"/>
              </p:ext>
            </p:extLst>
          </p:nvPr>
        </p:nvGraphicFramePr>
        <p:xfrm>
          <a:off x="874588" y="4949075"/>
          <a:ext cx="3233952" cy="462169"/>
        </p:xfrm>
        <a:graphic>
          <a:graphicData uri="http://schemas.openxmlformats.org/drawingml/2006/table">
            <a:tbl>
              <a:tblPr firstRow="1" firstCol="1" bandRow="1"/>
              <a:tblGrid>
                <a:gridCol w="359328">
                  <a:extLst>
                    <a:ext uri="{9D8B030D-6E8A-4147-A177-3AD203B41FA5}">
                      <a16:colId xmlns:a16="http://schemas.microsoft.com/office/drawing/2014/main" val="3479916204"/>
                    </a:ext>
                  </a:extLst>
                </a:gridCol>
                <a:gridCol w="359328">
                  <a:extLst>
                    <a:ext uri="{9D8B030D-6E8A-4147-A177-3AD203B41FA5}">
                      <a16:colId xmlns:a16="http://schemas.microsoft.com/office/drawing/2014/main" val="698908924"/>
                    </a:ext>
                  </a:extLst>
                </a:gridCol>
                <a:gridCol w="359328">
                  <a:extLst>
                    <a:ext uri="{9D8B030D-6E8A-4147-A177-3AD203B41FA5}">
                      <a16:colId xmlns:a16="http://schemas.microsoft.com/office/drawing/2014/main" val="4291150090"/>
                    </a:ext>
                  </a:extLst>
                </a:gridCol>
                <a:gridCol w="359328">
                  <a:extLst>
                    <a:ext uri="{9D8B030D-6E8A-4147-A177-3AD203B41FA5}">
                      <a16:colId xmlns:a16="http://schemas.microsoft.com/office/drawing/2014/main" val="1338829567"/>
                    </a:ext>
                  </a:extLst>
                </a:gridCol>
                <a:gridCol w="359328">
                  <a:extLst>
                    <a:ext uri="{9D8B030D-6E8A-4147-A177-3AD203B41FA5}">
                      <a16:colId xmlns:a16="http://schemas.microsoft.com/office/drawing/2014/main" val="3897926755"/>
                    </a:ext>
                  </a:extLst>
                </a:gridCol>
                <a:gridCol w="359328">
                  <a:extLst>
                    <a:ext uri="{9D8B030D-6E8A-4147-A177-3AD203B41FA5}">
                      <a16:colId xmlns:a16="http://schemas.microsoft.com/office/drawing/2014/main" val="1627226975"/>
                    </a:ext>
                  </a:extLst>
                </a:gridCol>
                <a:gridCol w="359328">
                  <a:extLst>
                    <a:ext uri="{9D8B030D-6E8A-4147-A177-3AD203B41FA5}">
                      <a16:colId xmlns:a16="http://schemas.microsoft.com/office/drawing/2014/main" val="1350750082"/>
                    </a:ext>
                  </a:extLst>
                </a:gridCol>
                <a:gridCol w="359328">
                  <a:extLst>
                    <a:ext uri="{9D8B030D-6E8A-4147-A177-3AD203B41FA5}">
                      <a16:colId xmlns:a16="http://schemas.microsoft.com/office/drawing/2014/main" val="1194632436"/>
                    </a:ext>
                  </a:extLst>
                </a:gridCol>
                <a:gridCol w="359328">
                  <a:extLst>
                    <a:ext uri="{9D8B030D-6E8A-4147-A177-3AD203B41FA5}">
                      <a16:colId xmlns:a16="http://schemas.microsoft.com/office/drawing/2014/main" val="2473137582"/>
                    </a:ext>
                  </a:extLst>
                </a:gridCol>
              </a:tblGrid>
              <a:tr h="462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166845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655137"/>
              </p:ext>
            </p:extLst>
          </p:nvPr>
        </p:nvGraphicFramePr>
        <p:xfrm>
          <a:off x="4584524" y="4949074"/>
          <a:ext cx="3181612" cy="462169"/>
        </p:xfrm>
        <a:graphic>
          <a:graphicData uri="http://schemas.openxmlformats.org/drawingml/2006/table">
            <a:tbl>
              <a:tblPr firstRow="1" firstCol="1" bandRow="1"/>
              <a:tblGrid>
                <a:gridCol w="454516">
                  <a:extLst>
                    <a:ext uri="{9D8B030D-6E8A-4147-A177-3AD203B41FA5}">
                      <a16:colId xmlns:a16="http://schemas.microsoft.com/office/drawing/2014/main" val="3112217677"/>
                    </a:ext>
                  </a:extLst>
                </a:gridCol>
                <a:gridCol w="454516">
                  <a:extLst>
                    <a:ext uri="{9D8B030D-6E8A-4147-A177-3AD203B41FA5}">
                      <a16:colId xmlns:a16="http://schemas.microsoft.com/office/drawing/2014/main" val="3744430402"/>
                    </a:ext>
                  </a:extLst>
                </a:gridCol>
                <a:gridCol w="454516">
                  <a:extLst>
                    <a:ext uri="{9D8B030D-6E8A-4147-A177-3AD203B41FA5}">
                      <a16:colId xmlns:a16="http://schemas.microsoft.com/office/drawing/2014/main" val="1968729660"/>
                    </a:ext>
                  </a:extLst>
                </a:gridCol>
                <a:gridCol w="454516">
                  <a:extLst>
                    <a:ext uri="{9D8B030D-6E8A-4147-A177-3AD203B41FA5}">
                      <a16:colId xmlns:a16="http://schemas.microsoft.com/office/drawing/2014/main" val="2734819944"/>
                    </a:ext>
                  </a:extLst>
                </a:gridCol>
                <a:gridCol w="454516">
                  <a:extLst>
                    <a:ext uri="{9D8B030D-6E8A-4147-A177-3AD203B41FA5}">
                      <a16:colId xmlns:a16="http://schemas.microsoft.com/office/drawing/2014/main" val="2446465812"/>
                    </a:ext>
                  </a:extLst>
                </a:gridCol>
                <a:gridCol w="454516">
                  <a:extLst>
                    <a:ext uri="{9D8B030D-6E8A-4147-A177-3AD203B41FA5}">
                      <a16:colId xmlns:a16="http://schemas.microsoft.com/office/drawing/2014/main" val="856687618"/>
                    </a:ext>
                  </a:extLst>
                </a:gridCol>
                <a:gridCol w="454516">
                  <a:extLst>
                    <a:ext uri="{9D8B030D-6E8A-4147-A177-3AD203B41FA5}">
                      <a16:colId xmlns:a16="http://schemas.microsoft.com/office/drawing/2014/main" val="2544739842"/>
                    </a:ext>
                  </a:extLst>
                </a:gridCol>
              </a:tblGrid>
              <a:tr h="462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7187808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6318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44207" y="3068960"/>
            <a:ext cx="259228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Святой благоверный князь Александр Невский, </a:t>
            </a:r>
            <a:br>
              <a:rPr lang="ru-RU" sz="2800" b="1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схиме Алексий. Икона</a:t>
            </a:r>
            <a:endParaRPr lang="ru-RU" sz="2800" b="1" dirty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891" name="Picture 3" descr="D:\Publish\2019 проект Александр Невский\CD\pics\03-02\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95250"/>
            <a:ext cx="3924300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36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6790266"/>
          </a:xfrm>
          <a:prstGeom prst="rect">
            <a:avLst/>
          </a:prstGeom>
        </p:spPr>
      </p:pic>
      <p:pic>
        <p:nvPicPr>
          <p:cNvPr id="1036" name="Picture 12" descr="http://clipart-library.com/new_gallery/62-625945_concert-smoke-png-transparent-stage-smoke-png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103314" y="-1"/>
            <a:ext cx="9247313" cy="679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4182" y="-174866"/>
            <a:ext cx="9687581" cy="47783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1716" y="2174303"/>
            <a:ext cx="2429180" cy="24291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4553" y="4200103"/>
            <a:ext cx="3413725" cy="259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62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6790266"/>
          </a:xfrm>
          <a:prstGeom prst="rect">
            <a:avLst/>
          </a:prstGeom>
        </p:spPr>
      </p:pic>
      <p:pic>
        <p:nvPicPr>
          <p:cNvPr id="1036" name="Picture 12" descr="http://clipart-library.com/new_gallery/62-625945_concert-smoke-png-transparent-stage-smoke-png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103314" y="-1"/>
            <a:ext cx="9247313" cy="679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4182" y="-174866"/>
            <a:ext cx="9687581" cy="47783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4554" y="4643895"/>
            <a:ext cx="2828826" cy="21463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9373" y="1238140"/>
            <a:ext cx="2897960" cy="37919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212" b="95273" l="9935" r="912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1214" y="13905"/>
            <a:ext cx="1229551" cy="165208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657" b="96996" l="5000" r="990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35" t="14072" r="2328" b="5500"/>
          <a:stretch/>
        </p:blipFill>
        <p:spPr>
          <a:xfrm rot="17934359">
            <a:off x="-272778" y="1908279"/>
            <a:ext cx="3628729" cy="20130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4982" y="1247695"/>
            <a:ext cx="1587270" cy="322015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406738" y="2242107"/>
            <a:ext cx="227036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Броня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праведности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184608" y="4817865"/>
            <a:ext cx="127791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Щит веры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34837" y="214491"/>
            <a:ext cx="183537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шлем спасения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74873" y="5002531"/>
            <a:ext cx="320491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меч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духовный -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Божие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27352" y="3585608"/>
            <a:ext cx="5035465" cy="1266757"/>
          </a:xfrm>
          <a:prstGeom prst="rect">
            <a:avLst/>
          </a:prstGeom>
          <a:solidFill>
            <a:schemeClr val="lt1">
              <a:alpha val="63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b="1" i="1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Щит веры</a:t>
            </a:r>
            <a:r>
              <a:rPr lang="ru-RU" i="1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которым возможете угасить все раскаленные стрелы лукавого; и </a:t>
            </a:r>
            <a:r>
              <a:rPr lang="ru-RU" b="1" i="1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шлем спасения</a:t>
            </a:r>
            <a:r>
              <a:rPr lang="ru-RU" i="1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возьмите, и </a:t>
            </a:r>
            <a:r>
              <a:rPr lang="ru-RU" b="1" i="1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меч духовный</a:t>
            </a:r>
            <a:r>
              <a:rPr lang="ru-RU" i="1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который </a:t>
            </a:r>
            <a:r>
              <a:rPr lang="ru-RU" b="1" i="1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есть Слово Божие</a:t>
            </a:r>
            <a:r>
              <a:rPr lang="ru-RU" i="1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Еф</a:t>
            </a:r>
            <a:r>
              <a:rPr lang="ru-RU" dirty="0">
                <a:solidFill>
                  <a:srgbClr val="000000"/>
                </a:solidFill>
                <a:latin typeface="Times New Roman CYR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6:14–17).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0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7" grpId="0" animBg="1"/>
      <p:bldP spid="18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6790266"/>
          </a:xfrm>
          <a:prstGeom prst="rect">
            <a:avLst/>
          </a:prstGeom>
        </p:spPr>
      </p:pic>
      <p:sp>
        <p:nvSpPr>
          <p:cNvPr id="5" name="Стрелка вверх 4"/>
          <p:cNvSpPr/>
          <p:nvPr/>
        </p:nvSpPr>
        <p:spPr>
          <a:xfrm>
            <a:off x="3616657" y="2800717"/>
            <a:ext cx="2129051" cy="375313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2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7462246" y="6290182"/>
            <a:ext cx="1673018" cy="353095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молитва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с двумя скругленными соседними углами 13"/>
          <p:cNvSpPr/>
          <p:nvPr/>
        </p:nvSpPr>
        <p:spPr>
          <a:xfrm>
            <a:off x="7048761" y="5829422"/>
            <a:ext cx="1913443" cy="314229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мужество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>
            <a:off x="281119" y="6432076"/>
            <a:ext cx="2190691" cy="348539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терпение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с двумя скругленными соседними углами 15"/>
          <p:cNvSpPr/>
          <p:nvPr/>
        </p:nvSpPr>
        <p:spPr>
          <a:xfrm>
            <a:off x="5925574" y="6365557"/>
            <a:ext cx="1421193" cy="331678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вера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с двумя скругленными соседними углами 16"/>
          <p:cNvSpPr/>
          <p:nvPr/>
        </p:nvSpPr>
        <p:spPr>
          <a:xfrm>
            <a:off x="2516532" y="6388718"/>
            <a:ext cx="2429180" cy="333222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кротость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с двумя скругленными соседними углами 17"/>
          <p:cNvSpPr/>
          <p:nvPr/>
        </p:nvSpPr>
        <p:spPr>
          <a:xfrm>
            <a:off x="4879169" y="5882976"/>
            <a:ext cx="2036302" cy="319511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милосердие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с двумя скругленными соседними углами 18"/>
          <p:cNvSpPr/>
          <p:nvPr/>
        </p:nvSpPr>
        <p:spPr>
          <a:xfrm>
            <a:off x="4321007" y="6456586"/>
            <a:ext cx="2594464" cy="333222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надежда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с двумя скругленными соседними углами 19"/>
          <p:cNvSpPr/>
          <p:nvPr/>
        </p:nvSpPr>
        <p:spPr>
          <a:xfrm>
            <a:off x="3405681" y="5886894"/>
            <a:ext cx="2680396" cy="346862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жертвенность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с двумя скругленными соседними углами 20"/>
          <p:cNvSpPr/>
          <p:nvPr/>
        </p:nvSpPr>
        <p:spPr>
          <a:xfrm>
            <a:off x="281119" y="5791267"/>
            <a:ext cx="2908767" cy="468755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любовь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6472" y="-48375"/>
            <a:ext cx="4285398" cy="2410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5552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3875534" y="4787077"/>
            <a:ext cx="1673018" cy="353095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молитва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с двумя скругленными соседними углами 13"/>
          <p:cNvSpPr/>
          <p:nvPr/>
        </p:nvSpPr>
        <p:spPr>
          <a:xfrm>
            <a:off x="3746002" y="4494350"/>
            <a:ext cx="1913443" cy="314229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мужество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>
            <a:off x="3572672" y="3812254"/>
            <a:ext cx="2190691" cy="348539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терпение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с двумя скругленными соседними углами 15"/>
          <p:cNvSpPr/>
          <p:nvPr/>
        </p:nvSpPr>
        <p:spPr>
          <a:xfrm>
            <a:off x="4001446" y="5150147"/>
            <a:ext cx="1421193" cy="331678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вера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с двумя скругленными соседними углами 16"/>
          <p:cNvSpPr/>
          <p:nvPr/>
        </p:nvSpPr>
        <p:spPr>
          <a:xfrm>
            <a:off x="3411239" y="3443742"/>
            <a:ext cx="2429180" cy="333222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кротость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с двумя скругленными соседними углами 17"/>
          <p:cNvSpPr/>
          <p:nvPr/>
        </p:nvSpPr>
        <p:spPr>
          <a:xfrm>
            <a:off x="3649866" y="4165350"/>
            <a:ext cx="2036302" cy="319511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милосердие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с двумя скругленными соседними углами 18"/>
          <p:cNvSpPr/>
          <p:nvPr/>
        </p:nvSpPr>
        <p:spPr>
          <a:xfrm>
            <a:off x="3331110" y="3110370"/>
            <a:ext cx="2594464" cy="333222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надежда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с двумя скругленными соседними углами 19"/>
          <p:cNvSpPr/>
          <p:nvPr/>
        </p:nvSpPr>
        <p:spPr>
          <a:xfrm>
            <a:off x="3245178" y="2748607"/>
            <a:ext cx="2680396" cy="346862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жертвенность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с двумя скругленными соседними углами 20"/>
          <p:cNvSpPr/>
          <p:nvPr/>
        </p:nvSpPr>
        <p:spPr>
          <a:xfrm>
            <a:off x="3130992" y="2279584"/>
            <a:ext cx="2908767" cy="468755"/>
          </a:xfrm>
          <a:prstGeom prst="round2Same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любовь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6472" y="-48375"/>
            <a:ext cx="4285398" cy="2410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4782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1176" y="335028"/>
            <a:ext cx="7886700" cy="4351338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был сл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вен и как военный деяте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ь, и как мудрый политик. Его д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ятельность имела непревзойденное значение для строительства Российс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ого го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рства.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любили совреме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ники, им гор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ятся потомки. После сме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 великого он был причислен к лику святых. Но слава о нем, его ратных подвигах и благих делах осталась в народе навечно.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603288"/>
              </p:ext>
            </p:extLst>
          </p:nvPr>
        </p:nvGraphicFramePr>
        <p:xfrm>
          <a:off x="874588" y="4949075"/>
          <a:ext cx="3233952" cy="462169"/>
        </p:xfrm>
        <a:graphic>
          <a:graphicData uri="http://schemas.openxmlformats.org/drawingml/2006/table">
            <a:tbl>
              <a:tblPr firstRow="1" firstCol="1" bandRow="1"/>
              <a:tblGrid>
                <a:gridCol w="359328">
                  <a:extLst>
                    <a:ext uri="{9D8B030D-6E8A-4147-A177-3AD203B41FA5}">
                      <a16:colId xmlns:a16="http://schemas.microsoft.com/office/drawing/2014/main" val="3479916204"/>
                    </a:ext>
                  </a:extLst>
                </a:gridCol>
                <a:gridCol w="359328">
                  <a:extLst>
                    <a:ext uri="{9D8B030D-6E8A-4147-A177-3AD203B41FA5}">
                      <a16:colId xmlns:a16="http://schemas.microsoft.com/office/drawing/2014/main" val="698908924"/>
                    </a:ext>
                  </a:extLst>
                </a:gridCol>
                <a:gridCol w="359328">
                  <a:extLst>
                    <a:ext uri="{9D8B030D-6E8A-4147-A177-3AD203B41FA5}">
                      <a16:colId xmlns:a16="http://schemas.microsoft.com/office/drawing/2014/main" val="4291150090"/>
                    </a:ext>
                  </a:extLst>
                </a:gridCol>
                <a:gridCol w="359328">
                  <a:extLst>
                    <a:ext uri="{9D8B030D-6E8A-4147-A177-3AD203B41FA5}">
                      <a16:colId xmlns:a16="http://schemas.microsoft.com/office/drawing/2014/main" val="1338829567"/>
                    </a:ext>
                  </a:extLst>
                </a:gridCol>
                <a:gridCol w="359328">
                  <a:extLst>
                    <a:ext uri="{9D8B030D-6E8A-4147-A177-3AD203B41FA5}">
                      <a16:colId xmlns:a16="http://schemas.microsoft.com/office/drawing/2014/main" val="3897926755"/>
                    </a:ext>
                  </a:extLst>
                </a:gridCol>
                <a:gridCol w="359328">
                  <a:extLst>
                    <a:ext uri="{9D8B030D-6E8A-4147-A177-3AD203B41FA5}">
                      <a16:colId xmlns:a16="http://schemas.microsoft.com/office/drawing/2014/main" val="1627226975"/>
                    </a:ext>
                  </a:extLst>
                </a:gridCol>
                <a:gridCol w="359328">
                  <a:extLst>
                    <a:ext uri="{9D8B030D-6E8A-4147-A177-3AD203B41FA5}">
                      <a16:colId xmlns:a16="http://schemas.microsoft.com/office/drawing/2014/main" val="1350750082"/>
                    </a:ext>
                  </a:extLst>
                </a:gridCol>
                <a:gridCol w="359328">
                  <a:extLst>
                    <a:ext uri="{9D8B030D-6E8A-4147-A177-3AD203B41FA5}">
                      <a16:colId xmlns:a16="http://schemas.microsoft.com/office/drawing/2014/main" val="1194632436"/>
                    </a:ext>
                  </a:extLst>
                </a:gridCol>
                <a:gridCol w="359328">
                  <a:extLst>
                    <a:ext uri="{9D8B030D-6E8A-4147-A177-3AD203B41FA5}">
                      <a16:colId xmlns:a16="http://schemas.microsoft.com/office/drawing/2014/main" val="2473137582"/>
                    </a:ext>
                  </a:extLst>
                </a:gridCol>
              </a:tblGrid>
              <a:tr h="462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166845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88267"/>
              </p:ext>
            </p:extLst>
          </p:nvPr>
        </p:nvGraphicFramePr>
        <p:xfrm>
          <a:off x="4584524" y="4949074"/>
          <a:ext cx="3181612" cy="462169"/>
        </p:xfrm>
        <a:graphic>
          <a:graphicData uri="http://schemas.openxmlformats.org/drawingml/2006/table">
            <a:tbl>
              <a:tblPr firstRow="1" firstCol="1" bandRow="1"/>
              <a:tblGrid>
                <a:gridCol w="454516">
                  <a:extLst>
                    <a:ext uri="{9D8B030D-6E8A-4147-A177-3AD203B41FA5}">
                      <a16:colId xmlns:a16="http://schemas.microsoft.com/office/drawing/2014/main" val="3112217677"/>
                    </a:ext>
                  </a:extLst>
                </a:gridCol>
                <a:gridCol w="454516">
                  <a:extLst>
                    <a:ext uri="{9D8B030D-6E8A-4147-A177-3AD203B41FA5}">
                      <a16:colId xmlns:a16="http://schemas.microsoft.com/office/drawing/2014/main" val="3744430402"/>
                    </a:ext>
                  </a:extLst>
                </a:gridCol>
                <a:gridCol w="454516">
                  <a:extLst>
                    <a:ext uri="{9D8B030D-6E8A-4147-A177-3AD203B41FA5}">
                      <a16:colId xmlns:a16="http://schemas.microsoft.com/office/drawing/2014/main" val="1968729660"/>
                    </a:ext>
                  </a:extLst>
                </a:gridCol>
                <a:gridCol w="454516">
                  <a:extLst>
                    <a:ext uri="{9D8B030D-6E8A-4147-A177-3AD203B41FA5}">
                      <a16:colId xmlns:a16="http://schemas.microsoft.com/office/drawing/2014/main" val="2734819944"/>
                    </a:ext>
                  </a:extLst>
                </a:gridCol>
                <a:gridCol w="454516">
                  <a:extLst>
                    <a:ext uri="{9D8B030D-6E8A-4147-A177-3AD203B41FA5}">
                      <a16:colId xmlns:a16="http://schemas.microsoft.com/office/drawing/2014/main" val="2446465812"/>
                    </a:ext>
                  </a:extLst>
                </a:gridCol>
                <a:gridCol w="454516">
                  <a:extLst>
                    <a:ext uri="{9D8B030D-6E8A-4147-A177-3AD203B41FA5}">
                      <a16:colId xmlns:a16="http://schemas.microsoft.com/office/drawing/2014/main" val="856687618"/>
                    </a:ext>
                  </a:extLst>
                </a:gridCol>
                <a:gridCol w="454516">
                  <a:extLst>
                    <a:ext uri="{9D8B030D-6E8A-4147-A177-3AD203B41FA5}">
                      <a16:colId xmlns:a16="http://schemas.microsoft.com/office/drawing/2014/main" val="2544739842"/>
                    </a:ext>
                  </a:extLst>
                </a:gridCol>
              </a:tblGrid>
              <a:tr h="462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7187808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89837"/>
            <a:ext cx="1036410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017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349" y="1185255"/>
            <a:ext cx="7620000" cy="56311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0"/>
            <a:ext cx="7886700" cy="109140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Священное Писание в жизни Александра Невского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533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884" y="287770"/>
            <a:ext cx="8726845" cy="6129655"/>
          </a:xfrm>
        </p:spPr>
      </p:pic>
    </p:spTree>
    <p:extLst>
      <p:ext uri="{BB962C8B-B14F-4D97-AF65-F5344CB8AC3E}">
        <p14:creationId xmlns:p14="http://schemas.microsoft.com/office/powerpoint/2010/main" val="29669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3083" y="116164"/>
            <a:ext cx="4513217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Князь Ярослав Всеволодович (1190–1246), отец князя Александра Невского. Миниатюра из «Царского </a:t>
            </a:r>
            <a:r>
              <a:rPr kumimoji="0" lang="ru-RU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титулярника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». XVII в.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074" name="Picture 2" descr="D:\Publish\2019 проект Александр Невский\CD\pics\1\jaroslav-vsevolodovich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74" y="1376573"/>
            <a:ext cx="3727434" cy="509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41476" y="116165"/>
            <a:ext cx="282718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Княгиня Феодосия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6089837"/>
            <a:ext cx="1036410" cy="7681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300" y="1379404"/>
            <a:ext cx="4057650" cy="5094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837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llustrators.ru/uploads/illustration/image/502127/main_502127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301" y="0"/>
            <a:ext cx="7087471" cy="6754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9900" y="571131"/>
            <a:ext cx="2111158" cy="102907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Княжеский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постриг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1368"/>
            <a:ext cx="1036294" cy="76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0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583</Words>
  <Application>Microsoft Office PowerPoint</Application>
  <PresentationFormat>Экран (4:3)</PresentationFormat>
  <Paragraphs>93</Paragraphs>
  <Slides>45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45</vt:i4>
      </vt:variant>
    </vt:vector>
  </HeadingPairs>
  <TitlesOfParts>
    <vt:vector size="56" baseType="lpstr">
      <vt:lpstr>Arial</vt:lpstr>
      <vt:lpstr>Calibri</vt:lpstr>
      <vt:lpstr>Calibri Light</vt:lpstr>
      <vt:lpstr>Times New Roman</vt:lpstr>
      <vt:lpstr>Times New Roman CYR</vt:lpstr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Священное Писание в жизни Александра Невского</vt:lpstr>
      <vt:lpstr>Презентация PowerPoint</vt:lpstr>
      <vt:lpstr>Презентация PowerPoint</vt:lpstr>
      <vt:lpstr>Княжеский постриг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Хан Батый в фильме «Легенда о Коловрате»</vt:lpstr>
      <vt:lpstr>Хан Батый в фильме «Легенда о Коловрате»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2021-06-14T20:29:08Z</dcterms:created>
  <dcterms:modified xsi:type="dcterms:W3CDTF">2021-06-15T17:56:37Z</dcterms:modified>
</cp:coreProperties>
</file>