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6"/>
  </p:notesMasterIdLst>
  <p:sldIdLst>
    <p:sldId id="256" r:id="rId2"/>
    <p:sldId id="282" r:id="rId3"/>
    <p:sldId id="291" r:id="rId4"/>
    <p:sldId id="292" r:id="rId5"/>
    <p:sldId id="257" r:id="rId6"/>
    <p:sldId id="293" r:id="rId7"/>
    <p:sldId id="295" r:id="rId8"/>
    <p:sldId id="294" r:id="rId9"/>
    <p:sldId id="296" r:id="rId10"/>
    <p:sldId id="297" r:id="rId11"/>
    <p:sldId id="298" r:id="rId12"/>
    <p:sldId id="299" r:id="rId13"/>
    <p:sldId id="284" r:id="rId14"/>
    <p:sldId id="259" r:id="rId15"/>
    <p:sldId id="285" r:id="rId16"/>
    <p:sldId id="286" r:id="rId17"/>
    <p:sldId id="300" r:id="rId18"/>
    <p:sldId id="264" r:id="rId19"/>
    <p:sldId id="287" r:id="rId20"/>
    <p:sldId id="266" r:id="rId21"/>
    <p:sldId id="290" r:id="rId22"/>
    <p:sldId id="288" r:id="rId23"/>
    <p:sldId id="279" r:id="rId24"/>
    <p:sldId id="28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CC8B3-D884-49F1-917B-E2E426FAACAC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80D2B-8994-4478-80FA-89BD8D517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0D2B-8994-4478-80FA-89BD8D517A2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80D2B-8994-4478-80FA-89BD8D517A2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CF022EA-8E21-4BAF-9F28-332BF0AEB89E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A133E6-9DE5-4562-85BF-0160CF0CE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63;&#1072;&#1089;&#1099;%20-%20&#1058;&#1080;&#1082;&#1072;&#1085;&#1100;&#1077;%20&#1095;&#1072;&#1089;&#1086;&#1074;%205.mp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&#1090;&#1080;&#1082;&#1072;&#1085;&#1080;&#1077;%202%20&#1084;&#1080;&#1085;.mp3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&#1063;&#1072;&#1089;&#1099;%20-%20&#1058;&#1080;&#1082;&#1072;&#1085;&#1100;&#1077;%20&#1095;&#1072;&#1089;&#1086;&#1074;%205.mp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&#1059;&#1089;&#1072;&#1090;&#1099;&#1081;%20&#1085;&#1103;&#1085;&#1100;.mp3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&#1058;&#1077;&#1087;&#1077;&#1088;&#1100;%20&#1089;&#1086;&#1074;&#1077;&#1089;&#1090;&#1100;%20&#1084;&#1086;&#1078;&#1085;&#1086;%20&#1082;&#1091;&#1087;&#1080;&#1090;&#1100;.fl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&#1090;&#1080;&#1082;&#1072;&#1085;&#1080;&#1077;%202%20&#1084;&#1080;&#1085;.mp3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40;&#1085;&#1075;&#1077;&#1083;%20&#1080;%20&#1073;&#1077;&#1089;.flv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9;&#1089;&#1072;&#1090;&#1099;&#1081;%20&#1085;&#1103;&#1085;&#1100;.mp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90;&#1080;&#1082;&#1072;&#1085;&#1080;&#1077;%202%20&#1084;&#1080;&#1085;.mp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628800"/>
            <a:ext cx="6172200" cy="1656184"/>
          </a:xfrm>
        </p:spPr>
        <p:txBody>
          <a:bodyPr>
            <a:noAutofit/>
          </a:bodyPr>
          <a:lstStyle/>
          <a:p>
            <a:r>
              <a:rPr lang="ru-RU" sz="3600" dirty="0" smtClean="0"/>
              <a:t>«Добрый человек – не тот кто умеет делать добро, а тот, кто не умеет делать зло!»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645024"/>
            <a:ext cx="6172200" cy="1152128"/>
          </a:xfrm>
        </p:spPr>
        <p:txBody>
          <a:bodyPr/>
          <a:lstStyle/>
          <a:p>
            <a:r>
              <a:rPr lang="ru-RU" dirty="0" smtClean="0"/>
              <a:t>                                       </a:t>
            </a:r>
            <a:r>
              <a:rPr lang="ru-RU" sz="3200" dirty="0" smtClean="0"/>
              <a:t>В.О. Ключевский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Словарь: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>
                <a:latin typeface="Corbel" pitchFamily="34" charset="0"/>
              </a:rPr>
              <a:t>Добро – это то, что хорошо для всех людей и для каждого отдельного человека</a:t>
            </a:r>
            <a:r>
              <a:rPr lang="ru-RU" sz="5400" dirty="0" smtClean="0"/>
              <a:t>.</a:t>
            </a:r>
            <a:endParaRPr lang="ru-RU" sz="5400" dirty="0"/>
          </a:p>
        </p:txBody>
      </p:sp>
      <p:pic>
        <p:nvPicPr>
          <p:cNvPr id="7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8732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WordArt 3"/>
          <p:cNvSpPr>
            <a:spLocks noChangeArrowheads="1" noChangeShapeType="1" noTextEdit="1"/>
          </p:cNvSpPr>
          <p:nvPr/>
        </p:nvSpPr>
        <p:spPr bwMode="auto">
          <a:xfrm>
            <a:off x="1071538" y="357166"/>
            <a:ext cx="2286015" cy="15001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2"/>
                    </a:gs>
                    <a:gs pos="50000">
                      <a:schemeClr val="tx1"/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Arial Black"/>
              </a:rPr>
              <a:t>ЗЛО</a:t>
            </a:r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971550" y="2997200"/>
            <a:ext cx="290220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800" dirty="0"/>
              <a:t>-</a:t>
            </a:r>
            <a:r>
              <a:rPr lang="ru-RU" sz="2800" dirty="0">
                <a:latin typeface="Corbel" pitchFamily="34" charset="0"/>
              </a:rPr>
              <a:t>насилие,</a:t>
            </a:r>
          </a:p>
          <a:p>
            <a:pPr algn="l"/>
            <a:r>
              <a:rPr lang="ru-RU" sz="2800" dirty="0">
                <a:latin typeface="Corbel" pitchFamily="34" charset="0"/>
              </a:rPr>
              <a:t>-обман,</a:t>
            </a:r>
          </a:p>
          <a:p>
            <a:pPr algn="l"/>
            <a:r>
              <a:rPr lang="ru-RU" sz="2800" dirty="0">
                <a:latin typeface="Corbel" pitchFamily="34" charset="0"/>
              </a:rPr>
              <a:t>-подлость,</a:t>
            </a:r>
          </a:p>
          <a:p>
            <a:pPr algn="l"/>
            <a:r>
              <a:rPr lang="ru-RU" sz="2800" dirty="0">
                <a:latin typeface="Corbel" pitchFamily="34" charset="0"/>
              </a:rPr>
              <a:t>-</a:t>
            </a:r>
            <a:r>
              <a:rPr lang="ru-RU" sz="2800" dirty="0" smtClean="0">
                <a:latin typeface="Corbel" pitchFamily="34" charset="0"/>
              </a:rPr>
              <a:t>воровство,</a:t>
            </a:r>
            <a:endParaRPr lang="ru-RU" sz="2800" dirty="0">
              <a:latin typeface="Corbel" pitchFamily="34" charset="0"/>
            </a:endParaRPr>
          </a:p>
          <a:p>
            <a:pPr algn="l"/>
            <a:r>
              <a:rPr lang="ru-RU" sz="2800" dirty="0">
                <a:latin typeface="Corbel" pitchFamily="34" charset="0"/>
              </a:rPr>
              <a:t>-хулиганство,</a:t>
            </a:r>
          </a:p>
          <a:p>
            <a:pPr algn="l"/>
            <a:r>
              <a:rPr lang="ru-RU" sz="2800" dirty="0">
                <a:latin typeface="Corbel" pitchFamily="34" charset="0"/>
              </a:rPr>
              <a:t>-жестокость,</a:t>
            </a:r>
          </a:p>
          <a:p>
            <a:pPr algn="l"/>
            <a:r>
              <a:rPr lang="ru-RU" sz="2800" dirty="0">
                <a:latin typeface="Corbel" pitchFamily="34" charset="0"/>
              </a:rPr>
              <a:t>-предательство,</a:t>
            </a:r>
          </a:p>
          <a:p>
            <a:pPr algn="l"/>
            <a:r>
              <a:rPr lang="ru-RU" sz="2800" dirty="0">
                <a:latin typeface="Corbel" pitchFamily="34" charset="0"/>
              </a:rPr>
              <a:t>-доносительство.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857620" y="357166"/>
            <a:ext cx="5211763" cy="3375025"/>
            <a:chOff x="2290" y="799"/>
            <a:chExt cx="3283" cy="2126"/>
          </a:xfrm>
        </p:grpSpPr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2290" y="799"/>
              <a:ext cx="1373" cy="2126"/>
              <a:chOff x="2290" y="799"/>
              <a:chExt cx="1373" cy="2126"/>
            </a:xfrm>
          </p:grpSpPr>
          <p:pic>
            <p:nvPicPr>
              <p:cNvPr id="106518" name="Picture 22" descr="j021554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90" y="799"/>
                <a:ext cx="1373" cy="1354"/>
              </a:xfrm>
              <a:prstGeom prst="rect">
                <a:avLst/>
              </a:prstGeom>
              <a:solidFill>
                <a:srgbClr val="99CCFF"/>
              </a:solidFill>
              <a:ln/>
              <a:effectLst/>
            </p:spPr>
          </p:pic>
          <p:sp>
            <p:nvSpPr>
              <p:cNvPr id="106520" name="WordArt 2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58" y="2205"/>
                <a:ext cx="1248" cy="7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ru-RU" sz="3600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Impact"/>
                  </a:rPr>
                  <a:t>Большое </a:t>
                </a:r>
              </a:p>
              <a:p>
                <a:r>
                  <a:rPr lang="ru-RU" sz="3600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Impact"/>
                  </a:rPr>
                  <a:t>зло</a:t>
                </a:r>
              </a:p>
            </p:txBody>
          </p:sp>
        </p:grpSp>
        <p:sp>
          <p:nvSpPr>
            <p:cNvPr id="106522" name="Text Box 26"/>
            <p:cNvSpPr txBox="1">
              <a:spLocks noChangeArrowheads="1"/>
            </p:cNvSpPr>
            <p:nvPr/>
          </p:nvSpPr>
          <p:spPr bwMode="auto">
            <a:xfrm>
              <a:off x="4014" y="1318"/>
              <a:ext cx="1559" cy="1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latin typeface="Corbel" pitchFamily="34" charset="0"/>
                </a:rPr>
                <a:t>-</a:t>
              </a:r>
              <a:r>
                <a:rPr lang="ru-RU" sz="2800" dirty="0">
                  <a:latin typeface="Corbel" pitchFamily="34" charset="0"/>
                </a:rPr>
                <a:t>эксплуатация </a:t>
              </a:r>
            </a:p>
            <a:p>
              <a:pPr algn="l"/>
              <a:r>
                <a:rPr lang="ru-RU" sz="2800" dirty="0">
                  <a:latin typeface="Corbel" pitchFamily="34" charset="0"/>
                </a:rPr>
                <a:t>-войны,</a:t>
              </a:r>
            </a:p>
            <a:p>
              <a:pPr algn="l"/>
              <a:r>
                <a:rPr lang="ru-RU" sz="2800" dirty="0">
                  <a:latin typeface="Corbel" pitchFamily="34" charset="0"/>
                </a:rPr>
                <a:t>-расизм</a:t>
              </a:r>
            </a:p>
            <a:p>
              <a:pPr algn="l"/>
              <a:r>
                <a:rPr lang="ru-RU" sz="2800" dirty="0">
                  <a:latin typeface="Corbel" pitchFamily="34" charset="0"/>
                </a:rPr>
                <a:t>-</a:t>
              </a:r>
              <a:r>
                <a:rPr lang="ru-RU" sz="2800" dirty="0" err="1">
                  <a:latin typeface="Corbel" pitchFamily="34" charset="0"/>
                </a:rPr>
                <a:t>т.д</a:t>
              </a:r>
              <a:endParaRPr lang="ru-RU" sz="2800" dirty="0">
                <a:latin typeface="Corbel" pitchFamily="34" charset="0"/>
              </a:endParaRPr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4214810" y="3214686"/>
            <a:ext cx="4422775" cy="3446462"/>
            <a:chOff x="2974" y="2115"/>
            <a:chExt cx="2786" cy="2171"/>
          </a:xfrm>
        </p:grpSpPr>
        <p:grpSp>
          <p:nvGrpSpPr>
            <p:cNvPr id="5" name="Group 34"/>
            <p:cNvGrpSpPr>
              <a:grpSpLocks/>
            </p:cNvGrpSpPr>
            <p:nvPr/>
          </p:nvGrpSpPr>
          <p:grpSpPr bwMode="auto">
            <a:xfrm>
              <a:off x="2974" y="2115"/>
              <a:ext cx="2582" cy="1987"/>
              <a:chOff x="2974" y="2115"/>
              <a:chExt cx="2582" cy="1987"/>
            </a:xfrm>
          </p:grpSpPr>
          <p:sp>
            <p:nvSpPr>
              <p:cNvPr id="106524" name="AutoShape 28"/>
              <p:cNvSpPr>
                <a:spLocks noChangeArrowheads="1"/>
              </p:cNvSpPr>
              <p:nvPr/>
            </p:nvSpPr>
            <p:spPr bwMode="auto">
              <a:xfrm rot="2918023">
                <a:off x="3515" y="2387"/>
                <a:ext cx="1043" cy="499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99CCFF"/>
              </a:solidFill>
              <a:ln w="9525">
                <a:solidFill>
                  <a:srgbClr val="6666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06527" name="Picture 31" descr="j024215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445" y="2523"/>
                <a:ext cx="1111" cy="1092"/>
              </a:xfrm>
              <a:prstGeom prst="rect">
                <a:avLst/>
              </a:prstGeom>
              <a:solidFill>
                <a:srgbClr val="99CCFF"/>
              </a:solidFill>
            </p:spPr>
          </p:pic>
          <p:sp>
            <p:nvSpPr>
              <p:cNvPr id="106529" name="Text Box 33"/>
              <p:cNvSpPr txBox="1">
                <a:spLocks noChangeArrowheads="1"/>
              </p:cNvSpPr>
              <p:nvPr/>
            </p:nvSpPr>
            <p:spPr bwMode="auto">
              <a:xfrm>
                <a:off x="2974" y="3113"/>
                <a:ext cx="992" cy="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ru-RU" sz="2400" dirty="0"/>
                  <a:t>-</a:t>
                </a:r>
                <a:r>
                  <a:rPr lang="ru-RU" sz="2400" dirty="0">
                    <a:latin typeface="Corbel" pitchFamily="34" charset="0"/>
                  </a:rPr>
                  <a:t>хамство,</a:t>
                </a:r>
              </a:p>
              <a:p>
                <a:pPr algn="l"/>
                <a:r>
                  <a:rPr lang="ru-RU" sz="2400" dirty="0">
                    <a:latin typeface="Corbel" pitchFamily="34" charset="0"/>
                  </a:rPr>
                  <a:t>-эгоизм,</a:t>
                </a:r>
              </a:p>
              <a:p>
                <a:pPr algn="l"/>
                <a:r>
                  <a:rPr lang="ru-RU" sz="2400" dirty="0">
                    <a:latin typeface="Corbel" pitchFamily="34" charset="0"/>
                  </a:rPr>
                  <a:t>-пьянство,</a:t>
                </a:r>
              </a:p>
              <a:p>
                <a:pPr algn="l"/>
                <a:r>
                  <a:rPr lang="ru-RU" sz="2400" dirty="0">
                    <a:latin typeface="Corbel" pitchFamily="34" charset="0"/>
                  </a:rPr>
                  <a:t>-т.д.</a:t>
                </a:r>
              </a:p>
            </p:txBody>
          </p:sp>
        </p:grpSp>
        <p:sp>
          <p:nvSpPr>
            <p:cNvPr id="106528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4290" y="3566"/>
              <a:ext cx="1470" cy="72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маленькое</a:t>
              </a:r>
            </a:p>
            <a:p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зло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 smtClean="0">
                <a:latin typeface="Corbel" pitchFamily="34" charset="0"/>
              </a:rPr>
              <a:t>Зло есть то, что уничтожает жизнь или препятствует ей.</a:t>
            </a:r>
            <a:endParaRPr lang="ru-RU" sz="6000" dirty="0">
              <a:latin typeface="Corbel" pitchFamily="34" charset="0"/>
            </a:endParaRPr>
          </a:p>
        </p:txBody>
      </p:sp>
      <p:pic>
        <p:nvPicPr>
          <p:cNvPr id="4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8732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hlinkClick r:id="rId2" action="ppaction://hlinkfile"/>
              </a:rPr>
              <a:t>Мораль</a:t>
            </a:r>
            <a:r>
              <a:rPr lang="ru-RU" sz="3200" dirty="0" smtClean="0"/>
              <a:t> – это…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latin typeface="Corbel" pitchFamily="34" charset="0"/>
              </a:rPr>
              <a:t>Мораль – особые духовные правила, регулирующие поведение человека, его отношение к людям и окружающей среде, к самому себе с позиции добра и зла, справедливости и несправедливости.</a:t>
            </a:r>
            <a:endParaRPr lang="ru-RU" sz="3200" dirty="0">
              <a:latin typeface="Corbel" pitchFamily="34" charset="0"/>
            </a:endParaRPr>
          </a:p>
        </p:txBody>
      </p:sp>
      <p:pic>
        <p:nvPicPr>
          <p:cNvPr id="4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8732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Золотое правило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Не делай другому того, чего не желаешь себе</a:t>
            </a:r>
            <a:r>
              <a:rPr lang="ru-RU" sz="3200" dirty="0" smtClean="0"/>
              <a:t>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                      </a:t>
            </a:r>
            <a:r>
              <a:rPr lang="ru-RU" sz="3200" dirty="0" smtClean="0">
                <a:hlinkClick r:id="rId2" action="ppaction://hlinkfile"/>
              </a:rPr>
              <a:t>Конфуций,</a:t>
            </a:r>
            <a:r>
              <a:rPr lang="ru-RU" sz="3200" dirty="0" smtClean="0"/>
              <a:t> </a:t>
            </a:r>
            <a:r>
              <a:rPr lang="en-US" sz="3200" dirty="0" smtClean="0"/>
              <a:t>VI</a:t>
            </a:r>
            <a:r>
              <a:rPr lang="ru-RU" sz="3200" dirty="0" smtClean="0"/>
              <a:t> в. до н.э.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7152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00"/>
                <a:gridCol w="38576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мораль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Corbel" pitchFamily="34" charset="0"/>
                      </a:endParaRPr>
                    </a:p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нравственность</a:t>
                      </a:r>
                      <a:endParaRPr lang="ru-RU" sz="3600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Corbel" pitchFamily="34" charset="0"/>
                      </a:endParaRPr>
                    </a:p>
                    <a:p>
                      <a:pPr algn="ctr"/>
                      <a:endParaRPr lang="ru-RU" dirty="0" smtClean="0">
                        <a:latin typeface="Corbel" pitchFamily="34" charset="0"/>
                      </a:endParaRPr>
                    </a:p>
                    <a:p>
                      <a:pPr algn="ctr"/>
                      <a:r>
                        <a:rPr lang="ru-RU" sz="3200" dirty="0" smtClean="0">
                          <a:latin typeface="Corbel" pitchFamily="34" charset="0"/>
                        </a:rPr>
                        <a:t>Правила поведения </a:t>
                      </a:r>
                      <a:endParaRPr lang="ru-RU" sz="3200" dirty="0" smtClean="0">
                        <a:latin typeface="Corbel" pitchFamily="34" charset="0"/>
                      </a:endParaRPr>
                    </a:p>
                    <a:p>
                      <a:pPr algn="ctr"/>
                      <a:r>
                        <a:rPr lang="ru-RU" sz="3200" dirty="0" smtClean="0">
                          <a:latin typeface="Corbel" pitchFamily="34" charset="0"/>
                        </a:rPr>
                        <a:t>(</a:t>
                      </a:r>
                      <a:r>
                        <a:rPr lang="ru-RU" sz="3200" dirty="0" smtClean="0">
                          <a:latin typeface="Corbel" pitchFamily="34" charset="0"/>
                        </a:rPr>
                        <a:t>как надо поступать)</a:t>
                      </a:r>
                    </a:p>
                    <a:p>
                      <a:pPr algn="ctr"/>
                      <a:endParaRPr lang="ru-RU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Corbel" pitchFamily="34" charset="0"/>
                      </a:endParaRPr>
                    </a:p>
                    <a:p>
                      <a:pPr algn="ctr"/>
                      <a:endParaRPr lang="ru-RU" dirty="0" smtClean="0">
                        <a:latin typeface="Corbel" pitchFamily="34" charset="0"/>
                      </a:endParaRPr>
                    </a:p>
                    <a:p>
                      <a:pPr algn="ctr"/>
                      <a:r>
                        <a:rPr lang="ru-RU" sz="3200" dirty="0" smtClean="0">
                          <a:latin typeface="Corbel" pitchFamily="34" charset="0"/>
                        </a:rPr>
                        <a:t>Практические поступки </a:t>
                      </a:r>
                      <a:r>
                        <a:rPr lang="ru-RU" sz="3200" dirty="0" smtClean="0">
                          <a:latin typeface="Corbel" pitchFamily="34" charset="0"/>
                        </a:rPr>
                        <a:t>людей</a:t>
                      </a:r>
                    </a:p>
                    <a:p>
                      <a:pPr algn="ctr"/>
                      <a:r>
                        <a:rPr lang="ru-RU" sz="3200" dirty="0" smtClean="0">
                          <a:latin typeface="Corbel" pitchFamily="34" charset="0"/>
                        </a:rPr>
                        <a:t>(как я поступаю)</a:t>
                      </a:r>
                      <a:endParaRPr lang="ru-RU" sz="3200" dirty="0">
                        <a:latin typeface="Corbe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88" name="WordArt 228"/>
          <p:cNvSpPr>
            <a:spLocks noChangeArrowheads="1" noChangeShapeType="1" noTextEdit="1"/>
          </p:cNvSpPr>
          <p:nvPr/>
        </p:nvSpPr>
        <p:spPr bwMode="auto">
          <a:xfrm>
            <a:off x="755650" y="1143000"/>
            <a:ext cx="3824288" cy="990600"/>
          </a:xfrm>
          <a:prstGeom prst="rect">
            <a:avLst/>
          </a:prstGeom>
          <a:solidFill>
            <a:schemeClr val="accent2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28575">
                  <a:solidFill>
                    <a:srgbClr val="FFCC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FF"/>
                    </a:gs>
                    <a:gs pos="50000">
                      <a:srgbClr val="FFFFFF">
                        <a:gamma/>
                        <a:shade val="46275"/>
                        <a:invGamma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Arial"/>
                <a:cs typeface="Arial"/>
              </a:rPr>
              <a:t>Этика</a:t>
            </a:r>
          </a:p>
        </p:txBody>
      </p:sp>
      <p:grpSp>
        <p:nvGrpSpPr>
          <p:cNvPr id="2" name="Group 260"/>
          <p:cNvGrpSpPr>
            <a:grpSpLocks/>
          </p:cNvGrpSpPr>
          <p:nvPr/>
        </p:nvGrpSpPr>
        <p:grpSpPr bwMode="auto">
          <a:xfrm>
            <a:off x="4716463" y="946150"/>
            <a:ext cx="3816350" cy="1936750"/>
            <a:chOff x="2971" y="596"/>
            <a:chExt cx="2404" cy="1220"/>
          </a:xfrm>
        </p:grpSpPr>
        <p:grpSp>
          <p:nvGrpSpPr>
            <p:cNvPr id="3" name="Group 258"/>
            <p:cNvGrpSpPr>
              <a:grpSpLocks/>
            </p:cNvGrpSpPr>
            <p:nvPr/>
          </p:nvGrpSpPr>
          <p:grpSpPr bwMode="auto">
            <a:xfrm>
              <a:off x="2971" y="596"/>
              <a:ext cx="2404" cy="674"/>
              <a:chOff x="2971" y="596"/>
              <a:chExt cx="2404" cy="674"/>
            </a:xfrm>
          </p:grpSpPr>
          <p:pic>
            <p:nvPicPr>
              <p:cNvPr id="66816" name="Picture 25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742" y="596"/>
                <a:ext cx="1633" cy="674"/>
              </a:xfrm>
              <a:prstGeom prst="rect">
                <a:avLst/>
              </a:prstGeom>
              <a:solidFill>
                <a:srgbClr val="FFFFFF"/>
              </a:solidFill>
              <a:ln w="76200">
                <a:solidFill>
                  <a:srgbClr val="FFCC00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66817" name="Line 257"/>
              <p:cNvSpPr>
                <a:spLocks noChangeShapeType="1"/>
              </p:cNvSpPr>
              <p:nvPr/>
            </p:nvSpPr>
            <p:spPr bwMode="auto">
              <a:xfrm>
                <a:off x="2971" y="933"/>
                <a:ext cx="725" cy="0"/>
              </a:xfrm>
              <a:prstGeom prst="line">
                <a:avLst/>
              </a:prstGeom>
              <a:noFill/>
              <a:ln w="76200">
                <a:solidFill>
                  <a:srgbClr val="FFCC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sp>
          <p:nvSpPr>
            <p:cNvPr id="66819" name="Text Box 259"/>
            <p:cNvSpPr txBox="1">
              <a:spLocks noChangeArrowheads="1"/>
            </p:cNvSpPr>
            <p:nvPr/>
          </p:nvSpPr>
          <p:spPr bwMode="auto">
            <a:xfrm>
              <a:off x="3878" y="1298"/>
              <a:ext cx="133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Наука о нормах</a:t>
              </a:r>
            </a:p>
            <a:p>
              <a:r>
                <a:rPr lang="ru-RU"/>
                <a:t>поведения</a:t>
              </a:r>
            </a:p>
          </p:txBody>
        </p:sp>
      </p:grpSp>
      <p:grpSp>
        <p:nvGrpSpPr>
          <p:cNvPr id="4" name="Group 264"/>
          <p:cNvGrpSpPr>
            <a:grpSpLocks/>
          </p:cNvGrpSpPr>
          <p:nvPr/>
        </p:nvGrpSpPr>
        <p:grpSpPr bwMode="auto">
          <a:xfrm>
            <a:off x="827088" y="2349500"/>
            <a:ext cx="3673475" cy="2590800"/>
            <a:chOff x="521" y="1480"/>
            <a:chExt cx="2314" cy="1632"/>
          </a:xfrm>
        </p:grpSpPr>
        <p:sp>
          <p:nvSpPr>
            <p:cNvPr id="66821" name="WordArt 261"/>
            <p:cNvSpPr>
              <a:spLocks noChangeArrowheads="1" noChangeShapeType="1" noTextEdit="1"/>
            </p:cNvSpPr>
            <p:nvPr/>
          </p:nvSpPr>
          <p:spPr bwMode="auto">
            <a:xfrm>
              <a:off x="521" y="2205"/>
              <a:ext cx="1996" cy="90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</a:rPr>
                <a:t>Добро</a:t>
              </a:r>
            </a:p>
          </p:txBody>
        </p:sp>
        <p:sp>
          <p:nvSpPr>
            <p:cNvPr id="66823" name="Line 263"/>
            <p:cNvSpPr>
              <a:spLocks noChangeShapeType="1"/>
            </p:cNvSpPr>
            <p:nvPr/>
          </p:nvSpPr>
          <p:spPr bwMode="auto">
            <a:xfrm flipH="1">
              <a:off x="1927" y="1480"/>
              <a:ext cx="908" cy="635"/>
            </a:xfrm>
            <a:prstGeom prst="line">
              <a:avLst/>
            </a:prstGeom>
            <a:noFill/>
            <a:ln w="762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5" name="Group 266"/>
          <p:cNvGrpSpPr>
            <a:grpSpLocks/>
          </p:cNvGrpSpPr>
          <p:nvPr/>
        </p:nvGrpSpPr>
        <p:grpSpPr bwMode="auto">
          <a:xfrm>
            <a:off x="4787900" y="2349500"/>
            <a:ext cx="3956050" cy="2354263"/>
            <a:chOff x="3016" y="1480"/>
            <a:chExt cx="2492" cy="1483"/>
          </a:xfrm>
        </p:grpSpPr>
        <p:sp>
          <p:nvSpPr>
            <p:cNvPr id="66822" name="WordArt 262"/>
            <p:cNvSpPr>
              <a:spLocks noChangeArrowheads="1" noChangeShapeType="1" noTextEdit="1"/>
            </p:cNvSpPr>
            <p:nvPr/>
          </p:nvSpPr>
          <p:spPr bwMode="auto">
            <a:xfrm>
              <a:off x="3560" y="2205"/>
              <a:ext cx="1948" cy="758"/>
            </a:xfrm>
            <a:prstGeom prst="rect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spc="720" dirty="0">
                  <a:ln w="28575">
                    <a:solidFill>
                      <a:srgbClr val="FFCC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AAAAA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  <a:effectLst>
                    <a:outerShdw dist="45791" dir="3378596" algn="ctr" rotWithShape="0">
                      <a:srgbClr val="4D4D4D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Зло</a:t>
              </a:r>
            </a:p>
          </p:txBody>
        </p:sp>
        <p:sp>
          <p:nvSpPr>
            <p:cNvPr id="66825" name="Line 265"/>
            <p:cNvSpPr>
              <a:spLocks noChangeShapeType="1"/>
            </p:cNvSpPr>
            <p:nvPr/>
          </p:nvSpPr>
          <p:spPr bwMode="auto">
            <a:xfrm>
              <a:off x="3016" y="1480"/>
              <a:ext cx="862" cy="680"/>
            </a:xfrm>
            <a:prstGeom prst="line">
              <a:avLst/>
            </a:prstGeom>
            <a:noFill/>
            <a:ln w="762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66827" name="WordArt 267"/>
          <p:cNvSpPr>
            <a:spLocks noChangeArrowheads="1" noChangeShapeType="1" noTextEdit="1"/>
          </p:cNvSpPr>
          <p:nvPr/>
        </p:nvSpPr>
        <p:spPr bwMode="auto">
          <a:xfrm>
            <a:off x="4356100" y="3789363"/>
            <a:ext cx="79216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5001">
                      <a:srgbClr val="FF0000"/>
                    </a:gs>
                    <a:gs pos="17501">
                      <a:srgbClr val="BA0066"/>
                    </a:gs>
                    <a:gs pos="35000">
                      <a:srgbClr val="66008F"/>
                    </a:gs>
                    <a:gs pos="50000">
                      <a:srgbClr val="000082"/>
                    </a:gs>
                    <a:gs pos="65000">
                      <a:srgbClr val="66008F"/>
                    </a:gs>
                    <a:gs pos="82500">
                      <a:srgbClr val="BA0066"/>
                    </a:gs>
                    <a:gs pos="95000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latin typeface="Arial Black"/>
              </a:rPr>
              <a:t>?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Подумай: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i="1" dirty="0" smtClean="0">
                <a:latin typeface="Corbel" pitchFamily="34" charset="0"/>
              </a:rPr>
              <a:t>В истории мысли существовал взгляд, согласно которому одни люди всегда добрые, моральные, а другие – злые, аморальные. Что стимулирует нравственное поведение людей?</a:t>
            </a:r>
            <a:endParaRPr lang="ru-RU" sz="3600" i="1" dirty="0">
              <a:latin typeface="Corbel" pitchFamily="34" charset="0"/>
            </a:endParaRPr>
          </a:p>
        </p:txBody>
      </p:sp>
      <p:pic>
        <p:nvPicPr>
          <p:cNvPr id="4" name="Picture 5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1120775" cy="143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стимулирует нравственное поведение людей? </a:t>
            </a:r>
            <a:r>
              <a:rPr lang="ru-RU" dirty="0" smtClean="0">
                <a:hlinkClick r:id="rId2" action="ppaction://hlinkfile"/>
              </a:rPr>
              <a:t>Варианты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Corbel" pitchFamily="34" charset="0"/>
              </a:rPr>
              <a:t>Боязнь общественного осуждения</a:t>
            </a:r>
          </a:p>
          <a:p>
            <a:r>
              <a:rPr lang="ru-RU" sz="3600" dirty="0" smtClean="0">
                <a:latin typeface="Corbel" pitchFamily="34" charset="0"/>
              </a:rPr>
              <a:t>Совесть, чувство долга</a:t>
            </a:r>
          </a:p>
          <a:p>
            <a:r>
              <a:rPr lang="ru-RU" sz="3600" dirty="0" smtClean="0">
                <a:latin typeface="Corbel" pitchFamily="34" charset="0"/>
              </a:rPr>
              <a:t>Стремление получить о</a:t>
            </a:r>
            <a:r>
              <a:rPr lang="ru-RU" sz="3600" dirty="0" smtClean="0">
                <a:latin typeface="Corbel" pitchFamily="34" charset="0"/>
              </a:rPr>
              <a:t>добрение </a:t>
            </a:r>
            <a:r>
              <a:rPr lang="ru-RU" sz="3600" dirty="0" smtClean="0">
                <a:latin typeface="Corbel" pitchFamily="34" charset="0"/>
              </a:rPr>
              <a:t>окружающих</a:t>
            </a:r>
          </a:p>
          <a:p>
            <a:r>
              <a:rPr lang="ru-RU" sz="3600" dirty="0" smtClean="0">
                <a:latin typeface="Corbel" pitchFamily="34" charset="0"/>
              </a:rPr>
              <a:t>Желание делать как все</a:t>
            </a:r>
          </a:p>
          <a:p>
            <a:r>
              <a:rPr lang="ru-RU" sz="3600" dirty="0" smtClean="0">
                <a:latin typeface="Corbel" pitchFamily="34" charset="0"/>
              </a:rPr>
              <a:t>Боязнь наказания</a:t>
            </a:r>
            <a:endParaRPr lang="ru-RU" sz="36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Задание: соотнесите интересы и потребности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500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86981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Потребности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Интересы</a:t>
                      </a:r>
                      <a:endParaRPr lang="ru-RU" sz="2400" dirty="0"/>
                    </a:p>
                  </a:txBody>
                  <a:tcPr/>
                </a:tc>
              </a:tr>
              <a:tr h="869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 Духовные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А. Диалог, желание</a:t>
                      </a:r>
                      <a:r>
                        <a:rPr lang="ru-RU" sz="2800" baseline="0" dirty="0" smtClean="0"/>
                        <a:t> быть услышанным</a:t>
                      </a:r>
                      <a:endParaRPr lang="ru-RU" sz="2800" dirty="0"/>
                    </a:p>
                  </a:txBody>
                  <a:tcPr/>
                </a:tc>
              </a:tr>
              <a:tr h="869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 Материальные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Б. Еда, воздух</a:t>
                      </a:r>
                      <a:endParaRPr lang="ru-RU" sz="2800" dirty="0"/>
                    </a:p>
                  </a:txBody>
                  <a:tcPr/>
                </a:tc>
              </a:tr>
              <a:tr h="869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3. Социальные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В. Просмотр фильма, чтение книг, получение знаний</a:t>
                      </a:r>
                      <a:endParaRPr lang="ru-RU" sz="2800" dirty="0"/>
                    </a:p>
                  </a:txBody>
                  <a:tcPr/>
                </a:tc>
              </a:tr>
              <a:tr h="869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4. Биологические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Г. Приобретение</a:t>
                      </a:r>
                      <a:r>
                        <a:rPr lang="ru-RU" sz="2800" baseline="0" dirty="0" smtClean="0"/>
                        <a:t> квартиры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5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1120775" cy="143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Основное противоречие морали: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>
                <a:latin typeface="Corbel" pitchFamily="34" charset="0"/>
              </a:rPr>
              <a:t>Между знанием и поступком: человек знает, что такое добро, однако, склонен поступать </a:t>
            </a:r>
            <a:r>
              <a:rPr lang="ru-RU" sz="4400" dirty="0" smtClean="0">
                <a:latin typeface="Corbel" pitchFamily="34" charset="0"/>
              </a:rPr>
              <a:t>зло, аморально</a:t>
            </a:r>
            <a:r>
              <a:rPr lang="ru-RU" sz="4400" dirty="0" smtClean="0">
                <a:latin typeface="Corbel" pitchFamily="34" charset="0"/>
                <a:hlinkClick r:id="rId2" action="ppaction://hlinkfile"/>
              </a:rPr>
              <a:t>!!!</a:t>
            </a:r>
            <a:endParaRPr lang="ru-RU" sz="4400" dirty="0">
              <a:latin typeface="Corbel" pitchFamily="34" charset="0"/>
            </a:endParaRPr>
          </a:p>
        </p:txBody>
      </p:sp>
      <p:pic>
        <p:nvPicPr>
          <p:cNvPr id="4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1298893" cy="103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Соотнесите термины и определения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680"/>
                <a:gridCol w="4432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Corbel" pitchFamily="34" charset="0"/>
                        </a:rPr>
                        <a:t>Термины</a:t>
                      </a:r>
                      <a:r>
                        <a:rPr lang="ru-RU" sz="2800" baseline="0" dirty="0" smtClean="0">
                          <a:latin typeface="Corbel" pitchFamily="34" charset="0"/>
                        </a:rPr>
                        <a:t> </a:t>
                      </a:r>
                      <a:endParaRPr lang="ru-RU" sz="28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Corbel" pitchFamily="34" charset="0"/>
                        </a:rPr>
                        <a:t>Определения </a:t>
                      </a:r>
                      <a:endParaRPr lang="ru-RU" sz="28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orbel" pitchFamily="34" charset="0"/>
                        </a:rPr>
                        <a:t>1. Совесть</a:t>
                      </a:r>
                      <a:endParaRPr lang="ru-RU" sz="32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rbel" pitchFamily="34" charset="0"/>
                        </a:rPr>
                        <a:t>А. Самооценка личности, осознание своих качеств, выполненного долга и общественного значения</a:t>
                      </a:r>
                      <a:endParaRPr lang="ru-RU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orbel" pitchFamily="34" charset="0"/>
                        </a:rPr>
                        <a:t>2. Долг</a:t>
                      </a:r>
                      <a:endParaRPr lang="ru-RU" sz="32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rbel" pitchFamily="34" charset="0"/>
                        </a:rPr>
                        <a:t>Б. Моральный самоконтроль</a:t>
                      </a:r>
                      <a:endParaRPr lang="ru-RU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orbel" pitchFamily="34" charset="0"/>
                        </a:rPr>
                        <a:t>3. Достоинство</a:t>
                      </a:r>
                      <a:endParaRPr lang="ru-RU" sz="32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rbel" pitchFamily="34" charset="0"/>
                        </a:rPr>
                        <a:t>В. Обязанности, которые необходимо выполнять перед обществом и самим собой</a:t>
                      </a:r>
                      <a:endParaRPr lang="ru-RU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Соотнесите термин и определение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6688"/>
                <a:gridCol w="43609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orbel" pitchFamily="34" charset="0"/>
                        </a:rPr>
                        <a:t>Термин </a:t>
                      </a:r>
                      <a:endParaRPr lang="ru-RU" sz="32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orbel" pitchFamily="34" charset="0"/>
                        </a:rPr>
                        <a:t>Определение</a:t>
                      </a:r>
                      <a:r>
                        <a:rPr lang="ru-RU" sz="3200" baseline="0" dirty="0" smtClean="0">
                          <a:latin typeface="Corbel" pitchFamily="34" charset="0"/>
                        </a:rPr>
                        <a:t> </a:t>
                      </a:r>
                      <a:endParaRPr lang="ru-RU" sz="32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dirty="0" smtClean="0">
                        <a:latin typeface="Corbel" pitchFamily="34" charset="0"/>
                      </a:endParaRPr>
                    </a:p>
                    <a:p>
                      <a:pPr marL="514350" indent="-514350">
                        <a:buAutoNum type="arabicPeriod"/>
                      </a:pPr>
                      <a:r>
                        <a:rPr lang="ru-RU" sz="3200" dirty="0" smtClean="0">
                          <a:latin typeface="Corbel" pitchFamily="34" charset="0"/>
                          <a:hlinkClick r:id="rId3" action="ppaction://hlinkfile"/>
                        </a:rPr>
                        <a:t>Совесть</a:t>
                      </a:r>
                      <a:endParaRPr lang="ru-RU" sz="3200" dirty="0" smtClean="0">
                        <a:latin typeface="Corbel" pitchFamily="34" charset="0"/>
                      </a:endParaRPr>
                    </a:p>
                    <a:p>
                      <a:pPr marL="514350" indent="-514350">
                        <a:buNone/>
                      </a:pPr>
                      <a:endParaRPr lang="ru-RU" sz="32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rbel" pitchFamily="34" charset="0"/>
                        </a:rPr>
                        <a:t>А. Самооценка личности, осознание своих качеств,</a:t>
                      </a:r>
                      <a:r>
                        <a:rPr lang="ru-RU" sz="2400" baseline="0" dirty="0" smtClean="0">
                          <a:latin typeface="Corbel" pitchFamily="34" charset="0"/>
                        </a:rPr>
                        <a:t> выполненного долга и общественного значения</a:t>
                      </a:r>
                      <a:endParaRPr lang="ru-RU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orbel" pitchFamily="34" charset="0"/>
                        </a:rPr>
                        <a:t>2. Долг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rbel" pitchFamily="34" charset="0"/>
                        </a:rPr>
                        <a:t>Б. Моральный самоконтроль</a:t>
                      </a:r>
                      <a:endParaRPr lang="ru-RU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Corbel" pitchFamily="34" charset="0"/>
                        </a:rPr>
                        <a:t>3. Достоинство</a:t>
                      </a:r>
                      <a:endParaRPr lang="ru-RU" sz="32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rbel" pitchFamily="34" charset="0"/>
                        </a:rPr>
                        <a:t>В. Обязанности, которые необходимо выполнять перед обществом и самим собой</a:t>
                      </a:r>
                      <a:endParaRPr lang="ru-RU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2627784" y="2996952"/>
            <a:ext cx="151216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979712" y="4149080"/>
            <a:ext cx="2304256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699792" y="2996952"/>
            <a:ext cx="2304256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60" name="WordArt 16"/>
          <p:cNvSpPr>
            <a:spLocks noChangeArrowheads="1" noChangeShapeType="1" noTextEdit="1"/>
          </p:cNvSpPr>
          <p:nvPr/>
        </p:nvSpPr>
        <p:spPr bwMode="auto">
          <a:xfrm>
            <a:off x="611188" y="2162175"/>
            <a:ext cx="2087562" cy="1147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Добро</a:t>
            </a:r>
          </a:p>
        </p:txBody>
      </p:sp>
      <p:sp>
        <p:nvSpPr>
          <p:cNvPr id="108561" name="WordArt 17"/>
          <p:cNvSpPr>
            <a:spLocks noChangeArrowheads="1" noChangeShapeType="1" noTextEdit="1"/>
          </p:cNvSpPr>
          <p:nvPr/>
        </p:nvSpPr>
        <p:spPr bwMode="auto">
          <a:xfrm>
            <a:off x="6983413" y="2179638"/>
            <a:ext cx="2160587" cy="1116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2"/>
                    </a:gs>
                    <a:gs pos="50000">
                      <a:schemeClr val="tx1"/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Arial Black"/>
              </a:rPr>
              <a:t>Зло</a:t>
            </a:r>
          </a:p>
        </p:txBody>
      </p:sp>
      <p:pic>
        <p:nvPicPr>
          <p:cNvPr id="108562" name="Picture 18" descr="j028514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6000" contrast="6000"/>
          </a:blip>
          <a:srcRect/>
          <a:stretch>
            <a:fillRect/>
          </a:stretch>
        </p:blipFill>
        <p:spPr>
          <a:xfrm>
            <a:off x="3563938" y="908050"/>
            <a:ext cx="2401887" cy="3657600"/>
          </a:xfrm>
          <a:noFill/>
          <a:ln/>
        </p:spPr>
      </p:pic>
      <p:sp>
        <p:nvSpPr>
          <p:cNvPr id="108564" name="WordArt 20"/>
          <p:cNvSpPr>
            <a:spLocks noChangeArrowheads="1" noChangeShapeType="1" noTextEdit="1"/>
          </p:cNvSpPr>
          <p:nvPr/>
        </p:nvSpPr>
        <p:spPr bwMode="auto">
          <a:xfrm>
            <a:off x="4356100" y="692150"/>
            <a:ext cx="858838" cy="1203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195513" y="3862388"/>
            <a:ext cx="5905500" cy="2806700"/>
            <a:chOff x="1383" y="2433"/>
            <a:chExt cx="3720" cy="1768"/>
          </a:xfrm>
        </p:grpSpPr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1383" y="3091"/>
              <a:ext cx="3720" cy="1110"/>
              <a:chOff x="1383" y="3091"/>
              <a:chExt cx="3720" cy="1110"/>
            </a:xfrm>
          </p:grpSpPr>
          <p:sp>
            <p:nvSpPr>
              <p:cNvPr id="108565" name="WordArt 2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517" y="3175"/>
                <a:ext cx="2586" cy="102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ru-RU" sz="3600" kern="10" dirty="0">
                    <a:ln w="12700">
                      <a:solidFill>
                        <a:srgbClr val="EAEAEA"/>
                      </a:solidFill>
                      <a:round/>
                      <a:headEnd/>
                      <a:tailEnd/>
                    </a:ln>
                    <a:effectLst>
                      <a:outerShdw dist="35921" dir="2700000" sy="50000" kx="2115830" algn="bl" rotWithShape="0">
                        <a:srgbClr val="C0C0C0">
                          <a:alpha val="80000"/>
                        </a:srgbClr>
                      </a:outerShdw>
                    </a:effectLst>
                    <a:latin typeface="Arial"/>
                    <a:cs typeface="Arial"/>
                  </a:rPr>
                  <a:t>Моральный </a:t>
                </a:r>
              </a:p>
              <a:p>
                <a:r>
                  <a:rPr lang="ru-RU" sz="3600" kern="10" dirty="0">
                    <a:ln w="12700">
                      <a:solidFill>
                        <a:srgbClr val="EAEAEA"/>
                      </a:solidFill>
                      <a:round/>
                      <a:headEnd/>
                      <a:tailEnd/>
                    </a:ln>
                    <a:effectLst>
                      <a:outerShdw dist="35921" dir="2700000" sy="50000" kx="2115830" algn="bl" rotWithShape="0">
                        <a:srgbClr val="C0C0C0">
                          <a:alpha val="80000"/>
                        </a:srgbClr>
                      </a:outerShdw>
                    </a:effectLst>
                    <a:latin typeface="Arial"/>
                    <a:cs typeface="Arial"/>
                    <a:hlinkClick r:id="rId3" action="ppaction://hlinkfile"/>
                  </a:rPr>
                  <a:t>выбор</a:t>
                </a:r>
                <a:endParaRPr lang="ru-RU" sz="3600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  <p:pic>
            <p:nvPicPr>
              <p:cNvPr id="108568" name="Picture 24" descr="j023820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83" y="3091"/>
                <a:ext cx="938" cy="1110"/>
              </a:xfrm>
              <a:prstGeom prst="rect">
                <a:avLst/>
              </a:prstGeom>
              <a:solidFill>
                <a:srgbClr val="FFFFFF"/>
              </a:solidFill>
              <a:ln w="76200">
                <a:solidFill>
                  <a:srgbClr val="99CCFF"/>
                </a:solidFill>
                <a:miter lim="800000"/>
                <a:headEnd/>
                <a:tailEnd/>
              </a:ln>
            </p:spPr>
          </p:pic>
        </p:grpSp>
        <p:sp>
          <p:nvSpPr>
            <p:cNvPr id="108570" name="AutoShape 26"/>
            <p:cNvSpPr>
              <a:spLocks noChangeArrowheads="1"/>
            </p:cNvSpPr>
            <p:nvPr/>
          </p:nvSpPr>
          <p:spPr bwMode="auto">
            <a:xfrm rot="5400000">
              <a:off x="2699" y="2659"/>
              <a:ext cx="725" cy="273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0000"/>
            </a:solidFill>
            <a:ln w="9525" algn="ctr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>
                <a:latin typeface="Corbel" pitchFamily="34" charset="0"/>
              </a:rPr>
              <a:t>Подобрать материалы из средств массовой информации или художественной литературе о моральном выборе человека (добро или зло).</a:t>
            </a:r>
            <a:endParaRPr lang="ru-RU" sz="32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Задание: соотнесите интересы и потребности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500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86981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Потребности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Интересы</a:t>
                      </a:r>
                      <a:endParaRPr lang="ru-RU" sz="2400" dirty="0"/>
                    </a:p>
                  </a:txBody>
                  <a:tcPr/>
                </a:tc>
              </a:tr>
              <a:tr h="869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 Духовные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А. Диалог, желание</a:t>
                      </a:r>
                      <a:r>
                        <a:rPr lang="ru-RU" sz="2800" baseline="0" dirty="0" smtClean="0"/>
                        <a:t> быть услышанным</a:t>
                      </a:r>
                      <a:endParaRPr lang="ru-RU" sz="2800" dirty="0"/>
                    </a:p>
                  </a:txBody>
                  <a:tcPr/>
                </a:tc>
              </a:tr>
              <a:tr h="869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 Материальные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Б. Еда, воздух</a:t>
                      </a:r>
                      <a:endParaRPr lang="ru-RU" sz="2800" dirty="0"/>
                    </a:p>
                  </a:txBody>
                  <a:tcPr/>
                </a:tc>
              </a:tr>
              <a:tr h="869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3. Социальные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В. Просмотр фильма, чтение книг, получение знаний</a:t>
                      </a:r>
                      <a:endParaRPr lang="ru-RU" sz="2800" dirty="0"/>
                    </a:p>
                  </a:txBody>
                  <a:tcPr/>
                </a:tc>
              </a:tr>
              <a:tr h="869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4. Биологические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Г. Приобретение</a:t>
                      </a:r>
                      <a:r>
                        <a:rPr lang="ru-RU" sz="2800" baseline="0" dirty="0" smtClean="0"/>
                        <a:t> квартиры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5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1120775" cy="1439862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2915816" y="2852936"/>
            <a:ext cx="1512168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563888" y="3789040"/>
            <a:ext cx="1008112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131840" y="2852936"/>
            <a:ext cx="1224136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491880" y="3933056"/>
            <a:ext cx="936104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84784"/>
            <a:ext cx="6172200" cy="136815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hlinkClick r:id="rId2" action="ppaction://hlinkfile"/>
              </a:rPr>
              <a:t>Ангел и бес.</a:t>
            </a:r>
            <a:r>
              <a:rPr lang="de-DE" sz="4000" dirty="0" err="1" smtClean="0">
                <a:hlinkClick r:id="rId2" action="ppaction://hlinkfile"/>
              </a:rPr>
              <a:t>flv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869160"/>
            <a:ext cx="6172200" cy="1505762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972452" cy="54024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Corbel" pitchFamily="34" charset="0"/>
              </a:rPr>
              <a:t>Тема урока: </a:t>
            </a:r>
          </a:p>
          <a:p>
            <a:pPr algn="ctr">
              <a:buNone/>
            </a:pPr>
            <a:r>
              <a:rPr lang="ru-RU" sz="3600" b="1" dirty="0" smtClean="0">
                <a:latin typeface="Corbel" pitchFamily="34" charset="0"/>
              </a:rPr>
              <a:t>Выбор человека между добром и </a:t>
            </a:r>
            <a:r>
              <a:rPr lang="ru-RU" sz="3600" b="1" dirty="0" smtClean="0">
                <a:latin typeface="Corbel" pitchFamily="34" charset="0"/>
                <a:hlinkClick r:id="rId2" action="ppaction://hlinkfile"/>
              </a:rPr>
              <a:t>злом</a:t>
            </a:r>
            <a:r>
              <a:rPr lang="ru-RU" sz="3600" b="1" dirty="0" smtClean="0">
                <a:latin typeface="Corbel" pitchFamily="34" charset="0"/>
              </a:rPr>
              <a:t>.</a:t>
            </a:r>
          </a:p>
          <a:p>
            <a:pPr>
              <a:buNone/>
            </a:pPr>
            <a:endParaRPr lang="ru-RU" sz="3200" dirty="0" smtClean="0">
              <a:latin typeface="Corbel" pitchFamily="34" charset="0"/>
            </a:endParaRPr>
          </a:p>
          <a:p>
            <a:pPr>
              <a:buNone/>
            </a:pPr>
            <a:endParaRPr lang="ru-RU" sz="3200" dirty="0" smtClean="0">
              <a:latin typeface="Corbel" pitchFamily="34" charset="0"/>
            </a:endParaRPr>
          </a:p>
          <a:p>
            <a:pPr>
              <a:buNone/>
            </a:pPr>
            <a:r>
              <a:rPr lang="ru-RU" sz="3200" b="1" dirty="0" smtClean="0">
                <a:latin typeface="Corbel" pitchFamily="34" charset="0"/>
              </a:rPr>
              <a:t>Проблемный вопрос: </a:t>
            </a:r>
          </a:p>
          <a:p>
            <a:pPr algn="just">
              <a:buNone/>
            </a:pPr>
            <a:r>
              <a:rPr lang="ru-RU" sz="3200" i="1" dirty="0" smtClean="0">
                <a:latin typeface="Corbel" pitchFamily="34" charset="0"/>
              </a:rPr>
              <a:t>Что заставляет человека поступать правильно? (Что лежит в основе правильного поведения человека?)</a:t>
            </a:r>
            <a:endParaRPr lang="ru-RU" sz="3200" i="1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628800"/>
            <a:ext cx="6172200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Corbel" pitchFamily="34" charset="0"/>
              </a:rPr>
              <a:t>«Добрый человек – не тот кто умеет делать добро, а тот, кто не умеет делать зло!»</a:t>
            </a:r>
            <a:endParaRPr lang="ru-RU" sz="3600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645024"/>
            <a:ext cx="6172200" cy="1152128"/>
          </a:xfrm>
        </p:spPr>
        <p:txBody>
          <a:bodyPr/>
          <a:lstStyle/>
          <a:p>
            <a:r>
              <a:rPr lang="ru-RU" dirty="0" smtClean="0"/>
              <a:t>                                       </a:t>
            </a:r>
            <a:r>
              <a:rPr lang="ru-RU" sz="3200" dirty="0" smtClean="0">
                <a:solidFill>
                  <a:schemeClr val="tx1"/>
                </a:solidFill>
              </a:rPr>
              <a:t>В.О. Ключевский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Corbel" pitchFamily="34" charset="0"/>
              </a:rPr>
              <a:t>План урока: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Corbel" pitchFamily="34" charset="0"/>
              </a:rPr>
              <a:t>Добро и </a:t>
            </a:r>
            <a:r>
              <a:rPr lang="ru-RU" sz="3600" dirty="0" smtClean="0">
                <a:latin typeface="Corbel" pitchFamily="34" charset="0"/>
                <a:hlinkClick r:id="rId2" action="ppaction://hlinkfile"/>
              </a:rPr>
              <a:t>зло</a:t>
            </a:r>
            <a:r>
              <a:rPr lang="ru-RU" sz="3600" dirty="0" smtClean="0">
                <a:latin typeface="Corbel" pitchFamily="34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Corbel" pitchFamily="34" charset="0"/>
              </a:rPr>
              <a:t>Мораль и нравственность.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Corbel" pitchFamily="34" charset="0"/>
              </a:rPr>
              <a:t>Стимулы нравственного поведения.</a:t>
            </a:r>
            <a:endParaRPr lang="ru-RU" sz="36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14313" y="785794"/>
            <a:ext cx="8235951" cy="2479675"/>
            <a:chOff x="340" y="618"/>
            <a:chExt cx="5188" cy="1562"/>
          </a:xfrm>
        </p:grpSpPr>
        <p:sp>
          <p:nvSpPr>
            <p:cNvPr id="101386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97" y="663"/>
              <a:ext cx="1588" cy="54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</a:rPr>
                <a:t>Добро</a:t>
              </a:r>
            </a:p>
          </p:txBody>
        </p:sp>
        <p:pic>
          <p:nvPicPr>
            <p:cNvPr id="101393" name="Picture 17" descr="j007878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15" y="618"/>
              <a:ext cx="2013" cy="1542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01394" name="Text Box 18"/>
            <p:cNvSpPr txBox="1">
              <a:spLocks noChangeArrowheads="1"/>
            </p:cNvSpPr>
            <p:nvPr/>
          </p:nvSpPr>
          <p:spPr bwMode="auto">
            <a:xfrm>
              <a:off x="340" y="1308"/>
              <a:ext cx="3105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latin typeface="Corbel" pitchFamily="34" charset="0"/>
                </a:rPr>
                <a:t>Стремление к человечности</a:t>
              </a:r>
            </a:p>
            <a:p>
              <a:pPr algn="ctr"/>
              <a:r>
                <a:rPr lang="ru-RU" sz="2800" dirty="0">
                  <a:latin typeface="Corbel" pitchFamily="34" charset="0"/>
                </a:rPr>
                <a:t>гуманизму, к улучшению</a:t>
              </a:r>
            </a:p>
            <a:p>
              <a:pPr algn="ctr"/>
              <a:r>
                <a:rPr lang="ru-RU" sz="2800" dirty="0">
                  <a:latin typeface="Corbel" pitchFamily="34" charset="0"/>
                </a:rPr>
                <a:t>жизни.</a:t>
              </a:r>
            </a:p>
          </p:txBody>
        </p:sp>
      </p:grpSp>
      <p:sp>
        <p:nvSpPr>
          <p:cNvPr id="101396" name="Text Box 20"/>
          <p:cNvSpPr txBox="1">
            <a:spLocks noChangeArrowheads="1"/>
          </p:cNvSpPr>
          <p:nvPr/>
        </p:nvSpPr>
        <p:spPr bwMode="auto">
          <a:xfrm>
            <a:off x="357159" y="3212976"/>
            <a:ext cx="831929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latin typeface="Corbel" pitchFamily="34" charset="0"/>
              </a:rPr>
              <a:t>-</a:t>
            </a:r>
            <a:r>
              <a:rPr lang="ru-RU" sz="2800" dirty="0">
                <a:latin typeface="Corbel" pitchFamily="34" charset="0"/>
              </a:rPr>
              <a:t>доверие</a:t>
            </a:r>
            <a:r>
              <a:rPr lang="ru-RU" sz="2800" dirty="0" smtClean="0">
                <a:latin typeface="Corbel" pitchFamily="34" charset="0"/>
              </a:rPr>
              <a:t>, справедливость, милосердие, права</a:t>
            </a:r>
            <a:r>
              <a:rPr lang="ru-RU" sz="2800" dirty="0">
                <a:latin typeface="Corbel" pitchFamily="34" charset="0"/>
              </a:rPr>
              <a:t>, </a:t>
            </a:r>
            <a:r>
              <a:rPr lang="ru-RU" sz="2800" dirty="0" smtClean="0">
                <a:latin typeface="Corbel" pitchFamily="34" charset="0"/>
              </a:rPr>
              <a:t>человека и свобода</a:t>
            </a:r>
            <a:r>
              <a:rPr lang="ru-RU" sz="2800" dirty="0">
                <a:latin typeface="Corbel" pitchFamily="34" charset="0"/>
              </a:rPr>
              <a:t>, </a:t>
            </a:r>
          </a:p>
          <a:p>
            <a:r>
              <a:rPr lang="ru-RU" sz="2800" dirty="0" smtClean="0">
                <a:latin typeface="Corbel" pitchFamily="34" charset="0"/>
              </a:rPr>
              <a:t>нравственность, демократия </a:t>
            </a:r>
            <a:r>
              <a:rPr lang="ru-RU" sz="2800" dirty="0">
                <a:latin typeface="Corbel" pitchFamily="34" charset="0"/>
              </a:rPr>
              <a:t>и </a:t>
            </a:r>
            <a:r>
              <a:rPr lang="ru-RU" sz="2800" dirty="0" smtClean="0">
                <a:latin typeface="Corbel" pitchFamily="34" charset="0"/>
              </a:rPr>
              <a:t>т д</a:t>
            </a:r>
            <a:r>
              <a:rPr lang="ru-RU" sz="2800" dirty="0">
                <a:latin typeface="Corbel" pitchFamily="34" charset="0"/>
              </a:rPr>
              <a:t>.</a:t>
            </a:r>
          </a:p>
        </p:txBody>
      </p:sp>
      <p:sp>
        <p:nvSpPr>
          <p:cNvPr id="101397" name="WordArt 21"/>
          <p:cNvSpPr>
            <a:spLocks noChangeArrowheads="1" noChangeShapeType="1" noTextEdit="1"/>
          </p:cNvSpPr>
          <p:nvPr/>
        </p:nvSpPr>
        <p:spPr bwMode="auto">
          <a:xfrm>
            <a:off x="1042988" y="4941888"/>
            <a:ext cx="18669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Добрый</a:t>
            </a:r>
          </a:p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человек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132138" y="4437063"/>
            <a:ext cx="5543550" cy="2205037"/>
            <a:chOff x="1973" y="2795"/>
            <a:chExt cx="3492" cy="1389"/>
          </a:xfrm>
        </p:grpSpPr>
        <p:pic>
          <p:nvPicPr>
            <p:cNvPr id="101398" name="Picture 22" descr="j01982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4" y="2795"/>
              <a:ext cx="922" cy="1389"/>
            </a:xfrm>
            <a:prstGeom prst="rect">
              <a:avLst/>
            </a:prstGeom>
            <a:noFill/>
          </p:spPr>
        </p:pic>
        <p:sp>
          <p:nvSpPr>
            <p:cNvPr id="101399" name="Text Box 23"/>
            <p:cNvSpPr txBox="1">
              <a:spLocks noChangeArrowheads="1"/>
            </p:cNvSpPr>
            <p:nvPr/>
          </p:nvSpPr>
          <p:spPr bwMode="auto">
            <a:xfrm>
              <a:off x="3651" y="3230"/>
              <a:ext cx="181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400" dirty="0">
                  <a:latin typeface="Corbel" pitchFamily="34" charset="0"/>
                </a:rPr>
                <a:t>Бескорыстная помощь</a:t>
              </a:r>
            </a:p>
            <a:p>
              <a:r>
                <a:rPr lang="ru-RU" sz="2400" dirty="0">
                  <a:latin typeface="Corbel" pitchFamily="34" charset="0"/>
                </a:rPr>
                <a:t>другим людям</a:t>
              </a:r>
            </a:p>
          </p:txBody>
        </p:sp>
        <p:sp>
          <p:nvSpPr>
            <p:cNvPr id="101400" name="AutoShape 24"/>
            <p:cNvSpPr>
              <a:spLocks noChangeArrowheads="1"/>
            </p:cNvSpPr>
            <p:nvPr/>
          </p:nvSpPr>
          <p:spPr bwMode="auto">
            <a:xfrm>
              <a:off x="1973" y="3398"/>
              <a:ext cx="635" cy="182"/>
            </a:xfrm>
            <a:prstGeom prst="rightArrow">
              <a:avLst>
                <a:gd name="adj1" fmla="val 50000"/>
                <a:gd name="adj2" fmla="val 87225"/>
              </a:avLst>
            </a:prstGeom>
            <a:solidFill>
              <a:schemeClr val="accent1"/>
            </a:solidFill>
            <a:ln w="38100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380</TotalTime>
  <Words>582</Words>
  <Application>Microsoft Office PowerPoint</Application>
  <PresentationFormat>Экран (4:3)</PresentationFormat>
  <Paragraphs>136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«Добрый человек – не тот кто умеет делать добро, а тот, кто не умеет делать зло!»</vt:lpstr>
      <vt:lpstr>Задание: соотнесите интересы и потребности</vt:lpstr>
      <vt:lpstr>Задание: соотнесите интересы и потребности</vt:lpstr>
      <vt:lpstr>Слайд 4</vt:lpstr>
      <vt:lpstr>Ангел и бес.flv</vt:lpstr>
      <vt:lpstr>Слайд 6</vt:lpstr>
      <vt:lpstr>«Добрый человек – не тот кто умеет делать добро, а тот, кто не умеет делать зло!»</vt:lpstr>
      <vt:lpstr>Слайд 8</vt:lpstr>
      <vt:lpstr>Слайд 9</vt:lpstr>
      <vt:lpstr>Словарь:</vt:lpstr>
      <vt:lpstr>Слайд 11</vt:lpstr>
      <vt:lpstr>Словарь:</vt:lpstr>
      <vt:lpstr>Слайд 13</vt:lpstr>
      <vt:lpstr>Словарь:</vt:lpstr>
      <vt:lpstr>Золотое правило </vt:lpstr>
      <vt:lpstr>Слайд 16</vt:lpstr>
      <vt:lpstr>Слайд 17</vt:lpstr>
      <vt:lpstr>Подумай:</vt:lpstr>
      <vt:lpstr>Что стимулирует нравственное поведение людей? Варианты ответа</vt:lpstr>
      <vt:lpstr>Основное противоречие морали:</vt:lpstr>
      <vt:lpstr>Соотнесите термины и определения</vt:lpstr>
      <vt:lpstr>Соотнесите термин и определение</vt:lpstr>
      <vt:lpstr>Слайд 23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«Добрый человек – не тот кто умеет делать добро, а тот, кто не умеет делать зло!»</dc:title>
  <dc:creator>Admin</dc:creator>
  <cp:lastModifiedBy>Админ</cp:lastModifiedBy>
  <cp:revision>11</cp:revision>
  <dcterms:created xsi:type="dcterms:W3CDTF">2013-11-13T19:46:57Z</dcterms:created>
  <dcterms:modified xsi:type="dcterms:W3CDTF">2017-03-15T21:55:50Z</dcterms:modified>
</cp:coreProperties>
</file>