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307" r:id="rId3"/>
    <p:sldId id="308" r:id="rId4"/>
    <p:sldId id="309" r:id="rId5"/>
    <p:sldId id="311" r:id="rId6"/>
    <p:sldId id="317" r:id="rId7"/>
    <p:sldId id="312" r:id="rId8"/>
    <p:sldId id="310" r:id="rId9"/>
    <p:sldId id="313" r:id="rId10"/>
    <p:sldId id="314" r:id="rId11"/>
    <p:sldId id="318" r:id="rId12"/>
    <p:sldId id="315" r:id="rId13"/>
    <p:sldId id="316" r:id="rId14"/>
    <p:sldId id="31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408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4B60D2-8824-482F-92D0-59AA481CFDFA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A0DCBB-05F2-4CDF-A309-B41A8A59CE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10436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A0DCBB-05F2-4CDF-A309-B41A8A59CE03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41720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A0DCBB-05F2-4CDF-A309-B41A8A59CE03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96567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A0DCBB-05F2-4CDF-A309-B41A8A59CE03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97902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A0DCBB-05F2-4CDF-A309-B41A8A59CE03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95559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A0DCBB-05F2-4CDF-A309-B41A8A59CE03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42488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A0DCBB-05F2-4CDF-A309-B41A8A59CE03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93850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A0DCBB-05F2-4CDF-A309-B41A8A59CE03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90223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A0DCBB-05F2-4CDF-A309-B41A8A59CE0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9686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A0DCBB-05F2-4CDF-A309-B41A8A59CE03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07583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A0DCBB-05F2-4CDF-A309-B41A8A59CE0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67792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A0DCBB-05F2-4CDF-A309-B41A8A59CE03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23046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A0DCBB-05F2-4CDF-A309-B41A8A59CE0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45016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A0DCBB-05F2-4CDF-A309-B41A8A59CE03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23695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A0DCBB-05F2-4CDF-A309-B41A8A59CE03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20877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C59FC-0AB4-4D7F-9D0B-8007B7D4DE3A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5187B-08A2-496F-95BC-4D9A99A59C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5485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C59FC-0AB4-4D7F-9D0B-8007B7D4DE3A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5187B-08A2-496F-95BC-4D9A99A59C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9487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C59FC-0AB4-4D7F-9D0B-8007B7D4DE3A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5187B-08A2-496F-95BC-4D9A99A59C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6723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C59FC-0AB4-4D7F-9D0B-8007B7D4DE3A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5187B-08A2-496F-95BC-4D9A99A59C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4187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C59FC-0AB4-4D7F-9D0B-8007B7D4DE3A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5187B-08A2-496F-95BC-4D9A99A59C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572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C59FC-0AB4-4D7F-9D0B-8007B7D4DE3A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5187B-08A2-496F-95BC-4D9A99A59C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1105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C59FC-0AB4-4D7F-9D0B-8007B7D4DE3A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5187B-08A2-496F-95BC-4D9A99A59C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9830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C59FC-0AB4-4D7F-9D0B-8007B7D4DE3A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5187B-08A2-496F-95BC-4D9A99A59C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5827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C59FC-0AB4-4D7F-9D0B-8007B7D4DE3A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5187B-08A2-496F-95BC-4D9A99A59C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891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C59FC-0AB4-4D7F-9D0B-8007B7D4DE3A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5187B-08A2-496F-95BC-4D9A99A59C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520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C59FC-0AB4-4D7F-9D0B-8007B7D4DE3A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5187B-08A2-496F-95BC-4D9A99A59C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8114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9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FC59FC-0AB4-4D7F-9D0B-8007B7D4DE3A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95187B-08A2-496F-95BC-4D9A99A59C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2197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9.png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40000"/>
                <a:lumOff val="60000"/>
              </a:schemeClr>
            </a:gs>
            <a:gs pos="100000">
              <a:schemeClr val="accent3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508111" y="2420888"/>
            <a:ext cx="8526760" cy="1752600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Нетрадиционное родительское собрание</a:t>
            </a:r>
          </a:p>
          <a:p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 на тему: </a:t>
            </a:r>
          </a:p>
          <a:p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адаптация первоклассников к школе.</a:t>
            </a:r>
          </a:p>
          <a:p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4" name="Заголовок 4"/>
          <p:cNvSpPr txBox="1">
            <a:spLocks/>
          </p:cNvSpPr>
          <p:nvPr/>
        </p:nvSpPr>
        <p:spPr>
          <a:xfrm>
            <a:off x="3491880" y="3717032"/>
            <a:ext cx="5374658" cy="20244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ru-RU" sz="1600" dirty="0">
              <a:latin typeface="Calibri" panose="020F0502020204030204" pitchFamily="34" charset="0"/>
              <a:ea typeface="Times New Roman"/>
              <a:cs typeface="Calibri" panose="020F0502020204030204" pitchFamily="34" charset="0"/>
            </a:endParaRPr>
          </a:p>
          <a:p>
            <a:pPr algn="r"/>
            <a:endParaRPr lang="ru-RU" sz="1600" dirty="0">
              <a:latin typeface="Calibri" panose="020F0502020204030204" pitchFamily="34" charset="0"/>
              <a:ea typeface="Times New Roman"/>
              <a:cs typeface="Calibri" panose="020F0502020204030204" pitchFamily="34" charset="0"/>
            </a:endParaRPr>
          </a:p>
          <a:p>
            <a:pPr algn="r"/>
            <a:endParaRPr lang="ru-RU" sz="1600" dirty="0">
              <a:latin typeface="Calibri" panose="020F0502020204030204" pitchFamily="34" charset="0"/>
              <a:ea typeface="Times New Roman"/>
              <a:cs typeface="Calibri" panose="020F0502020204030204" pitchFamily="34" charset="0"/>
            </a:endParaRPr>
          </a:p>
          <a:p>
            <a:pPr algn="r"/>
            <a:endParaRPr lang="ru-RU" sz="1600" dirty="0">
              <a:latin typeface="Calibri" panose="020F0502020204030204" pitchFamily="34" charset="0"/>
              <a:ea typeface="Times New Roman"/>
              <a:cs typeface="Calibri" panose="020F0502020204030204" pitchFamily="34" charset="0"/>
            </a:endParaRPr>
          </a:p>
          <a:p>
            <a:pPr algn="r"/>
            <a:endParaRPr lang="ru-RU" sz="1600" dirty="0">
              <a:latin typeface="Calibri" panose="020F0502020204030204" pitchFamily="34" charset="0"/>
              <a:ea typeface="Times New Roman"/>
              <a:cs typeface="Calibri" panose="020F0502020204030204" pitchFamily="34" charset="0"/>
            </a:endParaRPr>
          </a:p>
          <a:p>
            <a:pPr algn="r"/>
            <a:r>
              <a:rPr lang="ru-RU" sz="1600" dirty="0" smtClean="0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Подготовила</a:t>
            </a:r>
          </a:p>
          <a:p>
            <a:pPr algn="r"/>
            <a:r>
              <a:rPr lang="ru-RU" sz="1600" dirty="0" smtClean="0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 учитель начальных классов</a:t>
            </a:r>
            <a:endParaRPr lang="ru-RU" sz="16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/>
            <a:r>
              <a:rPr lang="ru-RU" sz="1600" b="1" i="1" dirty="0">
                <a:latin typeface="Calibri" panose="020F0502020204030204" pitchFamily="34" charset="0"/>
                <a:cs typeface="Calibri" panose="020F0502020204030204" pitchFamily="34" charset="0"/>
              </a:rPr>
              <a:t>Максимович И.Н.</a:t>
            </a:r>
          </a:p>
          <a:p>
            <a:pPr algn="l"/>
            <a:r>
              <a:rPr lang="ru-RU" sz="1600" b="1" i="1" dirty="0">
                <a:latin typeface="Times New Roman"/>
              </a:rPr>
              <a:t>       </a:t>
            </a:r>
            <a:r>
              <a:rPr lang="ru-RU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Ржев, </a:t>
            </a:r>
            <a:r>
              <a:rPr lang="ru-RU" sz="1600" dirty="0">
                <a:latin typeface="Calibri" panose="020F0502020204030204" pitchFamily="34" charset="0"/>
                <a:cs typeface="Calibri" panose="020F0502020204030204" pitchFamily="34" charset="0"/>
              </a:rPr>
              <a:t>2024.</a:t>
            </a:r>
          </a:p>
        </p:txBody>
      </p:sp>
    </p:spTree>
    <p:extLst>
      <p:ext uri="{BB962C8B-B14F-4D97-AF65-F5344CB8AC3E}">
        <p14:creationId xmlns:p14="http://schemas.microsoft.com/office/powerpoint/2010/main" val="216905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40000"/>
                <a:lumOff val="60000"/>
              </a:schemeClr>
            </a:gs>
            <a:gs pos="100000">
              <a:schemeClr val="accent3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9073008" cy="4032448"/>
          </a:xfrm>
        </p:spPr>
        <p:txBody>
          <a:bodyPr>
            <a:noAutofit/>
          </a:bodyPr>
          <a:lstStyle/>
          <a:p>
            <a:pPr algn="l"/>
            <a:r>
              <a:rPr lang="ru-RU" sz="5400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«Все мы разные – </a:t>
            </a:r>
            <a:br>
              <a:rPr lang="ru-RU" sz="5400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5400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и в этом наше богатство»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ru-RU" sz="4000" dirty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A54E9BB-6325-4400-B581-B942E74A82A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04248" y="-5680"/>
            <a:ext cx="2437230" cy="166480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E408E41-48A5-47FF-9057-ECE3C66809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>
            <a:off x="24121" y="5193648"/>
            <a:ext cx="2438611" cy="1664352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E35144F-9905-4C96-8536-642A1416D1D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19872" y="3663535"/>
            <a:ext cx="5211568" cy="2933817"/>
          </a:xfrm>
          <a:prstGeom prst="rect">
            <a:avLst/>
          </a:prstGeom>
          <a:effectLst>
            <a:softEdge rad="355600"/>
          </a:effectLst>
        </p:spPr>
      </p:pic>
    </p:spTree>
    <p:extLst>
      <p:ext uri="{BB962C8B-B14F-4D97-AF65-F5344CB8AC3E}">
        <p14:creationId xmlns:p14="http://schemas.microsoft.com/office/powerpoint/2010/main" val="3726387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40000"/>
                <a:lumOff val="60000"/>
              </a:schemeClr>
            </a:gs>
            <a:gs pos="100000">
              <a:schemeClr val="accent3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978EF21-6BFF-4D75-80E1-7A93B22F1E2D}"/>
              </a:ext>
            </a:extLst>
          </p:cNvPr>
          <p:cNvSpPr txBox="1"/>
          <p:nvPr/>
        </p:nvSpPr>
        <p:spPr>
          <a:xfrm>
            <a:off x="395536" y="359698"/>
            <a:ext cx="8595950" cy="6230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1F497D">
                    <a:lumMod val="50000"/>
                  </a:srgb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                                    </a:t>
            </a:r>
            <a:r>
              <a:rPr lang="ru-RU" sz="2400" b="1" dirty="0">
                <a:solidFill>
                  <a:srgbClr val="1F497D">
                    <a:lumMod val="50000"/>
                  </a:srgb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Современный первоклассник:</a:t>
            </a:r>
          </a:p>
          <a:p>
            <a:endParaRPr lang="ru-RU" b="1" dirty="0">
              <a:solidFill>
                <a:srgbClr val="1F497D">
                  <a:lumMod val="50000"/>
                </a:srgbClr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rgbClr val="1F497D">
                    <a:lumMod val="50000"/>
                  </a:srgb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Различия в развитии детей одного класса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rgbClr val="1F497D">
                    <a:lumMod val="50000"/>
                  </a:srgb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Бессистемная обширная информированность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rgbClr val="1F497D">
                    <a:lumMod val="50000"/>
                  </a:srgb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Ощущение своего «Я» и независимое поведение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rgbClr val="1F497D">
                    <a:lumMod val="50000"/>
                  </a:srgb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Недоверчивость к словам и поступкам взрослых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rgbClr val="1F497D">
                    <a:lumMod val="50000"/>
                  </a:srgb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Более слабое здоровье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rgbClr val="1F497D">
                    <a:lumMod val="50000"/>
                  </a:srgb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Отсутствие коллективных «дворовых» игр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rgbClr val="1F497D">
                    <a:lumMod val="50000"/>
                  </a:srgb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Гаджеты, телевизоры, компьютеры занимают большую часть времени в деятельности ребенка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rgbClr val="1F497D">
                    <a:lumMod val="50000"/>
                  </a:srgb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Минимальные навыки общения</a:t>
            </a:r>
          </a:p>
          <a:p>
            <a:pPr>
              <a:lnSpc>
                <a:spcPct val="150000"/>
              </a:lnSpc>
            </a:pPr>
            <a:r>
              <a:rPr lang="ru-RU" sz="2000" dirty="0">
                <a:solidFill>
                  <a:srgbClr val="1F497D">
                    <a:lumMod val="50000"/>
                  </a:srgb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      со сверстниками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rgbClr val="1F497D">
                    <a:lumMod val="50000"/>
                  </a:srgb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Недостаточное понимание норм поведения</a:t>
            </a:r>
          </a:p>
          <a:p>
            <a:pPr>
              <a:lnSpc>
                <a:spcPct val="150000"/>
              </a:lnSpc>
            </a:pPr>
            <a:r>
              <a:rPr lang="ru-RU" sz="2000" dirty="0">
                <a:solidFill>
                  <a:srgbClr val="1F497D">
                    <a:lumMod val="50000"/>
                  </a:srgb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     в обществе</a:t>
            </a:r>
            <a:endParaRPr lang="ru-RU" sz="24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2E72291-3EA9-4771-B6D5-809A051882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2120" y="4324303"/>
            <a:ext cx="3339366" cy="2509188"/>
          </a:xfrm>
          <a:prstGeom prst="rect">
            <a:avLst/>
          </a:prstGeom>
          <a:effectLst>
            <a:softEdge rad="228600"/>
          </a:effectLst>
        </p:spPr>
      </p:pic>
    </p:spTree>
    <p:extLst>
      <p:ext uri="{BB962C8B-B14F-4D97-AF65-F5344CB8AC3E}">
        <p14:creationId xmlns:p14="http://schemas.microsoft.com/office/powerpoint/2010/main" val="2188338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40000"/>
                <a:lumOff val="60000"/>
              </a:schemeClr>
            </a:gs>
            <a:gs pos="100000">
              <a:schemeClr val="accent3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459584" y="764704"/>
            <a:ext cx="7920880" cy="4032448"/>
          </a:xfrm>
        </p:spPr>
        <p:txBody>
          <a:bodyPr>
            <a:noAutofit/>
          </a:bodyPr>
          <a:lstStyle/>
          <a:p>
            <a:pPr algn="l"/>
            <a:r>
              <a:rPr lang="ru-RU" sz="4000" i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«Только вместе с родителями, общими усилиями, педагоги могут дать детям большое человеческое счастье»</a:t>
            </a:r>
            <a:r>
              <a:rPr lang="ru-RU" sz="4000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4000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4000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</a:t>
            </a:r>
            <a:r>
              <a:rPr lang="ru-RU" sz="2800" i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В.А. Сухомлинский</a:t>
            </a:r>
            <a:endParaRPr lang="ru-RU" sz="4000" i="1" dirty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A54E9BB-6325-4400-B581-B942E74A82A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04248" y="-5680"/>
            <a:ext cx="2437230" cy="166480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E408E41-48A5-47FF-9057-ECE3C66809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>
            <a:off x="24121" y="5193648"/>
            <a:ext cx="2438611" cy="166435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B741D5A-4A67-43E7-A25B-1D4A7747127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61539" y="4031660"/>
            <a:ext cx="2782461" cy="2782461"/>
          </a:xfrm>
          <a:prstGeom prst="rect">
            <a:avLst/>
          </a:prstGeom>
          <a:effectLst>
            <a:softEdge rad="114300"/>
          </a:effectLst>
        </p:spPr>
      </p:pic>
    </p:spTree>
    <p:extLst>
      <p:ext uri="{BB962C8B-B14F-4D97-AF65-F5344CB8AC3E}">
        <p14:creationId xmlns:p14="http://schemas.microsoft.com/office/powerpoint/2010/main" val="342693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40000"/>
                <a:lumOff val="60000"/>
              </a:schemeClr>
            </a:gs>
            <a:gs pos="100000">
              <a:schemeClr val="accent3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6D30CC8-9176-444E-88DA-7F2435259BE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612" t="23401" r="36613" b="9400"/>
          <a:stretch/>
        </p:blipFill>
        <p:spPr>
          <a:xfrm>
            <a:off x="683568" y="1068801"/>
            <a:ext cx="3168352" cy="447296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89B3B34-E075-49C6-81D6-4185832C677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7401" t="23401" r="36612" b="12200"/>
          <a:stretch/>
        </p:blipFill>
        <p:spPr>
          <a:xfrm>
            <a:off x="5004048" y="1068801"/>
            <a:ext cx="3168352" cy="441649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96206C3-0130-4C51-8E7E-68FC30CC94CB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691680" y="5279805"/>
            <a:ext cx="5584420" cy="157819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767889B-7F63-4AB5-94E8-745553584B30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779790" y="-99392"/>
            <a:ext cx="5584420" cy="1578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121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40000"/>
                <a:lumOff val="60000"/>
              </a:schemeClr>
            </a:gs>
            <a:gs pos="100000">
              <a:schemeClr val="accent3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96206C3-0130-4C51-8E7E-68FC30CC94CB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691680" y="5279805"/>
            <a:ext cx="5584420" cy="157819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767889B-7F63-4AB5-94E8-745553584B3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779790" y="-99392"/>
            <a:ext cx="5584420" cy="1578195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45C53C9-0B24-4583-B366-3E3B6A2DCEE1}"/>
              </a:ext>
            </a:extLst>
          </p:cNvPr>
          <p:cNvSpPr/>
          <p:nvPr/>
        </p:nvSpPr>
        <p:spPr>
          <a:xfrm>
            <a:off x="503548" y="1671144"/>
            <a:ext cx="813690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i="1" dirty="0">
                <a:solidFill>
                  <a:schemeClr val="tx2">
                    <a:lumMod val="50000"/>
                  </a:schemeClr>
                </a:solidFill>
                <a:ea typeface="+mj-ea"/>
                <a:cs typeface="+mj-cs"/>
              </a:rPr>
              <a:t>Спасибо </a:t>
            </a:r>
            <a:br>
              <a:rPr lang="ru-RU" sz="7200" b="1" i="1" dirty="0">
                <a:solidFill>
                  <a:schemeClr val="tx2">
                    <a:lumMod val="50000"/>
                  </a:schemeClr>
                </a:solidFill>
                <a:ea typeface="+mj-ea"/>
                <a:cs typeface="+mj-cs"/>
              </a:rPr>
            </a:br>
            <a:r>
              <a:rPr lang="ru-RU" sz="7200" b="1" i="1" dirty="0">
                <a:solidFill>
                  <a:schemeClr val="tx2">
                    <a:lumMod val="50000"/>
                  </a:schemeClr>
                </a:solidFill>
                <a:ea typeface="+mj-ea"/>
                <a:cs typeface="+mj-cs"/>
              </a:rPr>
              <a:t>за</a:t>
            </a:r>
            <a:br>
              <a:rPr lang="ru-RU" sz="7200" b="1" i="1" dirty="0">
                <a:solidFill>
                  <a:schemeClr val="tx2">
                    <a:lumMod val="50000"/>
                  </a:schemeClr>
                </a:solidFill>
                <a:ea typeface="+mj-ea"/>
                <a:cs typeface="+mj-cs"/>
              </a:rPr>
            </a:br>
            <a:r>
              <a:rPr lang="ru-RU" sz="7200" b="1" i="1" dirty="0">
                <a:solidFill>
                  <a:schemeClr val="tx2">
                    <a:lumMod val="50000"/>
                  </a:schemeClr>
                </a:solidFill>
                <a:ea typeface="+mj-ea"/>
                <a:cs typeface="+mj-cs"/>
              </a:rPr>
              <a:t>внимание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516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40000"/>
                <a:lumOff val="60000"/>
              </a:schemeClr>
            </a:gs>
            <a:gs pos="100000">
              <a:schemeClr val="accent3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329208" y="209551"/>
            <a:ext cx="8814792" cy="1470025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АКТУАЛЬНОСТЬ </a:t>
            </a:r>
            <a:endParaRPr lang="ru-RU" sz="3200" dirty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C4549E-12E1-4572-99A2-8A83821DA20F}"/>
              </a:ext>
            </a:extLst>
          </p:cNvPr>
          <p:cNvSpPr txBox="1"/>
          <p:nvPr/>
        </p:nvSpPr>
        <p:spPr>
          <a:xfrm>
            <a:off x="791580" y="1613586"/>
            <a:ext cx="7560840" cy="1757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Требования ФГОС нового поколения </a:t>
            </a:r>
            <a:r>
              <a:rPr lang="ru-RU" dirty="0"/>
              <a:t>определяют здоровье школьников, в качестве одного из важнейших результатов образования и приоритетного направления деятельности образовательного учреждения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5D95152F-CB24-4C45-AFDD-FB60DC38A6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327" y="4957517"/>
            <a:ext cx="4063346" cy="185390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effectLst>
            <a:softEdge rad="139700"/>
          </a:effec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1B9114B5-9F3C-455C-8FB5-4BA42B0C7BB8}"/>
              </a:ext>
            </a:extLst>
          </p:cNvPr>
          <p:cNvSpPr txBox="1"/>
          <p:nvPr/>
        </p:nvSpPr>
        <p:spPr>
          <a:xfrm>
            <a:off x="673865" y="3790048"/>
            <a:ext cx="8115200" cy="926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В период адаптации </a:t>
            </a:r>
            <a:r>
              <a:rPr lang="ru-RU" dirty="0"/>
              <a:t>к школе у первоклассников начинают формироваться УУД – психологическая составляющая ядра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327088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40000"/>
                <a:lumOff val="60000"/>
              </a:schemeClr>
            </a:gs>
            <a:gs pos="100000">
              <a:schemeClr val="accent3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64604" y="210344"/>
            <a:ext cx="8814792" cy="1470025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Отличительные</a:t>
            </a:r>
            <a:br>
              <a:rPr lang="ru-RU" sz="3200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особенности мероприятия</a:t>
            </a:r>
            <a:endParaRPr lang="ru-RU" sz="3200" dirty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Рисунок 7" descr="Лампочка и шестеренка">
            <a:extLst>
              <a:ext uri="{FF2B5EF4-FFF2-40B4-BE49-F238E27FC236}">
                <a16:creationId xmlns:a16="http://schemas.microsoft.com/office/drawing/2014/main" id="{E9A28AA0-76A8-4BF7-A027-2A160E5776C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812360" y="210344"/>
            <a:ext cx="914400" cy="9144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843D3E6-59E3-40A1-ABA0-AC23D304BD24}"/>
              </a:ext>
            </a:extLst>
          </p:cNvPr>
          <p:cNvSpPr txBox="1"/>
          <p:nvPr/>
        </p:nvSpPr>
        <p:spPr>
          <a:xfrm>
            <a:off x="755576" y="2962746"/>
            <a:ext cx="8115200" cy="3019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Нетрадиционные родительские собрания</a:t>
            </a:r>
          </a:p>
          <a:p>
            <a:endParaRPr lang="ru-RU" sz="1100" b="1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dirty="0"/>
              <a:t>активизируют на решения проблем воспитания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dirty="0"/>
              <a:t>создают доброжелательный и откровенный разговор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dirty="0"/>
              <a:t>используемые методы и приемы активизируют внимание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dirty="0"/>
              <a:t>помогают легкому запоминанию темы бесед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dirty="0"/>
              <a:t>повышают интерес родителей к вопросам воспитания детей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dirty="0"/>
              <a:t>значительно увеличивают явку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27E5FBA-1FCE-436E-BC16-9CA2B3CC380A}"/>
              </a:ext>
            </a:extLst>
          </p:cNvPr>
          <p:cNvSpPr txBox="1"/>
          <p:nvPr/>
        </p:nvSpPr>
        <p:spPr>
          <a:xfrm>
            <a:off x="755576" y="1715070"/>
            <a:ext cx="8814792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Работа с родителями </a:t>
            </a:r>
            <a:r>
              <a:rPr lang="ru-RU" dirty="0"/>
              <a:t>– одна из самых трудных работ в педагогической деятельности учителя, от которой зависит успех воспитания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5756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40000"/>
                <a:lumOff val="60000"/>
              </a:schemeClr>
            </a:gs>
            <a:gs pos="100000">
              <a:schemeClr val="accent3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329208" y="72924"/>
            <a:ext cx="8814792" cy="1470025"/>
          </a:xfrm>
        </p:spPr>
        <p:txBody>
          <a:bodyPr>
            <a:noAutofit/>
          </a:bodyPr>
          <a:lstStyle/>
          <a:p>
            <a:r>
              <a:rPr lang="ru-RU" sz="6000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Цели и задачи</a:t>
            </a:r>
            <a:endParaRPr lang="ru-RU" sz="6000" dirty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003206B-E00F-4616-8491-70D99C1BAF9D}"/>
              </a:ext>
            </a:extLst>
          </p:cNvPr>
          <p:cNvSpPr txBox="1"/>
          <p:nvPr/>
        </p:nvSpPr>
        <p:spPr>
          <a:xfrm>
            <a:off x="825030" y="1297353"/>
            <a:ext cx="6915322" cy="2434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Цели: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dirty="0"/>
              <a:t>разъяснить родителям о возникновении у детей трудностей привыкания к школе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dirty="0"/>
              <a:t>повысить уровень педагогической и психологической культуры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endParaRPr lang="ru-RU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00F8F61-3848-41D1-9854-883B1629AD86}"/>
              </a:ext>
            </a:extLst>
          </p:cNvPr>
          <p:cNvSpPr txBox="1"/>
          <p:nvPr/>
        </p:nvSpPr>
        <p:spPr>
          <a:xfrm>
            <a:off x="825030" y="3316495"/>
            <a:ext cx="7823147" cy="3265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Задачи:</a:t>
            </a:r>
            <a:r>
              <a:rPr lang="ru-RU" dirty="0"/>
              <a:t>	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dirty="0"/>
              <a:t>просветить родителей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dirty="0"/>
              <a:t>раскрыть терминологию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dirty="0"/>
              <a:t>рассмотреть проблемы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dirty="0"/>
              <a:t>раскрыть причины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dirty="0"/>
              <a:t>осмыслить и найти пути преодоления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dirty="0"/>
              <a:t>сплотить коллектив родителей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dirty="0"/>
              <a:t>выдать рекомендации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5D8466C-67A8-4674-BA6E-2F699C3DCD8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0500" r="56300"/>
          <a:stretch/>
        </p:blipFill>
        <p:spPr>
          <a:xfrm>
            <a:off x="4572000" y="2835111"/>
            <a:ext cx="3995936" cy="2708920"/>
          </a:xfrm>
          <a:prstGeom prst="rect">
            <a:avLst/>
          </a:prstGeom>
          <a:effectLst>
            <a:softEdge rad="393700"/>
          </a:effectLst>
        </p:spPr>
      </p:pic>
    </p:spTree>
    <p:extLst>
      <p:ext uri="{BB962C8B-B14F-4D97-AF65-F5344CB8AC3E}">
        <p14:creationId xmlns:p14="http://schemas.microsoft.com/office/powerpoint/2010/main" val="3775423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40000"/>
                <a:lumOff val="60000"/>
              </a:schemeClr>
            </a:gs>
            <a:gs pos="100000">
              <a:schemeClr val="accent3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417240" y="116632"/>
            <a:ext cx="8814792" cy="1470025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Организация </a:t>
            </a:r>
            <a:br>
              <a:rPr lang="ru-RU" sz="4000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родительского собрания</a:t>
            </a:r>
            <a:endParaRPr lang="ru-RU" sz="4000" dirty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Рисунок 7" descr="Лампочка и шестеренка">
            <a:extLst>
              <a:ext uri="{FF2B5EF4-FFF2-40B4-BE49-F238E27FC236}">
                <a16:creationId xmlns:a16="http://schemas.microsoft.com/office/drawing/2014/main" id="{E9A28AA0-76A8-4BF7-A027-2A160E5776C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812360" y="210344"/>
            <a:ext cx="914400" cy="9144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3EF3542-8FE0-421D-B7E0-B799547C2208}"/>
              </a:ext>
            </a:extLst>
          </p:cNvPr>
          <p:cNvSpPr txBox="1"/>
          <p:nvPr/>
        </p:nvSpPr>
        <p:spPr>
          <a:xfrm>
            <a:off x="539552" y="1583631"/>
            <a:ext cx="8352928" cy="5150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Материалы и оборудование: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dirty="0"/>
              <a:t>компьютер, проектор, раздаточный материал, мяч</a:t>
            </a:r>
          </a:p>
          <a:p>
            <a:pPr>
              <a:lnSpc>
                <a:spcPct val="150000"/>
              </a:lnSpc>
            </a:pPr>
            <a:endParaRPr lang="ru-RU" sz="800" b="1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Предварительная подготовка: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dirty="0"/>
              <a:t>изучение методической литературы по теме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dirty="0"/>
              <a:t>оповещение родителей через запись в дневнике и общем чате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dirty="0"/>
              <a:t>разработка памяток, инструктажа</a:t>
            </a:r>
          </a:p>
          <a:p>
            <a:pPr>
              <a:lnSpc>
                <a:spcPct val="150000"/>
              </a:lnSpc>
            </a:pPr>
            <a:endParaRPr lang="ru-RU" sz="900" b="1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Форма проведения: </a:t>
            </a:r>
            <a:r>
              <a:rPr lang="ru-RU" sz="1600" dirty="0"/>
              <a:t>нетрадиционное родительское собрание с применением интерактивного метода взаимодействия</a:t>
            </a:r>
          </a:p>
          <a:p>
            <a:pPr>
              <a:lnSpc>
                <a:spcPct val="150000"/>
              </a:lnSpc>
            </a:pPr>
            <a:endParaRPr lang="ru-RU" sz="900" b="1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Применяемые методы</a:t>
            </a:r>
            <a:r>
              <a:rPr lang="ru-RU" dirty="0"/>
              <a:t>: </a:t>
            </a:r>
            <a:r>
              <a:rPr lang="ru-RU" sz="1600" dirty="0"/>
              <a:t>интерактив, игра, анкетирование, творческая деятельность и другие</a:t>
            </a:r>
          </a:p>
          <a:p>
            <a:pPr>
              <a:lnSpc>
                <a:spcPct val="150000"/>
              </a:lnSpc>
            </a:pPr>
            <a:endParaRPr lang="ru-RU" sz="900" b="1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Время проведения: </a:t>
            </a:r>
            <a:r>
              <a:rPr lang="ru-RU" sz="1600" dirty="0"/>
              <a:t>1 час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0643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40000"/>
                <a:lumOff val="60000"/>
              </a:schemeClr>
            </a:gs>
            <a:gs pos="100000">
              <a:schemeClr val="accent3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417240" y="116632"/>
            <a:ext cx="8814792" cy="1470025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Этапы  </a:t>
            </a:r>
            <a:br>
              <a:rPr lang="ru-RU" sz="4000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родительского собрания</a:t>
            </a:r>
            <a:endParaRPr lang="ru-RU" sz="4000" dirty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Рисунок 7" descr="Лампочка и шестеренка">
            <a:extLst>
              <a:ext uri="{FF2B5EF4-FFF2-40B4-BE49-F238E27FC236}">
                <a16:creationId xmlns:a16="http://schemas.microsoft.com/office/drawing/2014/main" id="{E9A28AA0-76A8-4BF7-A027-2A160E5776C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812360" y="210344"/>
            <a:ext cx="914400" cy="9144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3EF3542-8FE0-421D-B7E0-B799547C2208}"/>
              </a:ext>
            </a:extLst>
          </p:cNvPr>
          <p:cNvSpPr txBox="1"/>
          <p:nvPr/>
        </p:nvSpPr>
        <p:spPr>
          <a:xfrm>
            <a:off x="329208" y="1609856"/>
            <a:ext cx="9211344" cy="6001643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1. Введение: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1600" dirty="0"/>
              <a:t>Приветствие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1600" dirty="0" err="1"/>
              <a:t>Опредление</a:t>
            </a:r>
            <a:r>
              <a:rPr lang="ru-RU" sz="1600" dirty="0"/>
              <a:t> темы</a:t>
            </a:r>
          </a:p>
          <a:p>
            <a:pPr lvl="0">
              <a:lnSpc>
                <a:spcPct val="150000"/>
              </a:lnSpc>
            </a:pPr>
            <a:endParaRPr lang="ru-RU" b="1" dirty="0">
              <a:solidFill>
                <a:srgbClr val="1F497D">
                  <a:lumMod val="50000"/>
                </a:srgbClr>
              </a:solidFill>
            </a:endParaRPr>
          </a:p>
          <a:p>
            <a:pPr lvl="0">
              <a:lnSpc>
                <a:spcPct val="150000"/>
              </a:lnSpc>
            </a:pPr>
            <a:r>
              <a:rPr lang="ru-RU" b="1" dirty="0">
                <a:solidFill>
                  <a:srgbClr val="1F497D">
                    <a:lumMod val="50000"/>
                  </a:srgbClr>
                </a:solidFill>
              </a:rPr>
              <a:t>2. Основной этап: </a:t>
            </a: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1600" dirty="0">
                <a:solidFill>
                  <a:prstClr val="black"/>
                </a:solidFill>
              </a:rPr>
              <a:t>Раскрытие понятия «Адаптация»</a:t>
            </a: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1600" dirty="0">
                <a:solidFill>
                  <a:prstClr val="black"/>
                </a:solidFill>
              </a:rPr>
              <a:t>1-ый эксперимент «Солнышко»</a:t>
            </a: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1600" dirty="0">
                <a:solidFill>
                  <a:prstClr val="black"/>
                </a:solidFill>
              </a:rPr>
              <a:t>Особенности современного ученика.</a:t>
            </a: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1600" dirty="0">
                <a:solidFill>
                  <a:prstClr val="black"/>
                </a:solidFill>
              </a:rPr>
              <a:t>Требования Образовательного стандарта</a:t>
            </a: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1600" dirty="0">
                <a:solidFill>
                  <a:prstClr val="black"/>
                </a:solidFill>
              </a:rPr>
              <a:t>2-ой эксперимент «Хлопок»</a:t>
            </a:r>
          </a:p>
          <a:p>
            <a:pPr lvl="0">
              <a:lnSpc>
                <a:spcPct val="150000"/>
              </a:lnSpc>
            </a:pPr>
            <a:endParaRPr lang="ru-RU" b="1" dirty="0">
              <a:solidFill>
                <a:srgbClr val="1F497D">
                  <a:lumMod val="50000"/>
                </a:srgbClr>
              </a:solidFill>
            </a:endParaRPr>
          </a:p>
          <a:p>
            <a:pPr lvl="0">
              <a:lnSpc>
                <a:spcPct val="150000"/>
              </a:lnSpc>
            </a:pPr>
            <a:endParaRPr lang="ru-RU" b="1" dirty="0">
              <a:solidFill>
                <a:srgbClr val="1F497D">
                  <a:lumMod val="50000"/>
                </a:srgbClr>
              </a:solidFill>
            </a:endParaRPr>
          </a:p>
          <a:p>
            <a:pPr lvl="0">
              <a:lnSpc>
                <a:spcPct val="150000"/>
              </a:lnSpc>
            </a:pPr>
            <a:endParaRPr lang="ru-RU" b="1" dirty="0">
              <a:solidFill>
                <a:srgbClr val="1F497D">
                  <a:lumMod val="50000"/>
                </a:srgbClr>
              </a:solidFill>
            </a:endParaRPr>
          </a:p>
          <a:p>
            <a:pPr lvl="0">
              <a:lnSpc>
                <a:spcPct val="150000"/>
              </a:lnSpc>
            </a:pPr>
            <a:endParaRPr lang="ru-RU" b="1" dirty="0">
              <a:solidFill>
                <a:srgbClr val="1F497D">
                  <a:lumMod val="50000"/>
                </a:srgbClr>
              </a:solidFill>
            </a:endParaRPr>
          </a:p>
          <a:p>
            <a:pPr lvl="0">
              <a:lnSpc>
                <a:spcPct val="150000"/>
              </a:lnSpc>
            </a:pPr>
            <a:endParaRPr lang="ru-RU" b="1" dirty="0">
              <a:solidFill>
                <a:srgbClr val="1F497D">
                  <a:lumMod val="50000"/>
                </a:srgbClr>
              </a:solidFill>
            </a:endParaRPr>
          </a:p>
          <a:p>
            <a:pPr lvl="0">
              <a:lnSpc>
                <a:spcPct val="150000"/>
              </a:lnSpc>
            </a:pPr>
            <a:r>
              <a:rPr lang="ru-RU" b="1" dirty="0">
                <a:solidFill>
                  <a:srgbClr val="1F497D">
                    <a:lumMod val="50000"/>
                  </a:srgbClr>
                </a:solidFill>
              </a:rPr>
              <a:t>3. Раздача методического материала. Проведение инструктажа.</a:t>
            </a:r>
          </a:p>
          <a:p>
            <a:pPr lvl="0">
              <a:lnSpc>
                <a:spcPct val="150000"/>
              </a:lnSpc>
            </a:pPr>
            <a:endParaRPr lang="ru-RU" b="1" dirty="0">
              <a:solidFill>
                <a:srgbClr val="1F497D">
                  <a:lumMod val="50000"/>
                </a:srgbClr>
              </a:solidFill>
            </a:endParaRPr>
          </a:p>
          <a:p>
            <a:pPr lvl="0">
              <a:lnSpc>
                <a:spcPct val="150000"/>
              </a:lnSpc>
            </a:pPr>
            <a:r>
              <a:rPr lang="ru-RU" b="1" dirty="0">
                <a:solidFill>
                  <a:srgbClr val="1F497D">
                    <a:lumMod val="50000"/>
                  </a:srgbClr>
                </a:solidFill>
              </a:rPr>
              <a:t>4 . Разное:</a:t>
            </a: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1600" dirty="0">
                <a:solidFill>
                  <a:prstClr val="black"/>
                </a:solidFill>
              </a:rPr>
              <a:t>Обсуждение других вопросов</a:t>
            </a:r>
          </a:p>
          <a:p>
            <a:pPr lvl="0">
              <a:lnSpc>
                <a:spcPct val="150000"/>
              </a:lnSpc>
            </a:pPr>
            <a:endParaRPr lang="ru-RU" b="1" dirty="0">
              <a:solidFill>
                <a:srgbClr val="1F497D">
                  <a:lumMod val="50000"/>
                </a:srgbClr>
              </a:solidFill>
            </a:endParaRPr>
          </a:p>
          <a:p>
            <a:pPr lvl="0">
              <a:lnSpc>
                <a:spcPct val="150000"/>
              </a:lnSpc>
            </a:pPr>
            <a:r>
              <a:rPr lang="ru-RU" b="1" dirty="0">
                <a:solidFill>
                  <a:srgbClr val="1F497D">
                    <a:lumMod val="50000"/>
                  </a:srgbClr>
                </a:solidFill>
              </a:rPr>
              <a:t>5. Рефлексия : </a:t>
            </a: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1600" dirty="0">
                <a:solidFill>
                  <a:prstClr val="black"/>
                </a:solidFill>
              </a:rPr>
              <a:t>Игра «Слово-эстафета»</a:t>
            </a:r>
          </a:p>
          <a:p>
            <a:pPr lvl="0">
              <a:lnSpc>
                <a:spcPct val="150000"/>
              </a:lnSpc>
            </a:pPr>
            <a:endParaRPr lang="ru-RU" b="1" dirty="0">
              <a:solidFill>
                <a:srgbClr val="1F497D">
                  <a:lumMod val="50000"/>
                </a:srgbClr>
              </a:solidFill>
            </a:endParaRPr>
          </a:p>
          <a:p>
            <a:pPr lvl="0">
              <a:lnSpc>
                <a:spcPct val="150000"/>
              </a:lnSpc>
            </a:pPr>
            <a:r>
              <a:rPr lang="ru-RU" b="1" dirty="0">
                <a:solidFill>
                  <a:srgbClr val="1F497D">
                    <a:lumMod val="50000"/>
                  </a:srgbClr>
                </a:solidFill>
              </a:rPr>
              <a:t>6. Подведение итогов. </a:t>
            </a: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endParaRPr lang="ru-RU" sz="1600" dirty="0">
              <a:solidFill>
                <a:prstClr val="black"/>
              </a:solidFill>
            </a:endParaRPr>
          </a:p>
          <a:p>
            <a:pPr lvl="0">
              <a:lnSpc>
                <a:spcPct val="150000"/>
              </a:lnSpc>
            </a:pPr>
            <a:endParaRPr lang="ru-RU" sz="1600" dirty="0">
              <a:solidFill>
                <a:prstClr val="black"/>
              </a:solidFill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endParaRPr lang="ru-RU" sz="16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8937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40000"/>
                <a:lumOff val="60000"/>
              </a:schemeClr>
            </a:gs>
            <a:gs pos="100000">
              <a:schemeClr val="accent3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326868" y="1369516"/>
            <a:ext cx="8814792" cy="1845749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Адаптация </a:t>
            </a:r>
            <a:br>
              <a:rPr lang="ru-RU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первоклассников к школе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600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ru-RU" sz="3600" b="1" dirty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85E1156-74B2-4B74-87AD-DA975F459F6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688" t="27457" r="10626" b="11099"/>
          <a:stretch/>
        </p:blipFill>
        <p:spPr>
          <a:xfrm>
            <a:off x="1697188" y="2895871"/>
            <a:ext cx="5749622" cy="3200202"/>
          </a:xfrm>
          <a:prstGeom prst="rect">
            <a:avLst/>
          </a:prstGeom>
          <a:effectLst>
            <a:softEdge rad="2667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E626346-FA03-41DB-B309-03353DED7FEA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45158" y="-70644"/>
            <a:ext cx="4653683" cy="144016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E1ACB28-B6E3-43EA-8877-D44F36996710}"/>
              </a:ext>
            </a:extLst>
          </p:cNvPr>
          <p:cNvSpPr txBox="1"/>
          <p:nvPr/>
        </p:nvSpPr>
        <p:spPr>
          <a:xfrm>
            <a:off x="741459" y="5949280"/>
            <a:ext cx="83678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1F497D">
                    <a:lumMod val="50000"/>
                  </a:srgb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родительское собрание </a:t>
            </a:r>
            <a:r>
              <a:rPr lang="ru-RU" sz="3600" dirty="0" smtClean="0">
                <a:solidFill>
                  <a:srgbClr val="1F497D">
                    <a:lumMod val="50000"/>
                  </a:srgb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в 1 </a:t>
            </a:r>
            <a:r>
              <a:rPr lang="ru-RU" sz="3600" dirty="0">
                <a:solidFill>
                  <a:srgbClr val="1F497D">
                    <a:lumMod val="50000"/>
                  </a:srgb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«А</a:t>
            </a:r>
            <a:r>
              <a:rPr lang="ru-RU" sz="3600">
                <a:solidFill>
                  <a:srgbClr val="1F497D">
                    <a:lumMod val="50000"/>
                  </a:srgb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» </a:t>
            </a:r>
            <a:r>
              <a:rPr lang="ru-RU" sz="3600" smtClean="0">
                <a:solidFill>
                  <a:srgbClr val="1F497D">
                    <a:lumMod val="50000"/>
                  </a:srgb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классе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4439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40000"/>
                <a:lumOff val="60000"/>
              </a:schemeClr>
            </a:gs>
            <a:gs pos="100000">
              <a:schemeClr val="accent3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-108520" y="526975"/>
            <a:ext cx="8814792" cy="4824536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ru-RU" sz="3600" i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«Педагогика должна стать наукой                  </a:t>
            </a:r>
            <a:br>
              <a:rPr lang="ru-RU" sz="3600" i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600" i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для всех –  и для учителей, </a:t>
            </a:r>
            <a:br>
              <a:rPr lang="ru-RU" sz="3600" i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600" i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и для родителей»</a:t>
            </a:r>
            <a:br>
              <a:rPr lang="ru-RU" sz="3600" i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600" i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            </a:t>
            </a:r>
            <a:r>
              <a:rPr lang="ru-RU" sz="2800" i="1" dirty="0" err="1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В.А.Сухомлинский</a:t>
            </a:r>
            <a:endParaRPr lang="ru-RU" sz="3200" i="1" dirty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3EA812A-837A-4D3B-8555-EA9F4ABEFA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4013249"/>
            <a:ext cx="4572000" cy="2676525"/>
          </a:xfrm>
          <a:prstGeom prst="rect">
            <a:avLst/>
          </a:prstGeom>
          <a:effectLst>
            <a:softEdge rad="2540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A54E9BB-6325-4400-B581-B942E74A82AC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04248" y="-5680"/>
            <a:ext cx="2437230" cy="1664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86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40000"/>
                <a:lumOff val="60000"/>
              </a:schemeClr>
            </a:gs>
            <a:gs pos="100000">
              <a:schemeClr val="accent3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395536" y="1412776"/>
            <a:ext cx="8064896" cy="4032448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ru-RU" sz="3600" i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Адаптация</a:t>
            </a:r>
            <a:r>
              <a:rPr lang="ru-RU" sz="3600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– 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это естественное состояние человека, проявляющееся в приспособлении (привыкании) к новым условиям жизни, новой деятельности, новым социальным контактам, новым социальным ролям.</a:t>
            </a:r>
            <a:endParaRPr lang="ru-RU" sz="3200" dirty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A54E9BB-6325-4400-B581-B942E74A82A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04248" y="-5680"/>
            <a:ext cx="2437230" cy="166480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E408E41-48A5-47FF-9057-ECE3C66809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>
            <a:off x="24121" y="5193648"/>
            <a:ext cx="2438611" cy="166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591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мокинг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2167</TotalTime>
  <Words>409</Words>
  <Application>Microsoft Office PowerPoint</Application>
  <PresentationFormat>Экран (4:3)</PresentationFormat>
  <Paragraphs>112</Paragraphs>
  <Slides>14</Slides>
  <Notes>14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Constantia</vt:lpstr>
      <vt:lpstr>Times New Roman</vt:lpstr>
      <vt:lpstr>Wingdings</vt:lpstr>
      <vt:lpstr>Тема Office</vt:lpstr>
      <vt:lpstr>Презентация PowerPoint</vt:lpstr>
      <vt:lpstr>АКТУАЛЬНОСТЬ </vt:lpstr>
      <vt:lpstr>Отличительные  особенности мероприятия</vt:lpstr>
      <vt:lpstr>Цели и задачи</vt:lpstr>
      <vt:lpstr>Организация  родительского собрания</vt:lpstr>
      <vt:lpstr>Этапы   родительского собрания</vt:lpstr>
      <vt:lpstr>Адаптация  первоклассников к школе </vt:lpstr>
      <vt:lpstr>          «Педагогика должна стать наукой                             для всех –  и для учителей,            и для родителей»                                                       В.А.Сухомлинский</vt:lpstr>
      <vt:lpstr>          Адаптация – это естественное состояние человека, проявляющееся в приспособлении (привыкании) к новым условиям жизни, новой деятельности, новым социальным контактам, новым социальным ролям.</vt:lpstr>
      <vt:lpstr>«Все мы разные –    и в этом наше богатство» </vt:lpstr>
      <vt:lpstr>Презентация PowerPoint</vt:lpstr>
      <vt:lpstr>«Только вместе с родителями, общими усилиями, педагоги могут дать детям большое человеческое счастье»                            В.А. Сухомлинский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СЛАВЯНСКИЕ КУКЛЫ-ОБЕРЕГИ.</dc:title>
  <dc:creator>Sams-Book</dc:creator>
  <cp:lastModifiedBy>user</cp:lastModifiedBy>
  <cp:revision>191</cp:revision>
  <dcterms:created xsi:type="dcterms:W3CDTF">2014-10-07T14:44:02Z</dcterms:created>
  <dcterms:modified xsi:type="dcterms:W3CDTF">2024-02-07T13:22:18Z</dcterms:modified>
</cp:coreProperties>
</file>