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0" r:id="rId2"/>
    <p:sldId id="281" r:id="rId3"/>
    <p:sldId id="284" r:id="rId4"/>
    <p:sldId id="270" r:id="rId5"/>
    <p:sldId id="285" r:id="rId6"/>
    <p:sldId id="279" r:id="rId7"/>
    <p:sldId id="286" r:id="rId8"/>
    <p:sldId id="278" r:id="rId9"/>
    <p:sldId id="287" r:id="rId10"/>
    <p:sldId id="277" r:id="rId11"/>
    <p:sldId id="276" r:id="rId12"/>
    <p:sldId id="275" r:id="rId13"/>
    <p:sldId id="288" r:id="rId14"/>
    <p:sldId id="274" r:id="rId15"/>
    <p:sldId id="289" r:id="rId16"/>
    <p:sldId id="273" r:id="rId17"/>
    <p:sldId id="272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64" autoAdjust="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68B0D-A982-43CB-BCA6-B6D96D6822D1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C2C81-F456-4914-9088-3B8C69F5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8.png"/><Relationship Id="rId7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slide" Target="slide11.xml"/><Relationship Id="rId4" Type="http://schemas.openxmlformats.org/officeDocument/2006/relationships/image" Target="../media/image7.png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13.xml"/><Relationship Id="rId5" Type="http://schemas.openxmlformats.org/officeDocument/2006/relationships/image" Target="../media/image11.png"/><Relationship Id="rId10" Type="http://schemas.openxmlformats.org/officeDocument/2006/relationships/slide" Target="slide16.xml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slide" Target="slide1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17.xml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16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18.xml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92893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Bahnschrift SemiBold Condensed" pitchFamily="34" charset="0"/>
              </a:rPr>
              <a:t>Петр </a:t>
            </a:r>
            <a:r>
              <a:rPr lang="en-GB" sz="6000" dirty="0" smtClean="0">
                <a:latin typeface="Bahnschrift SemiBold Condensed" pitchFamily="34" charset="0"/>
              </a:rPr>
              <a:t>I </a:t>
            </a:r>
            <a:r>
              <a:rPr lang="ru-RU" sz="6000" dirty="0" smtClean="0">
                <a:latin typeface="Bahnschrift SemiBold Condensed" pitchFamily="34" charset="0"/>
              </a:rPr>
              <a:t>и церковная реформа.</a:t>
            </a:r>
            <a:endParaRPr lang="ru-RU" sz="60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938" y="3005402"/>
            <a:ext cx="1755442" cy="1780946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623" y="3005402"/>
            <a:ext cx="2115798" cy="2147170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2" y="4357694"/>
            <a:ext cx="2455561" cy="1790980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3923" y="3005402"/>
            <a:ext cx="2115798" cy="2142153"/>
          </a:xfrm>
          <a:prstGeom prst="rect">
            <a:avLst/>
          </a:prstGeom>
        </p:spPr>
      </p:pic>
      <p:sp>
        <p:nvSpPr>
          <p:cNvPr id="6" name="Молния 5">
            <a:hlinkClick r:id="rId7" action="ppaction://hlinksldjump"/>
          </p:cNvPr>
          <p:cNvSpPr/>
          <p:nvPr/>
        </p:nvSpPr>
        <p:spPr>
          <a:xfrm>
            <a:off x="8358214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Как назывался закон, который определял положение церкви в государстве со времени правления Петра I?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14311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Главный магистрат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9" name="1"/>
          <p:cNvSpPr/>
          <p:nvPr/>
        </p:nvSpPr>
        <p:spPr>
          <a:xfrm>
            <a:off x="285720" y="3071810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Духовный регламент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407194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Духовный собор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507207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Табель о рангах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2" name="5-конечная звезда 11">
            <a:hlinkClick r:id="rId8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071810"/>
            <a:ext cx="1804892" cy="1806852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3026087"/>
            <a:ext cx="2175397" cy="2178403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4429132"/>
            <a:ext cx="2524732" cy="1817032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5759" y="3026087"/>
            <a:ext cx="2175397" cy="2173313"/>
          </a:xfrm>
          <a:prstGeom prst="rect">
            <a:avLst/>
          </a:prstGeom>
        </p:spPr>
      </p:pic>
      <p:pic>
        <p:nvPicPr>
          <p:cNvPr id="6" name="Рисунок 5" descr="Рисунок 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0890" y="2071678"/>
            <a:ext cx="2164812" cy="1440393"/>
          </a:xfrm>
          <a:prstGeom prst="rect">
            <a:avLst/>
          </a:prstGeom>
        </p:spPr>
      </p:pic>
      <p:sp>
        <p:nvSpPr>
          <p:cNvPr id="7" name="Молния 6">
            <a:hlinkClick r:id="rId8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В каком году был создан Святейший Синод?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14311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1700 г.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3071810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1710 г.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407194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1714 г.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2" name="1"/>
          <p:cNvSpPr/>
          <p:nvPr/>
        </p:nvSpPr>
        <p:spPr>
          <a:xfrm>
            <a:off x="357158" y="507207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1721 г.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3" name="5-конечная звезда 12">
            <a:hlinkClick r:id="rId9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638" y="2916122"/>
            <a:ext cx="1854340" cy="1869158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51" y="2916122"/>
            <a:ext cx="2234997" cy="2253520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8248" y="4335394"/>
            <a:ext cx="2593902" cy="1879688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9003" y="2916122"/>
            <a:ext cx="2234997" cy="2248255"/>
          </a:xfrm>
          <a:prstGeom prst="rect">
            <a:avLst/>
          </a:prstGeom>
        </p:spPr>
      </p:pic>
      <p:pic>
        <p:nvPicPr>
          <p:cNvPr id="6" name="Рисунок 5" descr="Рисунок 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8248" y="1928802"/>
            <a:ext cx="2224121" cy="1490062"/>
          </a:xfrm>
          <a:prstGeom prst="rect">
            <a:avLst/>
          </a:prstGeom>
        </p:spPr>
      </p:pic>
      <p:pic>
        <p:nvPicPr>
          <p:cNvPr id="7" name="Рисунок 6" descr="Рисунок 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6151" y="1928802"/>
            <a:ext cx="1865216" cy="1490062"/>
          </a:xfrm>
          <a:prstGeom prst="rect">
            <a:avLst/>
          </a:prstGeom>
        </p:spPr>
      </p:pic>
      <p:sp>
        <p:nvSpPr>
          <p:cNvPr id="8" name="Молния 7">
            <a:hlinkClick r:id="rId9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Какое произведение для обучения детей было напечатано в типографии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Александро-Невского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 монастыря, открытого по инициативе Феофана Прокоповича?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207167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Апостол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300037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Поучение детям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400050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Bahnschrift SemiBold Condensed" pitchFamily="34" charset="0"/>
              </a:rPr>
              <a:t>Отрок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3" name="1"/>
          <p:cNvSpPr/>
          <p:nvPr/>
        </p:nvSpPr>
        <p:spPr>
          <a:xfrm>
            <a:off x="357158" y="5000636"/>
            <a:ext cx="3357586" cy="92869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Первое учение отрокам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5" name="5-конечная звезда 14">
            <a:hlinkClick r:id="rId10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cf.ppt-online.org/files1/slide/v/VYNQKkigob3et9Lsp2OP847vcXM0GxduF5T6aUjSn/slid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572496" y="6143644"/>
            <a:ext cx="571504" cy="571504"/>
          </a:xfrm>
          <a:prstGeom prst="star5">
            <a:avLst>
              <a:gd name="adj" fmla="val 16083"/>
              <a:gd name="hf" fmla="val 105146"/>
              <a:gd name="vf" fmla="val 11055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567" y="2921738"/>
            <a:ext cx="1800654" cy="1744547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2921738"/>
            <a:ext cx="2170290" cy="2103286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248" y="4246392"/>
            <a:ext cx="2518804" cy="1754376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7184" y="2921738"/>
            <a:ext cx="2170290" cy="2098371"/>
          </a:xfrm>
          <a:prstGeom prst="rect">
            <a:avLst/>
          </a:prstGeom>
        </p:spPr>
      </p:pic>
      <p:pic>
        <p:nvPicPr>
          <p:cNvPr id="6" name="Рисунок 5" descr="Рисунок 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248" y="2000240"/>
            <a:ext cx="2159729" cy="1390724"/>
          </a:xfrm>
          <a:prstGeom prst="rect">
            <a:avLst/>
          </a:prstGeom>
        </p:spPr>
      </p:pic>
      <p:pic>
        <p:nvPicPr>
          <p:cNvPr id="7" name="Рисунок 6" descr="Рисунок 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744" y="2000240"/>
            <a:ext cx="1811215" cy="1390724"/>
          </a:xfrm>
          <a:prstGeom prst="rect">
            <a:avLst/>
          </a:prstGeom>
        </p:spPr>
      </p:pic>
      <p:pic>
        <p:nvPicPr>
          <p:cNvPr id="8" name="Рисунок 7" descr="Рисунок 9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8503" y="4591954"/>
            <a:ext cx="1811215" cy="1395638"/>
          </a:xfrm>
          <a:prstGeom prst="rect">
            <a:avLst/>
          </a:prstGeom>
        </p:spPr>
      </p:pic>
      <p:sp>
        <p:nvSpPr>
          <p:cNvPr id="9" name="Молния 8">
            <a:hlinkClick r:id="rId10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Как называлась должность главы Святейшего Синода?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92906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старший прокурор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492919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адмирал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192880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генерал-прокурор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6" name="1"/>
          <p:cNvSpPr/>
          <p:nvPr/>
        </p:nvSpPr>
        <p:spPr>
          <a:xfrm>
            <a:off x="285720" y="285749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обер-прокурор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7" name="5-конечная звезда 16">
            <a:hlinkClick r:id="rId11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thepresentation.ru/img/thumbs/6c8b93ad8755bf6537ee019c8bb36dbf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142844" y="6143644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072330" y="5857892"/>
            <a:ext cx="357190" cy="285752"/>
          </a:xfrm>
          <a:prstGeom prst="rect">
            <a:avLst/>
          </a:prstGeom>
          <a:solidFill>
            <a:srgbClr val="98DCD2"/>
          </a:solidFill>
          <a:ln>
            <a:solidFill>
              <a:srgbClr val="98DC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А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447" y="3003055"/>
            <a:ext cx="1849987" cy="1713395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50" y="3003055"/>
            <a:ext cx="2229750" cy="2065727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955" y="4304055"/>
            <a:ext cx="2587812" cy="1723047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1670" y="3003055"/>
            <a:ext cx="2229750" cy="2060900"/>
          </a:xfrm>
          <a:prstGeom prst="rect">
            <a:avLst/>
          </a:prstGeom>
        </p:spPr>
      </p:pic>
      <p:pic>
        <p:nvPicPr>
          <p:cNvPr id="6" name="Рисунок 5" descr="Рисунок 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4955" y="2098012"/>
            <a:ext cx="2218899" cy="1365890"/>
          </a:xfrm>
          <a:prstGeom prst="rect">
            <a:avLst/>
          </a:prstGeom>
        </p:spPr>
      </p:pic>
      <p:pic>
        <p:nvPicPr>
          <p:cNvPr id="7" name="Рисунок 6" descr="Рисунок 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6150" y="2098012"/>
            <a:ext cx="1860837" cy="1365890"/>
          </a:xfrm>
          <a:prstGeom prst="rect">
            <a:avLst/>
          </a:prstGeom>
        </p:spPr>
      </p:pic>
      <p:pic>
        <p:nvPicPr>
          <p:cNvPr id="8" name="Рисунок 7" descr="Рисунок 9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3163" y="4643446"/>
            <a:ext cx="1860837" cy="1370716"/>
          </a:xfrm>
          <a:prstGeom prst="rect">
            <a:avLst/>
          </a:prstGeom>
        </p:spPr>
      </p:pic>
      <p:pic>
        <p:nvPicPr>
          <p:cNvPr id="9" name="Рисунок 8" descr="Рисунок 3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01670" y="2098012"/>
            <a:ext cx="2229750" cy="1365890"/>
          </a:xfrm>
          <a:prstGeom prst="rect">
            <a:avLst/>
          </a:prstGeom>
        </p:spPr>
      </p:pic>
      <p:sp>
        <p:nvSpPr>
          <p:cNvPr id="10" name="Молния 9">
            <a:hlinkClick r:id="rId11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Кто из перечисленных церковных деятелей был современником царя Петра I ?</a:t>
            </a:r>
            <a:endParaRPr lang="ru-RU" sz="38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14311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Сергий Радонежский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3071810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Иосиф Волоцкий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4" name="1"/>
          <p:cNvSpPr/>
          <p:nvPr/>
        </p:nvSpPr>
        <p:spPr>
          <a:xfrm>
            <a:off x="357158" y="407194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Стефан Яворский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7158" y="507207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Нил </a:t>
            </a:r>
            <a:r>
              <a:rPr lang="ru-RU" sz="3200" dirty="0" err="1" smtClean="0">
                <a:latin typeface="Bahnschrift SemiBold Condensed" pitchFamily="34" charset="0"/>
              </a:rPr>
              <a:t>Сорский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6" name="5-конечная звезда 15">
            <a:hlinkClick r:id="rId12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961" y="2938194"/>
            <a:ext cx="1800654" cy="1775700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138" y="2938194"/>
            <a:ext cx="2170290" cy="2140844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5642" y="4286502"/>
            <a:ext cx="2518804" cy="1785704"/>
          </a:xfrm>
          <a:prstGeom prst="rect">
            <a:avLst/>
          </a:prstGeom>
        </p:spPr>
      </p:pic>
      <p:pic>
        <p:nvPicPr>
          <p:cNvPr id="5" name="Рисунок 4" descr="Рисунок 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6578" y="2938194"/>
            <a:ext cx="2170290" cy="2135842"/>
          </a:xfrm>
          <a:prstGeom prst="rect">
            <a:avLst/>
          </a:prstGeom>
        </p:spPr>
      </p:pic>
      <p:pic>
        <p:nvPicPr>
          <p:cNvPr id="6" name="Рисунок 5" descr="Рисунок 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5642" y="2000240"/>
            <a:ext cx="2159729" cy="1415558"/>
          </a:xfrm>
          <a:prstGeom prst="rect">
            <a:avLst/>
          </a:prstGeom>
        </p:spPr>
      </p:pic>
      <p:pic>
        <p:nvPicPr>
          <p:cNvPr id="7" name="Рисунок 6" descr="Рисунок 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4138" y="2000240"/>
            <a:ext cx="1811215" cy="1415558"/>
          </a:xfrm>
          <a:prstGeom prst="rect">
            <a:avLst/>
          </a:prstGeom>
        </p:spPr>
      </p:pic>
      <p:pic>
        <p:nvPicPr>
          <p:cNvPr id="8" name="Рисунок 7" descr="Рисунок 9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57897" y="4638235"/>
            <a:ext cx="1811215" cy="1420560"/>
          </a:xfrm>
          <a:prstGeom prst="rect">
            <a:avLst/>
          </a:prstGeom>
        </p:spPr>
      </p:pic>
      <p:pic>
        <p:nvPicPr>
          <p:cNvPr id="9" name="Рисунок 8" descr="Рисунок 3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6578" y="2000240"/>
            <a:ext cx="2170290" cy="1415558"/>
          </a:xfrm>
          <a:prstGeom prst="rect">
            <a:avLst/>
          </a:prstGeom>
        </p:spPr>
      </p:pic>
      <p:sp>
        <p:nvSpPr>
          <p:cNvPr id="10" name="Молния 9">
            <a:hlinkClick r:id="rId11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Как по-другому назывался Правительствующий Синод?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12" name="1"/>
          <p:cNvSpPr/>
          <p:nvPr/>
        </p:nvSpPr>
        <p:spPr>
          <a:xfrm>
            <a:off x="285720" y="207167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Духовная коллегия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00037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Монастырский приказ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400050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Светский приказ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500063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Духовный приказ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pic>
        <p:nvPicPr>
          <p:cNvPr id="16" name="Рисунок 15" descr="Рисунок 7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14744" y="4643446"/>
            <a:ext cx="1860837" cy="1428760"/>
          </a:xfrm>
          <a:prstGeom prst="rect">
            <a:avLst/>
          </a:prstGeom>
        </p:spPr>
      </p:pic>
      <p:sp>
        <p:nvSpPr>
          <p:cNvPr id="17" name="5-конечная звезда 16">
            <a:hlinkClick r:id="rId13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071546"/>
            <a:ext cx="2090755" cy="1725026"/>
          </a:xfrm>
          <a:prstGeom prst="rect">
            <a:avLst/>
          </a:prstGeom>
        </p:spPr>
      </p:pic>
      <p:pic>
        <p:nvPicPr>
          <p:cNvPr id="3" name="Рисунок 2" descr="Рисунок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1071546"/>
            <a:ext cx="2493058" cy="1725026"/>
          </a:xfrm>
          <a:prstGeom prst="rect">
            <a:avLst/>
          </a:prstGeom>
        </p:spPr>
      </p:pic>
      <p:pic>
        <p:nvPicPr>
          <p:cNvPr id="4" name="Рисунок 3" descr="Рисунок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1071546"/>
            <a:ext cx="2505249" cy="1725026"/>
          </a:xfrm>
          <a:prstGeom prst="rect">
            <a:avLst/>
          </a:prstGeom>
        </p:spPr>
      </p:pic>
      <p:pic>
        <p:nvPicPr>
          <p:cNvPr id="5" name="Рисунок 4" descr="Рисунок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166" y="2214554"/>
            <a:ext cx="2505249" cy="2608873"/>
          </a:xfrm>
          <a:prstGeom prst="rect">
            <a:avLst/>
          </a:prstGeom>
        </p:spPr>
      </p:pic>
      <p:pic>
        <p:nvPicPr>
          <p:cNvPr id="6" name="Рисунок 5" descr="Рисунок 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430" y="2285992"/>
            <a:ext cx="2078564" cy="2163901"/>
          </a:xfrm>
          <a:prstGeom prst="rect">
            <a:avLst/>
          </a:prstGeom>
        </p:spPr>
      </p:pic>
      <p:pic>
        <p:nvPicPr>
          <p:cNvPr id="7" name="Рисунок 6" descr="Рисунок 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628" y="2285992"/>
            <a:ext cx="2505249" cy="2602777"/>
          </a:xfrm>
          <a:prstGeom prst="rect">
            <a:avLst/>
          </a:prstGeom>
        </p:spPr>
      </p:pic>
      <p:pic>
        <p:nvPicPr>
          <p:cNvPr id="8" name="Рисунок 7" descr="Рисунок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0166" y="4286256"/>
            <a:ext cx="2090755" cy="1731121"/>
          </a:xfrm>
          <a:prstGeom prst="rect">
            <a:avLst/>
          </a:prstGeom>
        </p:spPr>
      </p:pic>
      <p:pic>
        <p:nvPicPr>
          <p:cNvPr id="9" name="Рисунок 8" descr="Рисунок 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1802" y="3857628"/>
            <a:ext cx="2907552" cy="2176092"/>
          </a:xfrm>
          <a:prstGeom prst="rect">
            <a:avLst/>
          </a:prstGeom>
        </p:spPr>
      </p:pic>
      <p:pic>
        <p:nvPicPr>
          <p:cNvPr id="10" name="Рисунок 9" descr="Рисунок 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29256" y="4286256"/>
            <a:ext cx="2090755" cy="1731121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000100" y="0"/>
            <a:ext cx="7500990" cy="1285884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работу!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олния 1">
            <a:hlinkClick r:id="rId2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500034" y="0"/>
            <a:ext cx="8358246" cy="4429132"/>
          </a:xfrm>
          <a:prstGeom prst="horizontalScroll">
            <a:avLst/>
          </a:prstGeom>
          <a:solidFill>
            <a:srgbClr val="FFFF00"/>
          </a:solidFill>
          <a:ln>
            <a:solidFill>
              <a:srgbClr val="00B05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Дорогие друзья!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Предлагаю вам собрать исторический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Прочтите вопрос, нажмите на ответ. Если вы ответите верно,  то откроется часть картины.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Желаю удачи!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000364" y="4071942"/>
            <a:ext cx="5143536" cy="2214578"/>
          </a:xfrm>
          <a:prstGeom prst="horizontalScroll">
            <a:avLst/>
          </a:prstGeom>
          <a:solidFill>
            <a:srgbClr val="FFFF00"/>
          </a:solidFill>
          <a:ln>
            <a:solidFill>
              <a:srgbClr val="00B05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того, чтобы перейти на следующий слайд,  нажмите на картинку с молнией. Для того чтобы вернуться на предыдущий слайд, нажмите на картинку со звездочкой.</a:t>
            </a:r>
          </a:p>
        </p:txBody>
      </p:sp>
      <p:pic>
        <p:nvPicPr>
          <p:cNvPr id="2050" name="Picture 2" descr="C:\Users\vilko\Downloads\998118-05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429132"/>
            <a:ext cx="1785950" cy="2223117"/>
          </a:xfrm>
          <a:prstGeom prst="rect">
            <a:avLst/>
          </a:prstGeom>
          <a:noFill/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2857496"/>
            <a:ext cx="2143140" cy="1573106"/>
          </a:xfrm>
          <a:prstGeom prst="rect">
            <a:avLst/>
          </a:prstGeom>
        </p:spPr>
      </p:pic>
      <p:pic>
        <p:nvPicPr>
          <p:cNvPr id="3" name="Рисунок 2" descr="Рисунок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3857628"/>
            <a:ext cx="2669187" cy="1643074"/>
          </a:xfrm>
          <a:prstGeom prst="rect">
            <a:avLst/>
          </a:prstGeom>
        </p:spPr>
      </p:pic>
      <p:pic>
        <p:nvPicPr>
          <p:cNvPr id="4" name="Рисунок 3" descr="Рисунок 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4929198"/>
            <a:ext cx="2565620" cy="1571636"/>
          </a:xfrm>
          <a:prstGeom prst="rect">
            <a:avLst/>
          </a:prstGeom>
        </p:spPr>
      </p:pic>
      <p:pic>
        <p:nvPicPr>
          <p:cNvPr id="5" name="Рисунок 4" descr="Рисунок 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214290"/>
            <a:ext cx="2753282" cy="2550748"/>
          </a:xfrm>
          <a:prstGeom prst="rect">
            <a:avLst/>
          </a:prstGeom>
        </p:spPr>
      </p:pic>
      <p:pic>
        <p:nvPicPr>
          <p:cNvPr id="6" name="Рисунок 5" descr="Рисунок 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2" y="1000108"/>
            <a:ext cx="2278615" cy="2110376"/>
          </a:xfrm>
          <a:prstGeom prst="rect">
            <a:avLst/>
          </a:prstGeom>
        </p:spPr>
      </p:pic>
      <p:pic>
        <p:nvPicPr>
          <p:cNvPr id="7" name="Рисунок 6" descr="Рисунок 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786" y="1000108"/>
            <a:ext cx="2473310" cy="2286016"/>
          </a:xfrm>
          <a:prstGeom prst="rect">
            <a:avLst/>
          </a:prstGeom>
        </p:spPr>
      </p:pic>
      <p:pic>
        <p:nvPicPr>
          <p:cNvPr id="8" name="Рисунок 7" descr="Рисунок 7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7686" y="3500438"/>
            <a:ext cx="2230581" cy="1643074"/>
          </a:xfrm>
          <a:prstGeom prst="rect">
            <a:avLst/>
          </a:prstGeom>
        </p:spPr>
      </p:pic>
      <p:pic>
        <p:nvPicPr>
          <p:cNvPr id="9" name="Рисунок 8" descr="Рисунок 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57422" y="4357694"/>
            <a:ext cx="3111414" cy="2071678"/>
          </a:xfrm>
          <a:prstGeom prst="rect">
            <a:avLst/>
          </a:prstGeom>
        </p:spPr>
      </p:pic>
      <p:pic>
        <p:nvPicPr>
          <p:cNvPr id="10" name="Рисунок 9" descr="Рисунок 9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43702" y="3000372"/>
            <a:ext cx="2286016" cy="1683908"/>
          </a:xfrm>
          <a:prstGeom prst="rect">
            <a:avLst/>
          </a:prstGeom>
        </p:spPr>
      </p:pic>
      <p:sp>
        <p:nvSpPr>
          <p:cNvPr id="11" name="5-конечная звезда 10">
            <a:hlinkClick r:id="rId12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2786058"/>
            <a:ext cx="1857388" cy="1933644"/>
          </a:xfrm>
          <a:prstGeom prst="rect">
            <a:avLst/>
          </a:prstGeom>
        </p:spPr>
      </p:pic>
      <p:sp>
        <p:nvSpPr>
          <p:cNvPr id="3" name="Молния 2">
            <a:hlinkClick r:id="rId4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Назовите имя последнего российского патриарха, занимавшего Московскую кафедру до начала церковных реформ Петра I: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1"/>
          <p:cNvSpPr/>
          <p:nvPr/>
        </p:nvSpPr>
        <p:spPr>
          <a:xfrm>
            <a:off x="928662" y="207167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Адриан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300037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Стефан Яворский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4000504"/>
            <a:ext cx="3357586" cy="85725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Игнатий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Гриневицкий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636"/>
            <a:ext cx="3357586" cy="85725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Андрей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Боголюбский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9" name="5-конечная звезда 8">
            <a:hlinkClick r:id="rId5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4572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Последним патриархом до начала Синодального периода был патриарх </a:t>
            </a:r>
            <a:r>
              <a:rPr lang="ru-RU" sz="4000" dirty="0" err="1" smtClean="0"/>
              <a:t>Адриан</a:t>
            </a:r>
            <a:r>
              <a:rPr lang="ru-RU" sz="4000" dirty="0" smtClean="0"/>
              <a:t>, занимавший московскую кафедру с 1690 по 1700 гг.</a:t>
            </a:r>
            <a:endParaRPr lang="ru-RU" sz="4000" dirty="0"/>
          </a:p>
        </p:txBody>
      </p:sp>
      <p:pic>
        <p:nvPicPr>
          <p:cNvPr id="1026" name="Picture 2" descr="https://i.pinimg.com/736x/5e/f6/88/5ef688df713eb506d4688672ff9bb2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14290"/>
            <a:ext cx="4500594" cy="6286544"/>
          </a:xfrm>
          <a:prstGeom prst="rect">
            <a:avLst/>
          </a:prstGeom>
          <a:noFill/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0" y="628649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790" y="2500306"/>
            <a:ext cx="1893044" cy="2014618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2500306"/>
            <a:ext cx="2281645" cy="2428892"/>
          </a:xfrm>
          <a:prstGeom prst="rect">
            <a:avLst/>
          </a:prstGeom>
        </p:spPr>
      </p:pic>
      <p:sp>
        <p:nvSpPr>
          <p:cNvPr id="4" name="Молния 3">
            <a:hlinkClick r:id="rId5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После смерти патриарха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Адриана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 митрополит Стефан (Яворский) был назначен: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207167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ahnschrift SemiBold Condensed" pitchFamily="34" charset="0"/>
              </a:rPr>
              <a:t>Асессором Духовной коллегии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300037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ahnschrift SemiBold Condensed" pitchFamily="34" charset="0"/>
              </a:rPr>
              <a:t>Президентом Святейшего Синода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8" name="1"/>
          <p:cNvSpPr/>
          <p:nvPr/>
        </p:nvSpPr>
        <p:spPr>
          <a:xfrm>
            <a:off x="500034" y="400050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ahnschrift SemiBold Condensed" pitchFamily="34" charset="0"/>
              </a:rPr>
              <a:t>Местоблюстителем патриаршего престола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500063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ahnschrift SemiBold Condensed" pitchFamily="34" charset="0"/>
              </a:rPr>
              <a:t>Митрополитом Новгородским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0" name="5-конечная звезда 9">
            <a:hlinkClick r:id="rId6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457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После смерти патриарха </a:t>
            </a:r>
            <a:r>
              <a:rPr lang="ru-RU" sz="3600" dirty="0" err="1" smtClean="0"/>
              <a:t>Адриана</a:t>
            </a:r>
            <a:r>
              <a:rPr lang="ru-RU" sz="3600" dirty="0" smtClean="0"/>
              <a:t> и до учреждения Святейшего Синода митрополит Рязанский и Муромский Стефан был местоблюстителем патриаршего престола.</a:t>
            </a:r>
            <a:endParaRPr lang="ru-RU" sz="3600" dirty="0"/>
          </a:p>
        </p:txBody>
      </p:sp>
      <p:pic>
        <p:nvPicPr>
          <p:cNvPr id="28674" name="Picture 2" descr="https://www.varnitsy.spb.ru/upload/iblock/708/Yavor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52"/>
            <a:ext cx="4477902" cy="6607165"/>
          </a:xfrm>
          <a:prstGeom prst="rect">
            <a:avLst/>
          </a:prstGeom>
          <a:noFill/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0" y="628649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666" y="2643182"/>
            <a:ext cx="1823291" cy="1780946"/>
          </a:xfrm>
          <a:prstGeom prst="rect">
            <a:avLst/>
          </a:prstGeom>
        </p:spPr>
      </p:pic>
      <p:pic>
        <p:nvPicPr>
          <p:cNvPr id="3" name="Рисунок 2" descr="Рисунок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2643182"/>
            <a:ext cx="2197574" cy="2147170"/>
          </a:xfrm>
          <a:prstGeom prst="rect">
            <a:avLst/>
          </a:prstGeom>
        </p:spPr>
      </p:pic>
      <p:pic>
        <p:nvPicPr>
          <p:cNvPr id="4" name="Рисунок 3" descr="Рисунок 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7678" y="3995474"/>
            <a:ext cx="2550470" cy="1790980"/>
          </a:xfrm>
          <a:prstGeom prst="rect">
            <a:avLst/>
          </a:prstGeom>
        </p:spPr>
      </p:pic>
      <p:sp>
        <p:nvSpPr>
          <p:cNvPr id="5" name="Молния 4">
            <a:hlinkClick r:id="rId6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lightningBol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00" y="142852"/>
            <a:ext cx="7500990" cy="145441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Bahnschrift SemiBold Condensed" pitchFamily="34" charset="0"/>
              </a:rPr>
              <a:t>Автором Регламента Духовной коллегии (Духовного Регламента) 1720 года стал: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ahnschrift SemiBold Condensed" pitchFamily="34" charset="0"/>
            </a:endParaRPr>
          </a:p>
        </p:txBody>
      </p:sp>
      <p:sp>
        <p:nvSpPr>
          <p:cNvPr id="7" name="1"/>
          <p:cNvSpPr/>
          <p:nvPr/>
        </p:nvSpPr>
        <p:spPr>
          <a:xfrm>
            <a:off x="500034" y="2071678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ahnschrift SemiBold Condensed" pitchFamily="34" charset="0"/>
              </a:rPr>
              <a:t>Архиепископ Феофан (Прокопович)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3000372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ahnschrift SemiBold Condensed" pitchFamily="34" charset="0"/>
              </a:rPr>
              <a:t>Архиепископ Феодосий </a:t>
            </a:r>
          </a:p>
          <a:p>
            <a:pPr algn="ctr"/>
            <a:r>
              <a:rPr lang="ru-RU" sz="2400" dirty="0" smtClean="0">
                <a:latin typeface="Bahnschrift SemiBold Condensed" pitchFamily="34" charset="0"/>
              </a:rPr>
              <a:t>(Яновский)</a:t>
            </a:r>
            <a:endParaRPr lang="ru-RU" dirty="0">
              <a:latin typeface="Bahnschrift SemiBold Condensed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4000504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ahnschrift SemiBold Condensed" pitchFamily="34" charset="0"/>
              </a:rPr>
              <a:t>Архиепископ Стефан (Яворский)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5000636"/>
            <a:ext cx="3392356" cy="75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ahnschrift SemiBold Condensed" pitchFamily="34" charset="0"/>
              </a:rPr>
              <a:t>Архиепископ Амвросий (Юшкевич)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SemiBold Condensed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3000372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dirty="0">
              <a:latin typeface="Bahnschrift SemiBold Condensed" pitchFamily="34" charset="0"/>
            </a:endParaRPr>
          </a:p>
        </p:txBody>
      </p:sp>
      <p:sp>
        <p:nvSpPr>
          <p:cNvPr id="12" name="5-конечная звезда 11">
            <a:hlinkClick r:id="rId7" action="ppaction://hlinksldjump"/>
          </p:cNvPr>
          <p:cNvSpPr/>
          <p:nvPr/>
        </p:nvSpPr>
        <p:spPr>
          <a:xfrm>
            <a:off x="357158" y="607220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42862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1720 году по поручению Петра I архиепископом Феофаном (Прокоповичем) был написан регламент, который содержал в себе описание основных пунктов церковной реформы и лёг в основу работы нового органа – Святейшего Синода.</a:t>
            </a:r>
            <a:endParaRPr lang="ru-RU" sz="3200" dirty="0"/>
          </a:p>
        </p:txBody>
      </p:sp>
      <p:pic>
        <p:nvPicPr>
          <p:cNvPr id="29698" name="Picture 2" descr="https://sun9-6.userapi.com/impf/c840239/v840239000/6c659/OlArgQFB4ec.jpg?size=376x604&amp;quality=96&amp;sign=aa5e98f0c4b163ed10477c7281dafe17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42852"/>
            <a:ext cx="4081466" cy="6556399"/>
          </a:xfrm>
          <a:prstGeom prst="rect">
            <a:avLst/>
          </a:prstGeom>
          <a:noFill/>
        </p:spPr>
      </p:pic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0" y="6286496"/>
            <a:ext cx="571504" cy="571504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Words>330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Narrow</vt:lpstr>
      <vt:lpstr>Bahnschrift SemiBold Condensed</vt:lpstr>
      <vt:lpstr>Calibri</vt:lpstr>
      <vt:lpstr>Monotype Corsiva</vt:lpstr>
      <vt:lpstr>Times New Roman</vt:lpstr>
      <vt:lpstr>Тема Office</vt:lpstr>
      <vt:lpstr>Петр I и церковная реформа.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 Вильковская</dc:creator>
  <cp:lastModifiedBy>Учетная запись Майкрософт</cp:lastModifiedBy>
  <cp:revision>46</cp:revision>
  <dcterms:created xsi:type="dcterms:W3CDTF">2021-10-05T18:23:02Z</dcterms:created>
  <dcterms:modified xsi:type="dcterms:W3CDTF">2021-12-16T07:38:41Z</dcterms:modified>
</cp:coreProperties>
</file>