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21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FF33CC"/>
    <a:srgbClr val="008000"/>
    <a:srgbClr val="003399"/>
    <a:srgbClr val="660033"/>
    <a:srgbClr val="6666FF"/>
    <a:srgbClr val="66663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893" autoAdjust="0"/>
  </p:normalViewPr>
  <p:slideViewPr>
    <p:cSldViewPr>
      <p:cViewPr>
        <p:scale>
          <a:sx n="57" d="100"/>
          <a:sy n="57" d="100"/>
        </p:scale>
        <p:origin x="-1075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3DC387B-AFEC-45F8-8E1B-AA59B88862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00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04D34C5-5B07-4C04-A6A2-A0F5EB9670B0}" type="slidenum">
              <a:rPr lang="ru-RU" smtClean="0"/>
              <a:pPr eaLnBrk="1" hangingPunct="1"/>
              <a:t>1</a:t>
            </a:fld>
            <a:endParaRPr lang="ru-RU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321F4A-FB82-49D5-9666-2FB4FB1C0243}" type="slidenum">
              <a:rPr lang="ru-RU" smtClean="0"/>
              <a:pPr eaLnBrk="1" hangingPunct="1"/>
              <a:t>2</a:t>
            </a:fld>
            <a:endParaRPr lang="ru-RU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5E08B-8AFC-4140-A11A-A243334FE2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337902"/>
      </p:ext>
    </p:extLst>
  </p:cSld>
  <p:clrMapOvr>
    <a:masterClrMapping/>
  </p:clrMapOvr>
  <p:transition spd="med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83200-C202-4BBC-8465-862CBFB3A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38658"/>
      </p:ext>
    </p:extLst>
  </p:cSld>
  <p:clrMapOvr>
    <a:masterClrMapping/>
  </p:clrMapOvr>
  <p:transition spd="med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2964A-B340-4E86-BF43-E8A1A0E52B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712785"/>
      </p:ext>
    </p:extLst>
  </p:cSld>
  <p:clrMapOvr>
    <a:masterClrMapping/>
  </p:clrMapOvr>
  <p:transition spd="med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9FBAB-029E-4041-9D51-C3F17B6DFD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273456"/>
      </p:ext>
    </p:extLst>
  </p:cSld>
  <p:clrMapOvr>
    <a:masterClrMapping/>
  </p:clrMapOvr>
  <p:transition spd="med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98F9B-7637-48CA-9020-1026CD0382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170353"/>
      </p:ext>
    </p:extLst>
  </p:cSld>
  <p:clrMapOvr>
    <a:masterClrMapping/>
  </p:clrMapOvr>
  <p:transition spd="med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AB0E5-846D-4867-AA00-D8A0694E0F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586076"/>
      </p:ext>
    </p:extLst>
  </p:cSld>
  <p:clrMapOvr>
    <a:masterClrMapping/>
  </p:clrMapOvr>
  <p:transition spd="med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6CEDF-8C25-4D71-841F-D87F097F53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625273"/>
      </p:ext>
    </p:extLst>
  </p:cSld>
  <p:clrMapOvr>
    <a:masterClrMapping/>
  </p:clrMapOvr>
  <p:transition spd="med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5EBC6-CA7B-430C-B922-EDB1AF06DC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319458"/>
      </p:ext>
    </p:extLst>
  </p:cSld>
  <p:clrMapOvr>
    <a:masterClrMapping/>
  </p:clrMapOvr>
  <p:transition spd="med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F8BBD-F18D-4998-8721-760AFAF6E6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516260"/>
      </p:ext>
    </p:extLst>
  </p:cSld>
  <p:clrMapOvr>
    <a:masterClrMapping/>
  </p:clrMapOvr>
  <p:transition spd="med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BDE7F-6DE0-4DB1-92CE-2B2DDB3FB9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385030"/>
      </p:ext>
    </p:extLst>
  </p:cSld>
  <p:clrMapOvr>
    <a:masterClrMapping/>
  </p:clrMapOvr>
  <p:transition spd="med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85885-EAC2-45A0-A565-1EAAC35D1F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5175830"/>
      </p:ext>
    </p:extLst>
  </p:cSld>
  <p:clrMapOvr>
    <a:masterClrMapping/>
  </p:clrMapOvr>
  <p:transition spd="med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39E34878-F169-435E-B16D-CA77B31ABC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7" r:id="rId2"/>
    <p:sldLayoutId id="2147483686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7" r:id="rId9"/>
    <p:sldLayoutId id="2147483683" r:id="rId10"/>
    <p:sldLayoutId id="2147483684" r:id="rId11"/>
  </p:sldLayoutIdLst>
  <p:transition spd="med">
    <p:blinds/>
  </p:transition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Rectangle 10"/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792088"/>
          </a:xfrm>
        </p:spPr>
        <p:txBody>
          <a:bodyPr/>
          <a:lstStyle/>
          <a:p>
            <a:pPr marL="0" indent="0" algn="just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800" i="1" dirty="0" smtClean="0"/>
              <a:t> 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 РАБОТЫ ПО ФИЗИЧЕСКОМУ ВОСПИТАНИЮ В ДОУ</a:t>
            </a:r>
          </a:p>
        </p:txBody>
      </p:sp>
      <p:sp>
        <p:nvSpPr>
          <p:cNvPr id="5124" name="TextBox 5"/>
          <p:cNvSpPr txBox="1">
            <a:spLocks noChangeArrowheads="1"/>
          </p:cNvSpPr>
          <p:nvPr/>
        </p:nvSpPr>
        <p:spPr bwMode="auto">
          <a:xfrm>
            <a:off x="3131841" y="5445224"/>
            <a:ext cx="583264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Старший 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оспитатель Плотникова Л.Н.</a:t>
            </a:r>
          </a:p>
          <a:p>
            <a:pPr algn="r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21 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Аленький цветочек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Юргинский ГО, 2021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6" name="Picture 6" descr="C:\Users\админ\Downloads\1300516845_stendprevy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96752"/>
            <a:ext cx="5668211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541465" y="116632"/>
            <a:ext cx="8229600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ОБЩАЯ ХАРАКТЕРИСТИКА</a:t>
            </a:r>
          </a:p>
        </p:txBody>
      </p:sp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558801" y="1039978"/>
            <a:ext cx="8405688" cy="646331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 dirty="0"/>
              <a:t>В ДОУ задачи физического воспитания решаются в разнообразных формах</a:t>
            </a:r>
            <a:r>
              <a:rPr lang="ru-RU" dirty="0"/>
              <a:t>:</a:t>
            </a:r>
          </a:p>
        </p:txBody>
      </p:sp>
      <p:sp>
        <p:nvSpPr>
          <p:cNvPr id="6148" name="TextBox 5"/>
          <p:cNvSpPr txBox="1">
            <a:spLocks noChangeArrowheads="1"/>
          </p:cNvSpPr>
          <p:nvPr/>
        </p:nvSpPr>
        <p:spPr bwMode="auto">
          <a:xfrm>
            <a:off x="546100" y="1941513"/>
            <a:ext cx="2716213" cy="830262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/>
              <a:t>Физкультурные</a:t>
            </a:r>
            <a:r>
              <a:rPr lang="ru-RU" sz="1600"/>
              <a:t> </a:t>
            </a:r>
            <a:r>
              <a:rPr lang="ru-RU" sz="1600" b="1"/>
              <a:t>занятия</a:t>
            </a:r>
            <a:r>
              <a:rPr lang="ru-RU" sz="1600"/>
              <a:t>:</a:t>
            </a:r>
          </a:p>
          <a:p>
            <a:pPr eaLnBrk="1" hangingPunct="1"/>
            <a:r>
              <a:rPr lang="ru-RU" sz="1600"/>
              <a:t>Групповые, подгруппами,</a:t>
            </a:r>
          </a:p>
          <a:p>
            <a:pPr eaLnBrk="1" hangingPunct="1"/>
            <a:r>
              <a:rPr lang="ru-RU" sz="1600"/>
              <a:t>индивидуальные</a:t>
            </a:r>
          </a:p>
        </p:txBody>
      </p:sp>
      <p:sp>
        <p:nvSpPr>
          <p:cNvPr id="6149" name="TextBox 6"/>
          <p:cNvSpPr txBox="1">
            <a:spLocks noChangeArrowheads="1"/>
          </p:cNvSpPr>
          <p:nvPr/>
        </p:nvSpPr>
        <p:spPr bwMode="auto">
          <a:xfrm>
            <a:off x="558800" y="2992438"/>
            <a:ext cx="2703513" cy="585787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/>
              <a:t>Утренняя</a:t>
            </a:r>
            <a:r>
              <a:rPr lang="ru-RU" sz="1600"/>
              <a:t> </a:t>
            </a:r>
            <a:r>
              <a:rPr lang="ru-RU" sz="1600" b="1"/>
              <a:t>гимнастика</a:t>
            </a:r>
            <a:r>
              <a:rPr lang="ru-RU" sz="1600"/>
              <a:t>:</a:t>
            </a:r>
          </a:p>
          <a:p>
            <a:pPr eaLnBrk="1" hangingPunct="1"/>
            <a:r>
              <a:rPr lang="ru-RU" sz="1600"/>
              <a:t>зарядка</a:t>
            </a:r>
          </a:p>
        </p:txBody>
      </p:sp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581025" y="3767138"/>
            <a:ext cx="2395538" cy="6159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Закаливающие</a:t>
            </a:r>
            <a:r>
              <a:rPr lang="ru-RU"/>
              <a:t> </a:t>
            </a:r>
            <a:r>
              <a:rPr lang="ru-RU" sz="1600" b="1"/>
              <a:t>процедуры</a:t>
            </a:r>
          </a:p>
        </p:txBody>
      </p:sp>
      <p:sp>
        <p:nvSpPr>
          <p:cNvPr id="6151" name="TextBox 8"/>
          <p:cNvSpPr txBox="1">
            <a:spLocks noChangeArrowheads="1"/>
          </p:cNvSpPr>
          <p:nvPr/>
        </p:nvSpPr>
        <p:spPr bwMode="auto">
          <a:xfrm>
            <a:off x="601663" y="4630738"/>
            <a:ext cx="1990725" cy="33972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/>
              <a:t>Физкультминутки</a:t>
            </a:r>
          </a:p>
        </p:txBody>
      </p:sp>
      <p:sp>
        <p:nvSpPr>
          <p:cNvPr id="6152" name="TextBox 9"/>
          <p:cNvSpPr txBox="1">
            <a:spLocks noChangeArrowheads="1"/>
          </p:cNvSpPr>
          <p:nvPr/>
        </p:nvSpPr>
        <p:spPr bwMode="auto">
          <a:xfrm>
            <a:off x="623888" y="5208588"/>
            <a:ext cx="2036762" cy="3683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/>
              <a:t>Подвижные</a:t>
            </a:r>
            <a:r>
              <a:rPr lang="ru-RU"/>
              <a:t> </a:t>
            </a:r>
            <a:r>
              <a:rPr lang="ru-RU" sz="1600" b="1"/>
              <a:t>игры</a:t>
            </a:r>
          </a:p>
        </p:txBody>
      </p:sp>
      <p:sp>
        <p:nvSpPr>
          <p:cNvPr id="6153" name="TextBox 10"/>
          <p:cNvSpPr txBox="1">
            <a:spLocks noChangeArrowheads="1"/>
          </p:cNvSpPr>
          <p:nvPr/>
        </p:nvSpPr>
        <p:spPr bwMode="auto">
          <a:xfrm>
            <a:off x="641350" y="5892800"/>
            <a:ext cx="1138238" cy="33813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/>
              <a:t>Прогулки</a:t>
            </a:r>
          </a:p>
        </p:txBody>
      </p:sp>
      <p:sp>
        <p:nvSpPr>
          <p:cNvPr id="6154" name="TextBox 11"/>
          <p:cNvSpPr txBox="1">
            <a:spLocks noChangeArrowheads="1"/>
          </p:cNvSpPr>
          <p:nvPr/>
        </p:nvSpPr>
        <p:spPr bwMode="auto">
          <a:xfrm>
            <a:off x="4868863" y="2049463"/>
            <a:ext cx="3536950" cy="6159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Самостоятельная</a:t>
            </a:r>
            <a:r>
              <a:rPr lang="ru-RU"/>
              <a:t> </a:t>
            </a:r>
            <a:r>
              <a:rPr lang="ru-RU" sz="1600" b="1"/>
              <a:t>двигательная </a:t>
            </a:r>
          </a:p>
          <a:p>
            <a:pPr algn="ctr" eaLnBrk="1" hangingPunct="1"/>
            <a:r>
              <a:rPr lang="ru-RU" sz="1600" b="1"/>
              <a:t>деятельность</a:t>
            </a:r>
          </a:p>
        </p:txBody>
      </p:sp>
      <p:sp>
        <p:nvSpPr>
          <p:cNvPr id="6155" name="TextBox 12"/>
          <p:cNvSpPr txBox="1">
            <a:spLocks noChangeArrowheads="1"/>
          </p:cNvSpPr>
          <p:nvPr/>
        </p:nvSpPr>
        <p:spPr bwMode="auto">
          <a:xfrm>
            <a:off x="4873625" y="3022600"/>
            <a:ext cx="2638425" cy="3683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/>
              <a:t>Физкультурные</a:t>
            </a:r>
            <a:r>
              <a:rPr lang="ru-RU"/>
              <a:t> </a:t>
            </a:r>
            <a:r>
              <a:rPr lang="ru-RU" sz="1600" b="1"/>
              <a:t>досуги</a:t>
            </a:r>
          </a:p>
        </p:txBody>
      </p:sp>
      <p:sp>
        <p:nvSpPr>
          <p:cNvPr id="6156" name="TextBox 13"/>
          <p:cNvSpPr txBox="1">
            <a:spLocks noChangeArrowheads="1"/>
          </p:cNvSpPr>
          <p:nvPr/>
        </p:nvSpPr>
        <p:spPr bwMode="auto">
          <a:xfrm>
            <a:off x="4862513" y="3795785"/>
            <a:ext cx="2935287" cy="3683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600" b="1"/>
              <a:t>Физкультурные</a:t>
            </a:r>
            <a:r>
              <a:rPr lang="ru-RU"/>
              <a:t> </a:t>
            </a:r>
            <a:r>
              <a:rPr lang="ru-RU" sz="1600" b="1"/>
              <a:t>праздники</a:t>
            </a:r>
          </a:p>
        </p:txBody>
      </p:sp>
      <p:pic>
        <p:nvPicPr>
          <p:cNvPr id="6157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680" y="4383088"/>
            <a:ext cx="2805585" cy="241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4"/>
          <p:cNvSpPr txBox="1">
            <a:spLocks noChangeArrowheads="1"/>
          </p:cNvSpPr>
          <p:nvPr/>
        </p:nvSpPr>
        <p:spPr bwMode="auto">
          <a:xfrm>
            <a:off x="346075" y="287338"/>
            <a:ext cx="8474075" cy="6461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600" b="1">
                <a:solidFill>
                  <a:srgbClr val="FF0000"/>
                </a:solidFill>
              </a:rPr>
              <a:t>Врачебно-педагогический</a:t>
            </a:r>
            <a:r>
              <a:rPr lang="ru-RU" sz="3600">
                <a:solidFill>
                  <a:srgbClr val="FF0000"/>
                </a:solidFill>
              </a:rPr>
              <a:t> </a:t>
            </a:r>
            <a:r>
              <a:rPr lang="ru-RU" sz="3600" b="1">
                <a:solidFill>
                  <a:srgbClr val="FF0000"/>
                </a:solidFill>
              </a:rPr>
              <a:t>контроль</a:t>
            </a:r>
          </a:p>
        </p:txBody>
      </p:sp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1042988" y="1268413"/>
            <a:ext cx="7058025" cy="36988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 dirty="0"/>
              <a:t>Разделы врачебно-педагогического контроля:</a:t>
            </a:r>
          </a:p>
        </p:txBody>
      </p:sp>
      <p:sp>
        <p:nvSpPr>
          <p:cNvPr id="7172" name="Прямоугольник 7"/>
          <p:cNvSpPr>
            <a:spLocks noChangeArrowheads="1"/>
          </p:cNvSpPr>
          <p:nvPr/>
        </p:nvSpPr>
        <p:spPr bwMode="auto">
          <a:xfrm>
            <a:off x="311150" y="1989138"/>
            <a:ext cx="3743325" cy="3683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ru-RU"/>
              <a:t>санитарно-гигиенический  режим</a:t>
            </a:r>
          </a:p>
        </p:txBody>
      </p:sp>
      <p:sp>
        <p:nvSpPr>
          <p:cNvPr id="7173" name="Прямоугольник 8"/>
          <p:cNvSpPr>
            <a:spLocks noChangeArrowheads="1"/>
          </p:cNvSpPr>
          <p:nvPr/>
        </p:nvSpPr>
        <p:spPr bwMode="auto">
          <a:xfrm>
            <a:off x="311150" y="2701925"/>
            <a:ext cx="1054100" cy="3698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r>
              <a:rPr lang="ru-RU"/>
              <a:t>питание</a:t>
            </a:r>
          </a:p>
        </p:txBody>
      </p:sp>
      <p:sp>
        <p:nvSpPr>
          <p:cNvPr id="7174" name="Прямоугольник 10"/>
          <p:cNvSpPr>
            <a:spLocks noChangeArrowheads="1"/>
          </p:cNvSpPr>
          <p:nvPr/>
        </p:nvSpPr>
        <p:spPr bwMode="auto">
          <a:xfrm>
            <a:off x="346075" y="3300413"/>
            <a:ext cx="1395413" cy="369887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r>
              <a:rPr lang="ru-RU"/>
              <a:t>режим  дня</a:t>
            </a:r>
          </a:p>
        </p:txBody>
      </p:sp>
      <p:sp>
        <p:nvSpPr>
          <p:cNvPr id="7175" name="Прямоугольник 11"/>
          <p:cNvSpPr>
            <a:spLocks noChangeArrowheads="1"/>
          </p:cNvSpPr>
          <p:nvPr/>
        </p:nvSpPr>
        <p:spPr bwMode="auto">
          <a:xfrm>
            <a:off x="346075" y="4006850"/>
            <a:ext cx="2578100" cy="3698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r>
              <a:rPr lang="ru-RU"/>
              <a:t>двигательный  режим</a:t>
            </a:r>
          </a:p>
        </p:txBody>
      </p:sp>
      <p:sp>
        <p:nvSpPr>
          <p:cNvPr id="7176" name="Прямоугольник 12"/>
          <p:cNvSpPr>
            <a:spLocks noChangeArrowheads="1"/>
          </p:cNvSpPr>
          <p:nvPr/>
        </p:nvSpPr>
        <p:spPr bwMode="auto">
          <a:xfrm>
            <a:off x="357188" y="4724400"/>
            <a:ext cx="4572000" cy="6477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r>
              <a:rPr lang="ru-RU"/>
              <a:t>охрана  жизни  и безопасность жизнедеятельности</a:t>
            </a:r>
          </a:p>
        </p:txBody>
      </p:sp>
      <p:pic>
        <p:nvPicPr>
          <p:cNvPr id="7177" name="Picture 3" descr="C:\Users\админ\Downloads\1272544823_fe7ca672faf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3670300"/>
            <a:ext cx="3319463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4"/>
          <p:cNvSpPr>
            <a:spLocks noChangeArrowheads="1"/>
          </p:cNvSpPr>
          <p:nvPr/>
        </p:nvSpPr>
        <p:spPr bwMode="auto">
          <a:xfrm>
            <a:off x="419100" y="260350"/>
            <a:ext cx="8474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0000"/>
                </a:solidFill>
              </a:rPr>
              <a:t>Медицинский  контроль за  физическим воспитанием  детей в дошкольных  учреждениях  включает:</a:t>
            </a:r>
          </a:p>
        </p:txBody>
      </p:sp>
      <p:sp>
        <p:nvSpPr>
          <p:cNvPr id="8195" name="Прямоугольник 5"/>
          <p:cNvSpPr>
            <a:spLocks noChangeArrowheads="1"/>
          </p:cNvSpPr>
          <p:nvPr/>
        </p:nvSpPr>
        <p:spPr bwMode="auto">
          <a:xfrm>
            <a:off x="563563" y="1125538"/>
            <a:ext cx="8329612" cy="477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/>
              <a:t>•	</a:t>
            </a:r>
            <a:r>
              <a:rPr lang="ru-RU" sz="1600" i="1"/>
              <a:t>Динамическое</a:t>
            </a:r>
            <a:r>
              <a:rPr lang="ru-RU" sz="1600"/>
              <a:t>  </a:t>
            </a:r>
            <a:r>
              <a:rPr lang="ru-RU" sz="1600" i="1"/>
              <a:t>наблюдение</a:t>
            </a:r>
            <a:r>
              <a:rPr lang="ru-RU" sz="1600"/>
              <a:t> за состоянием  здоровья и физическим  развитием  детей, которое осуществляется  при  углубленных  осмотрах  врачами дошкольных  учреждений  или  поликлиники. При  первичном  обследовании дается  оценка  состояния здоровья, физического  развития  ребенка, его  физической подготовленности, функциональных  возможностей организма, и решается  вопрос об  индивидуальных  назначениях  на  занятиях физических  упражнений и различных  видов  закаливающих  процедур. При  повторных обследованиях оценивается  динамика  состояния  здоровья и физического  развития  детей, учитывается  эффективность  воздействия  средств  физического  воспитания.</a:t>
            </a:r>
          </a:p>
          <a:p>
            <a:r>
              <a:rPr lang="ru-RU" sz="1600"/>
              <a:t>•	</a:t>
            </a:r>
            <a:r>
              <a:rPr lang="ru-RU" sz="1600" i="1"/>
              <a:t>Медико-педагогические</a:t>
            </a:r>
            <a:r>
              <a:rPr lang="ru-RU" sz="1600"/>
              <a:t>  </a:t>
            </a:r>
            <a:r>
              <a:rPr lang="ru-RU" sz="1600" i="1"/>
              <a:t>наблюдения</a:t>
            </a:r>
            <a:r>
              <a:rPr lang="ru-RU" sz="1600"/>
              <a:t>	за  организацией  двигательного  режима, методикой  проведения и организацией занятий физическими  упражнениями и  их  воздействием на  организм  ребенка; контроль  за  осуществлением системы  закаливания.</a:t>
            </a:r>
          </a:p>
          <a:p>
            <a:r>
              <a:rPr lang="ru-RU" sz="1600"/>
              <a:t>•	</a:t>
            </a:r>
            <a:r>
              <a:rPr lang="ru-RU" sz="1600" i="1"/>
              <a:t>Контроль</a:t>
            </a:r>
            <a:r>
              <a:rPr lang="ru-RU" sz="1600"/>
              <a:t> </a:t>
            </a:r>
            <a:r>
              <a:rPr lang="ru-RU" sz="1600" i="1"/>
              <a:t>за</a:t>
            </a:r>
            <a:r>
              <a:rPr lang="ru-RU" sz="1600"/>
              <a:t>  </a:t>
            </a:r>
            <a:r>
              <a:rPr lang="ru-RU" sz="1600" i="1"/>
              <a:t>санитарно-гигиеническим</a:t>
            </a:r>
            <a:r>
              <a:rPr lang="ru-RU" sz="1600"/>
              <a:t>  </a:t>
            </a:r>
            <a:r>
              <a:rPr lang="ru-RU" sz="1600" i="1"/>
              <a:t>состоянием</a:t>
            </a:r>
            <a:r>
              <a:rPr lang="ru-RU" sz="1600"/>
              <a:t>  мест проведения  занятий (помещения,  участок), физкультурного  оборудования, спортивной  одежде и обуви.</a:t>
            </a:r>
          </a:p>
          <a:p>
            <a:r>
              <a:rPr lang="ru-RU" sz="1600"/>
              <a:t>•	</a:t>
            </a:r>
            <a:r>
              <a:rPr lang="ru-RU" sz="1600" i="1"/>
              <a:t>Санитарно-просветительную</a:t>
            </a:r>
            <a:r>
              <a:rPr lang="ru-RU" sz="1600"/>
              <a:t> </a:t>
            </a:r>
            <a:r>
              <a:rPr lang="ru-RU" sz="1600" i="1"/>
              <a:t>работу</a:t>
            </a:r>
            <a:r>
              <a:rPr lang="ru-RU" sz="1600"/>
              <a:t> по  вопросам физического  воспитания  дошкольников  среди персонала дошкольного  учреждения и  родителей.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94712" cy="626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850" y="260350"/>
            <a:ext cx="8712200" cy="64611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Подготовка воспитателя к занятиям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1038" y="1042988"/>
            <a:ext cx="7273925" cy="461962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Воспитатель заблаговременно подбирает:</a:t>
            </a:r>
          </a:p>
        </p:txBody>
      </p:sp>
      <p:sp>
        <p:nvSpPr>
          <p:cNvPr id="10244" name="TextBox 7"/>
          <p:cNvSpPr txBox="1">
            <a:spLocks noChangeArrowheads="1"/>
          </p:cNvSpPr>
          <p:nvPr/>
        </p:nvSpPr>
        <p:spPr bwMode="auto">
          <a:xfrm>
            <a:off x="649288" y="1835150"/>
            <a:ext cx="2801937" cy="369888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/>
              <a:t>Физическое упражнение</a:t>
            </a:r>
          </a:p>
        </p:txBody>
      </p:sp>
      <p:sp>
        <p:nvSpPr>
          <p:cNvPr id="10245" name="TextBox 8"/>
          <p:cNvSpPr txBox="1">
            <a:spLocks noChangeArrowheads="1"/>
          </p:cNvSpPr>
          <p:nvPr/>
        </p:nvSpPr>
        <p:spPr bwMode="auto">
          <a:xfrm>
            <a:off x="2051050" y="2420938"/>
            <a:ext cx="3811588" cy="36988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/>
              <a:t>Последовательность выполнения</a:t>
            </a:r>
          </a:p>
        </p:txBody>
      </p:sp>
      <p:sp>
        <p:nvSpPr>
          <p:cNvPr id="10246" name="TextBox 9"/>
          <p:cNvSpPr txBox="1">
            <a:spLocks noChangeArrowheads="1"/>
          </p:cNvSpPr>
          <p:nvPr/>
        </p:nvSpPr>
        <p:spPr bwMode="auto">
          <a:xfrm>
            <a:off x="5411788" y="2924175"/>
            <a:ext cx="2543175" cy="369888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/>
              <a:t>Методику проведения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50" y="3933825"/>
            <a:ext cx="7199313" cy="40005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</a:rPr>
              <a:t>Воспитатель обязан</a:t>
            </a:r>
            <a:r>
              <a:rPr lang="ru-RU" b="1" dirty="0"/>
              <a:t>:</a:t>
            </a:r>
          </a:p>
        </p:txBody>
      </p:sp>
      <p:sp>
        <p:nvSpPr>
          <p:cNvPr id="10248" name="TextBox 11"/>
          <p:cNvSpPr txBox="1">
            <a:spLocks noChangeArrowheads="1"/>
          </p:cNvSpPr>
          <p:nvPr/>
        </p:nvSpPr>
        <p:spPr bwMode="auto">
          <a:xfrm>
            <a:off x="468313" y="4724400"/>
            <a:ext cx="8567737" cy="120173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/>
              <a:t>Заранее подготовить места для занятий физическими упражнениями, проверить прочность физкультурного оборудования, подобрать инвентарь, </a:t>
            </a:r>
          </a:p>
          <a:p>
            <a:pPr algn="just" eaLnBrk="1" hangingPunct="1"/>
            <a:r>
              <a:rPr lang="ru-RU"/>
              <a:t>разместить его. Перед занятиями проследить, чтобы помещение было проветрено и произведена влажная уборка.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5"/>
          <p:cNvSpPr txBox="1">
            <a:spLocks noChangeArrowheads="1"/>
          </p:cNvSpPr>
          <p:nvPr/>
        </p:nvSpPr>
        <p:spPr bwMode="auto">
          <a:xfrm>
            <a:off x="684213" y="153193"/>
            <a:ext cx="7775575" cy="6461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600" b="1" dirty="0">
                <a:solidFill>
                  <a:srgbClr val="C00000"/>
                </a:solidFill>
              </a:rPr>
              <a:t>Физкультурные занятия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67631" y="1171326"/>
            <a:ext cx="6408738" cy="40005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/>
              <a:t>Система проведения физкультурных занятий</a:t>
            </a:r>
            <a:r>
              <a:rPr lang="ru-RU" dirty="0"/>
              <a:t>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287" y="1916832"/>
            <a:ext cx="8353425" cy="2308324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marL="285750" indent="-285750" algn="just">
              <a:buFontTx/>
              <a:buChar char="-"/>
              <a:defRPr/>
            </a:pPr>
            <a:r>
              <a:rPr lang="ru-RU" dirty="0"/>
              <a:t>С детьми от 2 до 3 лет – с подгруппой по 10-12 чел. </a:t>
            </a:r>
            <a:r>
              <a:rPr lang="ru-RU" dirty="0" err="1"/>
              <a:t>длител</a:t>
            </a:r>
            <a:r>
              <a:rPr lang="ru-RU" dirty="0"/>
              <a:t>. 15-20 мин;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dirty="0"/>
              <a:t>…………. от3 до 7 лет – со всей группой одновременно 3 раза в неделю;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dirty="0"/>
              <a:t>в подготовительной группе </a:t>
            </a:r>
            <a:r>
              <a:rPr lang="ru-RU" dirty="0" err="1"/>
              <a:t>длител.занятия</a:t>
            </a:r>
            <a:r>
              <a:rPr lang="ru-RU" dirty="0"/>
              <a:t> в соответствии с режимом возрастает и доводится до 35мин. </a:t>
            </a:r>
          </a:p>
          <a:p>
            <a:pPr algn="just">
              <a:defRPr/>
            </a:pPr>
            <a:endParaRPr lang="ru-RU" dirty="0"/>
          </a:p>
          <a:p>
            <a:pPr algn="just">
              <a:defRPr/>
            </a:pPr>
            <a:r>
              <a:rPr lang="ru-RU" dirty="0"/>
              <a:t>Гимнастику, подвижные игры лучше проводить в утренние часы (спустя 30мин. после завтрака), или во второй половине дня сразу после дневного сна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1269" name="Picture 5" descr="C:\Users\админ\Desktop\Новая папка\7850_html_m4d34d77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590" y="4797152"/>
            <a:ext cx="1864483" cy="1864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админ\Desktop\Новая папка\20098184333624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403" y="4445626"/>
            <a:ext cx="2951476" cy="221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админ\Desktop\Новая папка\1301064342_2011-03-25_1737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45626"/>
            <a:ext cx="1800200" cy="218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60350"/>
            <a:ext cx="502285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1" name="TextBox 4"/>
          <p:cNvSpPr txBox="1">
            <a:spLocks noChangeArrowheads="1"/>
          </p:cNvSpPr>
          <p:nvPr/>
        </p:nvSpPr>
        <p:spPr bwMode="auto">
          <a:xfrm>
            <a:off x="468313" y="1484313"/>
            <a:ext cx="8351837" cy="12001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b="1" dirty="0"/>
              <a:t>Вводная</a:t>
            </a:r>
            <a:r>
              <a:rPr lang="ru-RU" dirty="0"/>
              <a:t> – решает психологическую задачу: организовать, активизировать внимание, вызвать интерес, создать бодрое настроение. В нее входят строевые упражнения, различные виды ходьбы, упражнения и игры на внимание. </a:t>
            </a:r>
          </a:p>
        </p:txBody>
      </p:sp>
      <p:sp>
        <p:nvSpPr>
          <p:cNvPr id="12292" name="TextBox 6"/>
          <p:cNvSpPr txBox="1">
            <a:spLocks noChangeArrowheads="1"/>
          </p:cNvSpPr>
          <p:nvPr/>
        </p:nvSpPr>
        <p:spPr bwMode="auto">
          <a:xfrm>
            <a:off x="503238" y="4589463"/>
            <a:ext cx="8301037" cy="12001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b="1"/>
              <a:t>Заключительная</a:t>
            </a:r>
            <a:r>
              <a:rPr lang="ru-RU"/>
              <a:t> – ее назначение снизить физ.нагрузку, спокойное состояние ребенка, сохранить бодрое настроение, подвести итоги занятия. В нее входят – ходьба, бег в среднем темпе, под.игры спокойного характера. </a:t>
            </a:r>
            <a:endParaRPr lang="ru-RU" b="1"/>
          </a:p>
        </p:txBody>
      </p:sp>
      <p:sp>
        <p:nvSpPr>
          <p:cNvPr id="12293" name="TextBox 7"/>
          <p:cNvSpPr txBox="1">
            <a:spLocks noChangeArrowheads="1"/>
          </p:cNvSpPr>
          <p:nvPr/>
        </p:nvSpPr>
        <p:spPr bwMode="auto">
          <a:xfrm>
            <a:off x="503238" y="3160713"/>
            <a:ext cx="8353425" cy="9223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ru-RU" b="1"/>
              <a:t>Основная </a:t>
            </a:r>
            <a:r>
              <a:rPr lang="ru-RU"/>
              <a:t>- в ней формируются двигательные навыки, развиваются физические качества. В нее входят основные движения, игры большой подвижности, игры-эстафеты.  </a:t>
            </a:r>
            <a:endParaRPr lang="ru-RU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332656"/>
            <a:ext cx="8424936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Для успешного проведения физкультурных занятий существуют следующие способы организации детей: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1" y="1556792"/>
            <a:ext cx="79208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Фронтальный способ</a:t>
            </a:r>
            <a:r>
              <a:rPr lang="ru-RU" dirty="0" smtClean="0"/>
              <a:t> организации – когда все дети одновременно выполняют одно и то же упражнение или делают одновременно разные упражнения. Этот способ применяется во всех частях занятия, в </a:t>
            </a:r>
            <a:r>
              <a:rPr lang="ru-RU" dirty="0" err="1" smtClean="0"/>
              <a:t>т.ч</a:t>
            </a:r>
            <a:r>
              <a:rPr lang="ru-RU" dirty="0" smtClean="0"/>
              <a:t> и в основной.</a:t>
            </a:r>
          </a:p>
          <a:p>
            <a:pPr algn="just"/>
            <a:endParaRPr lang="ru-RU" dirty="0"/>
          </a:p>
          <a:p>
            <a:pPr algn="just"/>
            <a:r>
              <a:rPr lang="ru-RU" b="1" dirty="0" smtClean="0"/>
              <a:t>Групповой способ</a:t>
            </a:r>
            <a:r>
              <a:rPr lang="ru-RU" dirty="0" smtClean="0"/>
              <a:t> организации – когда группу детей делят на несколько подгрупп и каждая получает отдельное задание.</a:t>
            </a:r>
          </a:p>
          <a:p>
            <a:pPr algn="just"/>
            <a:endParaRPr lang="ru-RU" b="1" dirty="0"/>
          </a:p>
          <a:p>
            <a:pPr algn="just"/>
            <a:r>
              <a:rPr lang="ru-RU" b="1" dirty="0" smtClean="0"/>
              <a:t>Индивидуальный способ</a:t>
            </a:r>
            <a:r>
              <a:rPr lang="ru-RU" dirty="0" smtClean="0"/>
              <a:t> организации – когда каждый ребенок делает упражнение по очереди, а воспитатель проверяет качество выполнения и дает соответствующие указания.</a:t>
            </a:r>
            <a:endParaRPr lang="ru-RU" b="1" dirty="0" smtClean="0"/>
          </a:p>
          <a:p>
            <a:pPr algn="just"/>
            <a:endParaRPr lang="ru-RU" b="1" dirty="0"/>
          </a:p>
          <a:p>
            <a:pPr algn="just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6472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35696" y="188640"/>
            <a:ext cx="5067414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Утренняя гимнастика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0851" y="1052736"/>
            <a:ext cx="8452093" cy="2585323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В ДОУ утренняя гимнастика проводится ежедневно перед завтраком.</a:t>
            </a:r>
          </a:p>
          <a:p>
            <a:pPr algn="just"/>
            <a:r>
              <a:rPr lang="ru-RU" dirty="0" smtClean="0"/>
              <a:t>Утренняя гимнастика включается в режим с первой младшей группы. Направлена она главным образом на решение оздоровительных задач. В процессе утренней гимнастики решаются задачи физического, умственного нравственного, эстетического и трудового воспитания.</a:t>
            </a:r>
          </a:p>
          <a:p>
            <a:pPr algn="just"/>
            <a:r>
              <a:rPr lang="ru-RU" dirty="0" smtClean="0"/>
              <a:t>   Утренняя гимнастика начинается с построения, а потом уже разные виды ходьбы, бега, прыжки.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Комплексы для гимнастики составляют из упражнений, освоенных детьми на </a:t>
            </a:r>
            <a:r>
              <a:rPr lang="ru-RU" dirty="0" err="1" smtClean="0"/>
              <a:t>физ.занятиях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927516" y="3867239"/>
            <a:ext cx="4883773" cy="369332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Методика проведения утренней гимнастики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4552" y="4314443"/>
            <a:ext cx="8448785" cy="923330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 процессе необходимо обеспечить правильную физическую (возрастает постепенно), психическую (используют знакомые детям упражнения, почти всегда она умеренная) и эмоциональную нагрузку.</a:t>
            </a:r>
            <a:endParaRPr lang="ru-RU" dirty="0"/>
          </a:p>
        </p:txBody>
      </p:sp>
      <p:pic>
        <p:nvPicPr>
          <p:cNvPr id="16386" name="Picture 2" descr="C:\Users\админ\Desktop\физ.воспитание\risunok1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144937"/>
            <a:ext cx="4076700" cy="16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84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83768" y="188640"/>
            <a:ext cx="3275577" cy="64633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3399"/>
                </a:solidFill>
              </a:rPr>
              <a:t>Закаливание </a:t>
            </a:r>
            <a:endParaRPr lang="ru-RU" sz="3600" b="1" dirty="0">
              <a:solidFill>
                <a:srgbClr val="00339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953" y="1052736"/>
            <a:ext cx="7632848" cy="313932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Существуют специальные закаливающие процедуры:</a:t>
            </a:r>
          </a:p>
          <a:p>
            <a:pPr marL="285750" indent="-285750" algn="just">
              <a:buFontTx/>
              <a:buChar char="-"/>
            </a:pPr>
            <a:r>
              <a:rPr lang="ru-RU" b="1" dirty="0" smtClean="0"/>
              <a:t>водные</a:t>
            </a:r>
            <a:r>
              <a:rPr lang="ru-RU" dirty="0" smtClean="0"/>
              <a:t>: обтирание, обливание, душ, купание – являются эффективным средством профилактики заболеваний верхних дыхательных путей.</a:t>
            </a:r>
          </a:p>
          <a:p>
            <a:pPr marL="285750" indent="-285750" algn="just">
              <a:buFontTx/>
              <a:buChar char="-"/>
            </a:pPr>
            <a:r>
              <a:rPr lang="ru-RU" b="1" dirty="0" smtClean="0"/>
              <a:t>воздушные ванны </a:t>
            </a:r>
            <a:r>
              <a:rPr lang="ru-RU" dirty="0" smtClean="0"/>
              <a:t>– улучшают кровообращение, усиливают влияние прохладного воздуха на совершенствование терморегулирующих механизмов.</a:t>
            </a:r>
          </a:p>
          <a:p>
            <a:pPr marL="285750" indent="-285750" algn="just">
              <a:buFontTx/>
              <a:buChar char="-"/>
            </a:pPr>
            <a:r>
              <a:rPr lang="ru-RU" b="1" dirty="0" smtClean="0"/>
              <a:t>солнечные ванны</a:t>
            </a:r>
            <a:r>
              <a:rPr lang="ru-RU" dirty="0" smtClean="0"/>
              <a:t> – благотворно влияют на организм.</a:t>
            </a:r>
          </a:p>
          <a:p>
            <a:pPr marL="285750" indent="-285750" algn="just">
              <a:buFontTx/>
              <a:buChar char="-"/>
            </a:pPr>
            <a:endParaRPr lang="ru-RU" b="1" dirty="0"/>
          </a:p>
          <a:p>
            <a:pPr algn="just"/>
            <a:r>
              <a:rPr lang="ru-RU" dirty="0" smtClean="0"/>
              <a:t>Эффективность влияния закаливающих процедур на организм возрастает, если они сочетаются с физическими упражнениями.</a:t>
            </a:r>
            <a:endParaRPr lang="ru-RU" dirty="0"/>
          </a:p>
        </p:txBody>
      </p:sp>
      <p:pic>
        <p:nvPicPr>
          <p:cNvPr id="17411" name="Picture 3" descr="C:\Users\админ\Downloads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50894"/>
            <a:ext cx="2608394" cy="191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Users\админ\Downloads\i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50894"/>
            <a:ext cx="2685113" cy="191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45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26564" y="297522"/>
            <a:ext cx="5509731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Физкультминутки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539553" y="1268760"/>
            <a:ext cx="4824536" cy="480131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Физкультминутки проводятся на занятиях с различным содержанием, с целью предупреждения и снятия усталости и повышения продуктивности умственной деятельности. Они подбираются с учетом содержания занятия, особенностей возраста и физической подготовленности детей.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   Физкультминутка должна создавать бодрое настроение, но не </a:t>
            </a:r>
            <a:r>
              <a:rPr lang="ru-RU" dirty="0" err="1" smtClean="0"/>
              <a:t>перевозбуждать</a:t>
            </a:r>
            <a:r>
              <a:rPr lang="ru-RU" dirty="0" smtClean="0"/>
              <a:t> детей.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    Физические упражнения в физкультминутках проводятся и в перерывах между занятиями с целью активного отдыха.</a:t>
            </a:r>
            <a:endParaRPr lang="ru-RU" dirty="0"/>
          </a:p>
        </p:txBody>
      </p:sp>
      <p:pic>
        <p:nvPicPr>
          <p:cNvPr id="24578" name="Picture 2" descr="C:\Users\админ\Desktop\физ.воспитание\children-s-fitness-motion-vector-material_15-59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585" y="2504502"/>
            <a:ext cx="3405630" cy="250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7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39752" y="260648"/>
            <a:ext cx="4190891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Подвижные игры</a:t>
            </a:r>
            <a:endParaRPr lang="ru-RU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078530"/>
            <a:ext cx="5616625" cy="5355312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Подвижные игры широко используются в ДОУ как самостоятельная форма работы по физическому воспитанию. Они проводятся со всеми детьми одновременно на дневной, вечерней прогулке. Так же дети могут объединяться в подгруппы и играть утром (до утренней гимнастики) и в перерывах между занятиями.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i="1" dirty="0" smtClean="0"/>
              <a:t>Утром</a:t>
            </a:r>
            <a:r>
              <a:rPr lang="ru-RU" dirty="0" smtClean="0"/>
              <a:t> (до утренней гимнастики), особенно летом и весной, рекомендуются игры с физкультурными пособиями и игрушками, побуждающими детей к движениям.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i="1" dirty="0" smtClean="0"/>
              <a:t>В перерывах между занятиями</a:t>
            </a:r>
            <a:r>
              <a:rPr lang="ru-RU" dirty="0" smtClean="0"/>
              <a:t> особенно если они связанны с неподвижной позой, полезны игры средней и малой подвижности хорошо знакомые детям.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i="1" dirty="0" smtClean="0"/>
              <a:t>На вечерней прогулке</a:t>
            </a:r>
            <a:r>
              <a:rPr lang="ru-RU" dirty="0" smtClean="0"/>
              <a:t> полезно организовывать игры большой и средней подвижности, в которых участвуют все дети одновременно.</a:t>
            </a:r>
            <a:endParaRPr lang="ru-RU" dirty="0"/>
          </a:p>
        </p:txBody>
      </p:sp>
      <p:pic>
        <p:nvPicPr>
          <p:cNvPr id="18435" name="Picture 3" descr="C:\Users\админ\Desktop\физ.воспитание\fotooboi_detskie_07100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2741290" cy="234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90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75856" y="188640"/>
            <a:ext cx="245964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</a:rPr>
              <a:t>Прогулки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216" y="980728"/>
            <a:ext cx="8352928" cy="1200329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Основное значение прогулок – активный отдых, а также закрепление двигательных навыков и развитие физических качеств в естественных условиях, приучение ориентироваться на местности.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На прогулке используются знакомые детям физические упражнения.</a:t>
            </a:r>
            <a:endParaRPr lang="ru-RU" dirty="0"/>
          </a:p>
        </p:txBody>
      </p:sp>
      <p:pic>
        <p:nvPicPr>
          <p:cNvPr id="19460" name="Picture 4" descr="C:\Users\админ\Downloads\i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2"/>
            <a:ext cx="3258941" cy="213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C:\Users\админ\Downloads\i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41452"/>
            <a:ext cx="3156977" cy="230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36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188640"/>
            <a:ext cx="8208912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</a:rPr>
              <a:t>Индивидуальная работа с детьми</a:t>
            </a:r>
            <a:endParaRPr lang="ru-RU" sz="3600" b="1" dirty="0">
              <a:solidFill>
                <a:srgbClr val="00B0F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174507"/>
            <a:ext cx="8208912" cy="1200329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Индивидуальная работа направлена на обучение детей, отстающих в усвоении физических упражнений, активизацию малоподвижных, улучшение физического развития ослабленных детей.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Индивидуальные занятия организуются во всех возрастных группах.</a:t>
            </a:r>
            <a:endParaRPr lang="ru-RU" dirty="0"/>
          </a:p>
        </p:txBody>
      </p:sp>
      <p:pic>
        <p:nvPicPr>
          <p:cNvPr id="20482" name="Picture 2" descr="C:\Users\админ\Desktop\Новая папка\23157_html_2af1a4c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80928"/>
            <a:ext cx="583264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31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7584" y="188640"/>
            <a:ext cx="7416823" cy="120032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Самостоятельные занятия физическими упражнениями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844824"/>
            <a:ext cx="8640960" cy="1477328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В самостоятельных занятиях удовлетворяется потребность детей в движениях, предоставляется возможность заниматься любимыми видами упражнений. Дети занимаются индивидуально или небольшими группами.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Самостоятельными занятиями необходимо руководить, но делая это надо не стесняя инициативы детей.</a:t>
            </a:r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437" y="4005064"/>
            <a:ext cx="3744416" cy="237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11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188640"/>
            <a:ext cx="5496120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33CC"/>
                </a:solidFill>
              </a:rPr>
              <a:t>Физкультурные досуги</a:t>
            </a:r>
            <a:endParaRPr lang="ru-RU" sz="3600" b="1" dirty="0">
              <a:solidFill>
                <a:srgbClr val="FF33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196752"/>
            <a:ext cx="8496944" cy="2585323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dirty="0" smtClean="0"/>
              <a:t>Это организация активного отдыха. Он доставляет детям радость и наряду с этим способствует решению задач физического воспитания.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Досуги проводят 1-2 раза в месяц длительностью 15-25 мин в средней группе, 25-35 мин в старшей и подготовительной группах.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Для физкультурных досугов выбираются упражнения, освоенные детьми на физкультурных занятиях, в которых можно состязаться в ловкости, быстроте, смекалке, находчивости, сообразительности. В развлечения могут быть включены подвижные игры, аттракционы, эстафеты.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Дозировка физической нагрузки с возрастом увеличивается.</a:t>
            </a:r>
            <a:endParaRPr lang="ru-RU" dirty="0"/>
          </a:p>
        </p:txBody>
      </p:sp>
      <p:pic>
        <p:nvPicPr>
          <p:cNvPr id="22530" name="Picture 2" descr="C:\Users\админ\Downloads\i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93096"/>
            <a:ext cx="2016224" cy="236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админ\Desktop\физ.воспитание\inde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93735"/>
            <a:ext cx="4677519" cy="263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3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6871" y="188640"/>
            <a:ext cx="6360652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Физкультурные праздники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052736"/>
            <a:ext cx="8756647" cy="4524315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В ДОУ всегда отмечаются общенародные праздники: 1 Мая, 9 Мая, 8 Марта, а также Новый год и выпуск детей в школу.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В программу каждого праздника включаются физические упражнения, пляски, танцы. Они вызывают положительные эмоции, создают праздничное настроение. Подготовка ведется на музыкальных и других занятиях, а также и на </a:t>
            </a:r>
            <a:r>
              <a:rPr lang="ru-RU" b="1" dirty="0" smtClean="0"/>
              <a:t>физкультурных.</a:t>
            </a:r>
            <a:r>
              <a:rPr lang="ru-RU" dirty="0" smtClean="0"/>
              <a:t> Движения, включенные в программу праздника должны быть хорошо знакомы детям и проводиться так чтобы было весело и интересно зрителям и исполнителям. Подвижные игры подбираются с элементами соревнования и должны соответствовать содержанию праздника. В программе праздника должно быть предусмотрено чередование движений с отдыхом.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В течение года 2-3 раза проводятся </a:t>
            </a:r>
            <a:r>
              <a:rPr lang="ru-RU" b="1" dirty="0" smtClean="0"/>
              <a:t>физкультурные праздники</a:t>
            </a:r>
            <a:r>
              <a:rPr lang="ru-RU" dirty="0" smtClean="0"/>
              <a:t>, содержанием которых являются одни упражнения.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В празднике могут участвовать одна или несколько одновозрастных групп, а также дети разных возрастов. Чтобы дети не переутомлялись, нужно дозировать упражнения (с учетом особенностей каждого возраста) и не превышать установленные нормы длительности праздника (не более 50мин.).  </a:t>
            </a:r>
            <a:endParaRPr lang="ru-RU" dirty="0"/>
          </a:p>
        </p:txBody>
      </p:sp>
      <p:pic>
        <p:nvPicPr>
          <p:cNvPr id="23555" name="Picture 3" descr="C:\Users\админ\Downloads\i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678537"/>
            <a:ext cx="2466975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C:\Users\админ\Downloads\i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678537"/>
            <a:ext cx="1944216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C:\Users\админ\Downloads\i (1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678537"/>
            <a:ext cx="2000250" cy="107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1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2348880"/>
            <a:ext cx="78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67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426</TotalTime>
  <Words>1132</Words>
  <Application>Microsoft Office PowerPoint</Application>
  <PresentationFormat>Экран (4:3)</PresentationFormat>
  <Paragraphs>102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Воздушный поток</vt:lpstr>
      <vt:lpstr> ФОРМЫ РАБОТЫ ПО ФИЗИЧЕСКОМУ ВОСПИТАНИЮ В ДОУ</vt:lpstr>
      <vt:lpstr>ОБЩАЯ ХАРАКТЕРИСТИКА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физкультурно  – оздоровительной работы в зимний период в ДОУ</dc:title>
  <dc:creator>САНЕК</dc:creator>
  <cp:lastModifiedBy>Пользователь Windows</cp:lastModifiedBy>
  <cp:revision>51</cp:revision>
  <dcterms:created xsi:type="dcterms:W3CDTF">2011-02-05T05:49:57Z</dcterms:created>
  <dcterms:modified xsi:type="dcterms:W3CDTF">2021-06-03T01:20:35Z</dcterms:modified>
</cp:coreProperties>
</file>