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sldIdLst>
    <p:sldId id="256" r:id="rId5"/>
    <p:sldId id="293" r:id="rId6"/>
    <p:sldId id="257" r:id="rId7"/>
    <p:sldId id="258" r:id="rId8"/>
    <p:sldId id="267" r:id="rId9"/>
    <p:sldId id="260" r:id="rId10"/>
    <p:sldId id="259" r:id="rId11"/>
    <p:sldId id="261" r:id="rId12"/>
    <p:sldId id="262" r:id="rId13"/>
    <p:sldId id="263" r:id="rId14"/>
    <p:sldId id="264" r:id="rId15"/>
    <p:sldId id="266" r:id="rId16"/>
    <p:sldId id="265" r:id="rId17"/>
    <p:sldId id="268" r:id="rId18"/>
    <p:sldId id="269" r:id="rId19"/>
    <p:sldId id="270" r:id="rId20"/>
    <p:sldId id="271" r:id="rId21"/>
    <p:sldId id="272" r:id="rId22"/>
    <p:sldId id="273" r:id="rId23"/>
    <p:sldId id="275" r:id="rId24"/>
    <p:sldId id="276" r:id="rId25"/>
    <p:sldId id="277" r:id="rId26"/>
    <p:sldId id="278" r:id="rId27"/>
    <p:sldId id="279" r:id="rId28"/>
    <p:sldId id="280" r:id="rId29"/>
    <p:sldId id="281" r:id="rId30"/>
    <p:sldId id="282" r:id="rId31"/>
    <p:sldId id="274" r:id="rId32"/>
    <p:sldId id="283" r:id="rId33"/>
    <p:sldId id="284" r:id="rId34"/>
    <p:sldId id="285" r:id="rId35"/>
    <p:sldId id="286" r:id="rId36"/>
    <p:sldId id="287" r:id="rId37"/>
    <p:sldId id="288" r:id="rId38"/>
    <p:sldId id="289" r:id="rId39"/>
    <p:sldId id="290" r:id="rId40"/>
    <p:sldId id="291" r:id="rId41"/>
    <p:sldId id="292"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183117-447B-4366-BAC7-5D95612558A8}" v="86" dt="2020-06-19T14:10:33.4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9EFA62-57E2-4553-80A0-7F263AC8E2A3}"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ru-RU"/>
        </a:p>
      </dgm:t>
    </dgm:pt>
    <dgm:pt modelId="{3F59AB06-8B15-4B4F-9C8E-A426152137B3}">
      <dgm:prSet phldrT="[Текст]"/>
      <dgm:spPr>
        <a:xfrm>
          <a:off x="0" y="29810"/>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негативизм</a:t>
          </a:r>
        </a:p>
      </dgm:t>
    </dgm:pt>
    <dgm:pt modelId="{EC5E08FF-2690-4DFD-B738-C21F2FB37AAC}" type="parTrans" cxnId="{55052401-A595-4AEB-A05C-646519F0EBCC}">
      <dgm:prSet/>
      <dgm:spPr/>
      <dgm:t>
        <a:bodyPr/>
        <a:lstStyle/>
        <a:p>
          <a:endParaRPr lang="ru-RU"/>
        </a:p>
      </dgm:t>
    </dgm:pt>
    <dgm:pt modelId="{F6D84B01-B79F-489B-8432-4C8C16B8BF29}" type="sibTrans" cxnId="{55052401-A595-4AEB-A05C-646519F0EBCC}">
      <dgm:prSet/>
      <dgm:spPr/>
      <dgm:t>
        <a:bodyPr/>
        <a:lstStyle/>
        <a:p>
          <a:endParaRPr lang="ru-RU"/>
        </a:p>
      </dgm:t>
    </dgm:pt>
    <dgm:pt modelId="{42A002FC-EFA4-43E4-8E00-EE536AB8A667}">
      <dgm:prSet phldrT="[Текст]"/>
      <dgm:spPr>
        <a:xfrm>
          <a:off x="2356487" y="29810"/>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упрямство</a:t>
          </a:r>
        </a:p>
      </dgm:t>
    </dgm:pt>
    <dgm:pt modelId="{E1ABB2F9-5F96-4A78-81D7-C0CF7BCFBE2A}" type="parTrans" cxnId="{41563C05-9501-4F7C-A554-0E6931FC2283}">
      <dgm:prSet/>
      <dgm:spPr/>
      <dgm:t>
        <a:bodyPr/>
        <a:lstStyle/>
        <a:p>
          <a:endParaRPr lang="ru-RU"/>
        </a:p>
      </dgm:t>
    </dgm:pt>
    <dgm:pt modelId="{3C432684-9A24-4C42-9203-68B5F8AA5A92}" type="sibTrans" cxnId="{41563C05-9501-4F7C-A554-0E6931FC2283}">
      <dgm:prSet/>
      <dgm:spPr/>
      <dgm:t>
        <a:bodyPr/>
        <a:lstStyle/>
        <a:p>
          <a:endParaRPr lang="ru-RU"/>
        </a:p>
      </dgm:t>
    </dgm:pt>
    <dgm:pt modelId="{C4672840-867A-48B8-A4AE-57BFC066D0DF}">
      <dgm:prSet phldrT="[Текст]"/>
      <dgm:spPr>
        <a:xfrm>
          <a:off x="4712975" y="29810"/>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строптивость</a:t>
          </a:r>
        </a:p>
      </dgm:t>
    </dgm:pt>
    <dgm:pt modelId="{9CDB1737-D0D2-45A9-AE42-DE2439ADF6FD}" type="parTrans" cxnId="{4FCADFF5-CA4E-4B85-ADAA-5F0ABACE8F12}">
      <dgm:prSet/>
      <dgm:spPr/>
      <dgm:t>
        <a:bodyPr/>
        <a:lstStyle/>
        <a:p>
          <a:endParaRPr lang="ru-RU"/>
        </a:p>
      </dgm:t>
    </dgm:pt>
    <dgm:pt modelId="{5E5C2B85-2A66-446D-A837-C61D68E5F254}" type="sibTrans" cxnId="{4FCADFF5-CA4E-4B85-ADAA-5F0ABACE8F12}">
      <dgm:prSet/>
      <dgm:spPr/>
      <dgm:t>
        <a:bodyPr/>
        <a:lstStyle/>
        <a:p>
          <a:endParaRPr lang="ru-RU"/>
        </a:p>
      </dgm:t>
    </dgm:pt>
    <dgm:pt modelId="{D991505A-FFD6-48DB-AD99-ADA16569DB5A}">
      <dgm:prSet phldrT="[Текст]"/>
      <dgm:spPr>
        <a:xfrm>
          <a:off x="0" y="1529393"/>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своеволие</a:t>
          </a:r>
        </a:p>
      </dgm:t>
    </dgm:pt>
    <dgm:pt modelId="{80DCD2F3-8087-4AEB-82B4-7D0F60F38161}" type="parTrans" cxnId="{1C77E522-2B24-45B4-A75D-B68702C23C60}">
      <dgm:prSet/>
      <dgm:spPr/>
      <dgm:t>
        <a:bodyPr/>
        <a:lstStyle/>
        <a:p>
          <a:endParaRPr lang="ru-RU"/>
        </a:p>
      </dgm:t>
    </dgm:pt>
    <dgm:pt modelId="{412FDBB9-BCEF-4B21-9887-832147473E2D}" type="sibTrans" cxnId="{1C77E522-2B24-45B4-A75D-B68702C23C60}">
      <dgm:prSet/>
      <dgm:spPr/>
      <dgm:t>
        <a:bodyPr/>
        <a:lstStyle/>
        <a:p>
          <a:endParaRPr lang="ru-RU"/>
        </a:p>
      </dgm:t>
    </dgm:pt>
    <dgm:pt modelId="{B68384C3-6797-4C06-A075-7C45AD44694D}">
      <dgm:prSet phldrT="[Текст]"/>
      <dgm:spPr>
        <a:xfrm>
          <a:off x="2356487" y="1529393"/>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Протест-бунт</a:t>
          </a:r>
        </a:p>
      </dgm:t>
    </dgm:pt>
    <dgm:pt modelId="{AFFA3BB5-F013-4B35-AEB4-96DD787578A5}" type="parTrans" cxnId="{029C7236-5F25-4F85-964B-79A704C4B815}">
      <dgm:prSet/>
      <dgm:spPr/>
      <dgm:t>
        <a:bodyPr/>
        <a:lstStyle/>
        <a:p>
          <a:endParaRPr lang="ru-RU"/>
        </a:p>
      </dgm:t>
    </dgm:pt>
    <dgm:pt modelId="{32FFB067-C01F-433C-88B0-8C81A144DA5B}" type="sibTrans" cxnId="{029C7236-5F25-4F85-964B-79A704C4B815}">
      <dgm:prSet/>
      <dgm:spPr/>
      <dgm:t>
        <a:bodyPr/>
        <a:lstStyle/>
        <a:p>
          <a:endParaRPr lang="ru-RU"/>
        </a:p>
      </dgm:t>
    </dgm:pt>
    <dgm:pt modelId="{D6B738B7-700C-4C0B-87C8-00AD7F434AB0}">
      <dgm:prSet/>
      <dgm:spPr>
        <a:xfrm>
          <a:off x="4712975" y="1529393"/>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обесценивание</a:t>
          </a:r>
        </a:p>
      </dgm:t>
    </dgm:pt>
    <dgm:pt modelId="{B7EC75B3-2C02-4CA3-BF0D-5A125411759B}" type="parTrans" cxnId="{CB9DEB7E-1E23-4766-951A-21C36D0E8090}">
      <dgm:prSet/>
      <dgm:spPr/>
      <dgm:t>
        <a:bodyPr/>
        <a:lstStyle/>
        <a:p>
          <a:endParaRPr lang="ru-RU"/>
        </a:p>
      </dgm:t>
    </dgm:pt>
    <dgm:pt modelId="{C6E73050-47A3-432C-A1F8-2FED9358C4C9}" type="sibTrans" cxnId="{CB9DEB7E-1E23-4766-951A-21C36D0E8090}">
      <dgm:prSet/>
      <dgm:spPr/>
      <dgm:t>
        <a:bodyPr/>
        <a:lstStyle/>
        <a:p>
          <a:endParaRPr lang="ru-RU"/>
        </a:p>
      </dgm:t>
    </dgm:pt>
    <dgm:pt modelId="{E2EDCDD4-7BE1-4D7E-8944-124686DAFFD9}">
      <dgm:prSet/>
      <dgm:spPr>
        <a:xfrm>
          <a:off x="2356487" y="3028976"/>
          <a:ext cx="2142261" cy="1285356"/>
        </a:xfrm>
        <a:prstGeom prst="rect">
          <a:avLst/>
        </a:prstGeom>
        <a:solidFill>
          <a:srgbClr val="4F81BD">
            <a:hueOff val="0"/>
            <a:satOff val="0"/>
            <a:lumOff val="0"/>
            <a:alphaOff val="0"/>
          </a:srgbClr>
        </a:solidFill>
        <a:ln w="25400" cap="rnd" cmpd="sng" algn="ctr">
          <a:solidFill>
            <a:sysClr val="window" lastClr="FFFFFF">
              <a:hueOff val="0"/>
              <a:satOff val="0"/>
              <a:lumOff val="0"/>
              <a:alphaOff val="0"/>
            </a:sysClr>
          </a:solidFill>
          <a:prstDash val="solid"/>
        </a:ln>
        <a:effectLst/>
      </dgm:spPr>
      <dgm:t>
        <a:bodyPr/>
        <a:lstStyle/>
        <a:p>
          <a:pPr>
            <a:buNone/>
          </a:pPr>
          <a:r>
            <a:rPr lang="ru-RU" dirty="0">
              <a:solidFill>
                <a:sysClr val="window" lastClr="FFFFFF"/>
              </a:solidFill>
              <a:latin typeface="Calibri"/>
              <a:ea typeface="+mn-ea"/>
              <a:cs typeface="+mn-cs"/>
            </a:rPr>
            <a:t>деспотизм</a:t>
          </a:r>
        </a:p>
      </dgm:t>
    </dgm:pt>
    <dgm:pt modelId="{50C67858-FE21-40AE-9CD9-E210BD787C91}" type="parTrans" cxnId="{85FA7D7D-0936-4E39-A0DB-520B16E72871}">
      <dgm:prSet/>
      <dgm:spPr/>
      <dgm:t>
        <a:bodyPr/>
        <a:lstStyle/>
        <a:p>
          <a:endParaRPr lang="ru-RU"/>
        </a:p>
      </dgm:t>
    </dgm:pt>
    <dgm:pt modelId="{A5B55B6A-4CA1-4071-9793-5DD7D6ED0C17}" type="sibTrans" cxnId="{85FA7D7D-0936-4E39-A0DB-520B16E72871}">
      <dgm:prSet/>
      <dgm:spPr/>
      <dgm:t>
        <a:bodyPr/>
        <a:lstStyle/>
        <a:p>
          <a:endParaRPr lang="ru-RU"/>
        </a:p>
      </dgm:t>
    </dgm:pt>
    <dgm:pt modelId="{D5CBC7DD-43C4-415C-95B4-7FA6DD928177}" type="pres">
      <dgm:prSet presAssocID="{889EFA62-57E2-4553-80A0-7F263AC8E2A3}" presName="diagram" presStyleCnt="0">
        <dgm:presLayoutVars>
          <dgm:dir/>
          <dgm:resizeHandles val="exact"/>
        </dgm:presLayoutVars>
      </dgm:prSet>
      <dgm:spPr/>
      <dgm:t>
        <a:bodyPr/>
        <a:lstStyle/>
        <a:p>
          <a:endParaRPr lang="ru-RU"/>
        </a:p>
      </dgm:t>
    </dgm:pt>
    <dgm:pt modelId="{4246425C-E44D-4FCB-AA09-B6E144A7E55C}" type="pres">
      <dgm:prSet presAssocID="{3F59AB06-8B15-4B4F-9C8E-A426152137B3}" presName="node" presStyleLbl="node1" presStyleIdx="0" presStyleCnt="7">
        <dgm:presLayoutVars>
          <dgm:bulletEnabled val="1"/>
        </dgm:presLayoutVars>
      </dgm:prSet>
      <dgm:spPr/>
      <dgm:t>
        <a:bodyPr/>
        <a:lstStyle/>
        <a:p>
          <a:endParaRPr lang="ru-RU"/>
        </a:p>
      </dgm:t>
    </dgm:pt>
    <dgm:pt modelId="{DF4CDE84-A621-4881-A704-54FD1A225062}" type="pres">
      <dgm:prSet presAssocID="{F6D84B01-B79F-489B-8432-4C8C16B8BF29}" presName="sibTrans" presStyleCnt="0"/>
      <dgm:spPr/>
    </dgm:pt>
    <dgm:pt modelId="{972530AB-CB97-4743-BE65-2A1B7D180259}" type="pres">
      <dgm:prSet presAssocID="{42A002FC-EFA4-43E4-8E00-EE536AB8A667}" presName="node" presStyleLbl="node1" presStyleIdx="1" presStyleCnt="7">
        <dgm:presLayoutVars>
          <dgm:bulletEnabled val="1"/>
        </dgm:presLayoutVars>
      </dgm:prSet>
      <dgm:spPr/>
      <dgm:t>
        <a:bodyPr/>
        <a:lstStyle/>
        <a:p>
          <a:endParaRPr lang="ru-RU"/>
        </a:p>
      </dgm:t>
    </dgm:pt>
    <dgm:pt modelId="{72DF662B-8875-4237-9301-D9F54DE9858A}" type="pres">
      <dgm:prSet presAssocID="{3C432684-9A24-4C42-9203-68B5F8AA5A92}" presName="sibTrans" presStyleCnt="0"/>
      <dgm:spPr/>
    </dgm:pt>
    <dgm:pt modelId="{13474397-B1C4-4948-9C50-EAAA300A80CC}" type="pres">
      <dgm:prSet presAssocID="{C4672840-867A-48B8-A4AE-57BFC066D0DF}" presName="node" presStyleLbl="node1" presStyleIdx="2" presStyleCnt="7">
        <dgm:presLayoutVars>
          <dgm:bulletEnabled val="1"/>
        </dgm:presLayoutVars>
      </dgm:prSet>
      <dgm:spPr/>
      <dgm:t>
        <a:bodyPr/>
        <a:lstStyle/>
        <a:p>
          <a:endParaRPr lang="ru-RU"/>
        </a:p>
      </dgm:t>
    </dgm:pt>
    <dgm:pt modelId="{6CBAAD1F-B6DA-45A3-ABBC-156EA09A3457}" type="pres">
      <dgm:prSet presAssocID="{5E5C2B85-2A66-446D-A837-C61D68E5F254}" presName="sibTrans" presStyleCnt="0"/>
      <dgm:spPr/>
    </dgm:pt>
    <dgm:pt modelId="{7F788168-0F86-43F0-8FDE-48DB7029DD5F}" type="pres">
      <dgm:prSet presAssocID="{D991505A-FFD6-48DB-AD99-ADA16569DB5A}" presName="node" presStyleLbl="node1" presStyleIdx="3" presStyleCnt="7">
        <dgm:presLayoutVars>
          <dgm:bulletEnabled val="1"/>
        </dgm:presLayoutVars>
      </dgm:prSet>
      <dgm:spPr/>
      <dgm:t>
        <a:bodyPr/>
        <a:lstStyle/>
        <a:p>
          <a:endParaRPr lang="ru-RU"/>
        </a:p>
      </dgm:t>
    </dgm:pt>
    <dgm:pt modelId="{FD7CF58B-EF1C-40A6-B190-B30A0B17D532}" type="pres">
      <dgm:prSet presAssocID="{412FDBB9-BCEF-4B21-9887-832147473E2D}" presName="sibTrans" presStyleCnt="0"/>
      <dgm:spPr/>
    </dgm:pt>
    <dgm:pt modelId="{B33B53DF-57D3-4E8F-9AA8-54DDBC320ABE}" type="pres">
      <dgm:prSet presAssocID="{B68384C3-6797-4C06-A075-7C45AD44694D}" presName="node" presStyleLbl="node1" presStyleIdx="4" presStyleCnt="7">
        <dgm:presLayoutVars>
          <dgm:bulletEnabled val="1"/>
        </dgm:presLayoutVars>
      </dgm:prSet>
      <dgm:spPr/>
      <dgm:t>
        <a:bodyPr/>
        <a:lstStyle/>
        <a:p>
          <a:endParaRPr lang="ru-RU"/>
        </a:p>
      </dgm:t>
    </dgm:pt>
    <dgm:pt modelId="{3D8BC89D-87BF-4A5E-BD22-F1919B6CAFA5}" type="pres">
      <dgm:prSet presAssocID="{32FFB067-C01F-433C-88B0-8C81A144DA5B}" presName="sibTrans" presStyleCnt="0"/>
      <dgm:spPr/>
    </dgm:pt>
    <dgm:pt modelId="{2C67BD4D-F0DC-475E-B916-18F2D807556E}" type="pres">
      <dgm:prSet presAssocID="{D6B738B7-700C-4C0B-87C8-00AD7F434AB0}" presName="node" presStyleLbl="node1" presStyleIdx="5" presStyleCnt="7">
        <dgm:presLayoutVars>
          <dgm:bulletEnabled val="1"/>
        </dgm:presLayoutVars>
      </dgm:prSet>
      <dgm:spPr/>
      <dgm:t>
        <a:bodyPr/>
        <a:lstStyle/>
        <a:p>
          <a:endParaRPr lang="ru-RU"/>
        </a:p>
      </dgm:t>
    </dgm:pt>
    <dgm:pt modelId="{B93B4157-6932-4709-8E1B-2AB791C4321F}" type="pres">
      <dgm:prSet presAssocID="{C6E73050-47A3-432C-A1F8-2FED9358C4C9}" presName="sibTrans" presStyleCnt="0"/>
      <dgm:spPr/>
    </dgm:pt>
    <dgm:pt modelId="{B02AA8DE-E34B-4779-891D-5973D88E058F}" type="pres">
      <dgm:prSet presAssocID="{E2EDCDD4-7BE1-4D7E-8944-124686DAFFD9}" presName="node" presStyleLbl="node1" presStyleIdx="6" presStyleCnt="7">
        <dgm:presLayoutVars>
          <dgm:bulletEnabled val="1"/>
        </dgm:presLayoutVars>
      </dgm:prSet>
      <dgm:spPr/>
      <dgm:t>
        <a:bodyPr/>
        <a:lstStyle/>
        <a:p>
          <a:endParaRPr lang="ru-RU"/>
        </a:p>
      </dgm:t>
    </dgm:pt>
  </dgm:ptLst>
  <dgm:cxnLst>
    <dgm:cxn modelId="{1C77E522-2B24-45B4-A75D-B68702C23C60}" srcId="{889EFA62-57E2-4553-80A0-7F263AC8E2A3}" destId="{D991505A-FFD6-48DB-AD99-ADA16569DB5A}" srcOrd="3" destOrd="0" parTransId="{80DCD2F3-8087-4AEB-82B4-7D0F60F38161}" sibTransId="{412FDBB9-BCEF-4B21-9887-832147473E2D}"/>
    <dgm:cxn modelId="{55052401-A595-4AEB-A05C-646519F0EBCC}" srcId="{889EFA62-57E2-4553-80A0-7F263AC8E2A3}" destId="{3F59AB06-8B15-4B4F-9C8E-A426152137B3}" srcOrd="0" destOrd="0" parTransId="{EC5E08FF-2690-4DFD-B738-C21F2FB37AAC}" sibTransId="{F6D84B01-B79F-489B-8432-4C8C16B8BF29}"/>
    <dgm:cxn modelId="{029C7236-5F25-4F85-964B-79A704C4B815}" srcId="{889EFA62-57E2-4553-80A0-7F263AC8E2A3}" destId="{B68384C3-6797-4C06-A075-7C45AD44694D}" srcOrd="4" destOrd="0" parTransId="{AFFA3BB5-F013-4B35-AEB4-96DD787578A5}" sibTransId="{32FFB067-C01F-433C-88B0-8C81A144DA5B}"/>
    <dgm:cxn modelId="{C7D84205-6E92-46B1-BDD1-37E64C8520AF}" type="presOf" srcId="{E2EDCDD4-7BE1-4D7E-8944-124686DAFFD9}" destId="{B02AA8DE-E34B-4779-891D-5973D88E058F}" srcOrd="0" destOrd="0" presId="urn:microsoft.com/office/officeart/2005/8/layout/default#1"/>
    <dgm:cxn modelId="{81BAA266-7F5A-4553-A3EC-69CBD9CB569B}" type="presOf" srcId="{D6B738B7-700C-4C0B-87C8-00AD7F434AB0}" destId="{2C67BD4D-F0DC-475E-B916-18F2D807556E}" srcOrd="0" destOrd="0" presId="urn:microsoft.com/office/officeart/2005/8/layout/default#1"/>
    <dgm:cxn modelId="{41563C05-9501-4F7C-A554-0E6931FC2283}" srcId="{889EFA62-57E2-4553-80A0-7F263AC8E2A3}" destId="{42A002FC-EFA4-43E4-8E00-EE536AB8A667}" srcOrd="1" destOrd="0" parTransId="{E1ABB2F9-5F96-4A78-81D7-C0CF7BCFBE2A}" sibTransId="{3C432684-9A24-4C42-9203-68B5F8AA5A92}"/>
    <dgm:cxn modelId="{A74331E8-E7F1-42A9-B7B7-D70B96BDC27F}" type="presOf" srcId="{D991505A-FFD6-48DB-AD99-ADA16569DB5A}" destId="{7F788168-0F86-43F0-8FDE-48DB7029DD5F}" srcOrd="0" destOrd="0" presId="urn:microsoft.com/office/officeart/2005/8/layout/default#1"/>
    <dgm:cxn modelId="{133A9843-A910-47F2-A301-8C5595AF5549}" type="presOf" srcId="{C4672840-867A-48B8-A4AE-57BFC066D0DF}" destId="{13474397-B1C4-4948-9C50-EAAA300A80CC}" srcOrd="0" destOrd="0" presId="urn:microsoft.com/office/officeart/2005/8/layout/default#1"/>
    <dgm:cxn modelId="{20416703-0A7C-40A5-BE13-A704DFD59594}" type="presOf" srcId="{3F59AB06-8B15-4B4F-9C8E-A426152137B3}" destId="{4246425C-E44D-4FCB-AA09-B6E144A7E55C}" srcOrd="0" destOrd="0" presId="urn:microsoft.com/office/officeart/2005/8/layout/default#1"/>
    <dgm:cxn modelId="{BF2F7D11-D584-40D1-86B6-B8873CFD5F74}" type="presOf" srcId="{889EFA62-57E2-4553-80A0-7F263AC8E2A3}" destId="{D5CBC7DD-43C4-415C-95B4-7FA6DD928177}" srcOrd="0" destOrd="0" presId="urn:microsoft.com/office/officeart/2005/8/layout/default#1"/>
    <dgm:cxn modelId="{4FCADFF5-CA4E-4B85-ADAA-5F0ABACE8F12}" srcId="{889EFA62-57E2-4553-80A0-7F263AC8E2A3}" destId="{C4672840-867A-48B8-A4AE-57BFC066D0DF}" srcOrd="2" destOrd="0" parTransId="{9CDB1737-D0D2-45A9-AE42-DE2439ADF6FD}" sibTransId="{5E5C2B85-2A66-446D-A837-C61D68E5F254}"/>
    <dgm:cxn modelId="{07CCCA07-1FB4-4BB8-8C7D-D026A6BCCC1F}" type="presOf" srcId="{B68384C3-6797-4C06-A075-7C45AD44694D}" destId="{B33B53DF-57D3-4E8F-9AA8-54DDBC320ABE}" srcOrd="0" destOrd="0" presId="urn:microsoft.com/office/officeart/2005/8/layout/default#1"/>
    <dgm:cxn modelId="{85FA7D7D-0936-4E39-A0DB-520B16E72871}" srcId="{889EFA62-57E2-4553-80A0-7F263AC8E2A3}" destId="{E2EDCDD4-7BE1-4D7E-8944-124686DAFFD9}" srcOrd="6" destOrd="0" parTransId="{50C67858-FE21-40AE-9CD9-E210BD787C91}" sibTransId="{A5B55B6A-4CA1-4071-9793-5DD7D6ED0C17}"/>
    <dgm:cxn modelId="{79168A18-1A47-419D-B452-3FB87D5CE97A}" type="presOf" srcId="{42A002FC-EFA4-43E4-8E00-EE536AB8A667}" destId="{972530AB-CB97-4743-BE65-2A1B7D180259}" srcOrd="0" destOrd="0" presId="urn:microsoft.com/office/officeart/2005/8/layout/default#1"/>
    <dgm:cxn modelId="{CB9DEB7E-1E23-4766-951A-21C36D0E8090}" srcId="{889EFA62-57E2-4553-80A0-7F263AC8E2A3}" destId="{D6B738B7-700C-4C0B-87C8-00AD7F434AB0}" srcOrd="5" destOrd="0" parTransId="{B7EC75B3-2C02-4CA3-BF0D-5A125411759B}" sibTransId="{C6E73050-47A3-432C-A1F8-2FED9358C4C9}"/>
    <dgm:cxn modelId="{424B61D6-9F1A-4771-B280-9B732D9C46E3}" type="presParOf" srcId="{D5CBC7DD-43C4-415C-95B4-7FA6DD928177}" destId="{4246425C-E44D-4FCB-AA09-B6E144A7E55C}" srcOrd="0" destOrd="0" presId="urn:microsoft.com/office/officeart/2005/8/layout/default#1"/>
    <dgm:cxn modelId="{E35E85BE-C3E5-4798-9482-0E11AF877459}" type="presParOf" srcId="{D5CBC7DD-43C4-415C-95B4-7FA6DD928177}" destId="{DF4CDE84-A621-4881-A704-54FD1A225062}" srcOrd="1" destOrd="0" presId="urn:microsoft.com/office/officeart/2005/8/layout/default#1"/>
    <dgm:cxn modelId="{BD5D7706-A168-4AE4-A74B-CB189F68E251}" type="presParOf" srcId="{D5CBC7DD-43C4-415C-95B4-7FA6DD928177}" destId="{972530AB-CB97-4743-BE65-2A1B7D180259}" srcOrd="2" destOrd="0" presId="urn:microsoft.com/office/officeart/2005/8/layout/default#1"/>
    <dgm:cxn modelId="{5C65741E-BB14-40AA-85FF-B79C3E57CDEE}" type="presParOf" srcId="{D5CBC7DD-43C4-415C-95B4-7FA6DD928177}" destId="{72DF662B-8875-4237-9301-D9F54DE9858A}" srcOrd="3" destOrd="0" presId="urn:microsoft.com/office/officeart/2005/8/layout/default#1"/>
    <dgm:cxn modelId="{7A206362-3F17-401D-AFC2-1966182BB25C}" type="presParOf" srcId="{D5CBC7DD-43C4-415C-95B4-7FA6DD928177}" destId="{13474397-B1C4-4948-9C50-EAAA300A80CC}" srcOrd="4" destOrd="0" presId="urn:microsoft.com/office/officeart/2005/8/layout/default#1"/>
    <dgm:cxn modelId="{33DDAEA0-02B1-474E-92E8-93F43F068034}" type="presParOf" srcId="{D5CBC7DD-43C4-415C-95B4-7FA6DD928177}" destId="{6CBAAD1F-B6DA-45A3-ABBC-156EA09A3457}" srcOrd="5" destOrd="0" presId="urn:microsoft.com/office/officeart/2005/8/layout/default#1"/>
    <dgm:cxn modelId="{7F165751-FA72-45E4-BF44-09A1B6A9308E}" type="presParOf" srcId="{D5CBC7DD-43C4-415C-95B4-7FA6DD928177}" destId="{7F788168-0F86-43F0-8FDE-48DB7029DD5F}" srcOrd="6" destOrd="0" presId="urn:microsoft.com/office/officeart/2005/8/layout/default#1"/>
    <dgm:cxn modelId="{C6F5E89C-FF42-4C95-86FD-944EBCD76CCC}" type="presParOf" srcId="{D5CBC7DD-43C4-415C-95B4-7FA6DD928177}" destId="{FD7CF58B-EF1C-40A6-B190-B30A0B17D532}" srcOrd="7" destOrd="0" presId="urn:microsoft.com/office/officeart/2005/8/layout/default#1"/>
    <dgm:cxn modelId="{2AAE4949-E3FB-4E27-BD41-A3C8E0D78D74}" type="presParOf" srcId="{D5CBC7DD-43C4-415C-95B4-7FA6DD928177}" destId="{B33B53DF-57D3-4E8F-9AA8-54DDBC320ABE}" srcOrd="8" destOrd="0" presId="urn:microsoft.com/office/officeart/2005/8/layout/default#1"/>
    <dgm:cxn modelId="{D163863C-12F6-4A4A-A906-A0A76E5BD748}" type="presParOf" srcId="{D5CBC7DD-43C4-415C-95B4-7FA6DD928177}" destId="{3D8BC89D-87BF-4A5E-BD22-F1919B6CAFA5}" srcOrd="9" destOrd="0" presId="urn:microsoft.com/office/officeart/2005/8/layout/default#1"/>
    <dgm:cxn modelId="{085A987E-39FD-4AFF-971A-C556F25DE208}" type="presParOf" srcId="{D5CBC7DD-43C4-415C-95B4-7FA6DD928177}" destId="{2C67BD4D-F0DC-475E-B916-18F2D807556E}" srcOrd="10" destOrd="0" presId="urn:microsoft.com/office/officeart/2005/8/layout/default#1"/>
    <dgm:cxn modelId="{371CAF70-5C6B-44DC-9704-1FD57AA2AA64}" type="presParOf" srcId="{D5CBC7DD-43C4-415C-95B4-7FA6DD928177}" destId="{B93B4157-6932-4709-8E1B-2AB791C4321F}" srcOrd="11" destOrd="0" presId="urn:microsoft.com/office/officeart/2005/8/layout/default#1"/>
    <dgm:cxn modelId="{F7296DAC-EB1B-413F-8F33-DEDEB59001C1}" type="presParOf" srcId="{D5CBC7DD-43C4-415C-95B4-7FA6DD928177}" destId="{B02AA8DE-E34B-4779-891D-5973D88E058F}" srcOrd="12"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881724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84427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015518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943473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8988797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3399764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252973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4031285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334648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940879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9E57DC2-970A-4B3E-BB1C-7A09969E49DF}"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56283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261571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9E57DC2-970A-4B3E-BB1C-7A09969E49DF}"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572426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7DE6118-2437-4B30-8E3C-4D2BE6020583}" type="datetimeFigureOut">
              <a:rPr lang="en-US" smtClean="0"/>
              <a:pPr/>
              <a:t>10/17/2021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19305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696392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10/17/2021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42029912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7DE6118-2437-4B30-8E3C-4D2BE6020583}" type="datetimeFigureOut">
              <a:rPr lang="en-US" smtClean="0"/>
              <a:pPr/>
              <a:t>10/17/2021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6289145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25FB22D-1819-4A13-9838-5458539419BA}"/>
              </a:ext>
            </a:extLst>
          </p:cNvPr>
          <p:cNvSpPr>
            <a:spLocks noGrp="1"/>
          </p:cNvSpPr>
          <p:nvPr>
            <p:ph type="ctrTitle"/>
          </p:nvPr>
        </p:nvSpPr>
        <p:spPr>
          <a:xfrm>
            <a:off x="2070130" y="2270862"/>
            <a:ext cx="8361229" cy="2098226"/>
          </a:xfrm>
        </p:spPr>
        <p:txBody>
          <a:bodyPr>
            <a:normAutofit fontScale="90000"/>
          </a:bodyPr>
          <a:lstStyle/>
          <a:p>
            <a:pPr lvl="0" algn="ctr" defTabSz="914400">
              <a:spcBef>
                <a:spcPts val="0"/>
              </a:spcBef>
            </a:pPr>
            <a:r>
              <a:rPr lang="ru-RU" sz="4000" dirty="0"/>
              <a:t/>
            </a:r>
            <a:br>
              <a:rPr lang="ru-RU" sz="4000" dirty="0"/>
            </a:br>
            <a:r>
              <a:rPr lang="ru-RU" sz="4000" dirty="0"/>
              <a:t/>
            </a:r>
            <a:br>
              <a:rPr lang="ru-RU" sz="4000" dirty="0"/>
            </a:br>
            <a:r>
              <a:rPr lang="ru-RU" sz="4000" dirty="0"/>
              <a:t/>
            </a:r>
            <a:br>
              <a:rPr lang="ru-RU" sz="4000" dirty="0"/>
            </a:br>
            <a:r>
              <a:rPr lang="ru-RU" sz="2000" i="1" dirty="0">
                <a:solidFill>
                  <a:sysClr val="windowText" lastClr="000000"/>
                </a:solidFill>
                <a:latin typeface="Constantia" panose="02030602050306030303" pitchFamily="18" charset="0"/>
                <a:ea typeface="+mn-ea"/>
                <a:cs typeface="+mn-cs"/>
              </a:rPr>
              <a:t/>
            </a:r>
            <a:br>
              <a:rPr lang="ru-RU" sz="2000" i="1" dirty="0">
                <a:solidFill>
                  <a:sysClr val="windowText" lastClr="000000"/>
                </a:solidFill>
                <a:latin typeface="Constantia" panose="02030602050306030303" pitchFamily="18" charset="0"/>
                <a:ea typeface="+mn-ea"/>
                <a:cs typeface="+mn-cs"/>
              </a:rPr>
            </a:br>
            <a:r>
              <a:rPr lang="ru-RU" sz="2000" i="1" cap="none" dirty="0">
                <a:solidFill>
                  <a:sysClr val="windowText" lastClr="000000"/>
                </a:solidFill>
                <a:latin typeface="Constantia" panose="02030602050306030303" pitchFamily="18" charset="0"/>
                <a:ea typeface="+mn-ea"/>
                <a:cs typeface="+mn-cs"/>
              </a:rPr>
              <a:t/>
            </a:r>
            <a:br>
              <a:rPr lang="ru-RU" sz="2000" i="1" cap="none" dirty="0">
                <a:solidFill>
                  <a:sysClr val="windowText" lastClr="000000"/>
                </a:solidFill>
                <a:latin typeface="Constantia" panose="02030602050306030303" pitchFamily="18" charset="0"/>
                <a:ea typeface="+mn-ea"/>
                <a:cs typeface="+mn-cs"/>
              </a:rPr>
            </a:br>
            <a:r>
              <a:rPr lang="ru-RU" sz="4000" dirty="0"/>
              <a:t/>
            </a:r>
            <a:br>
              <a:rPr lang="ru-RU" sz="4000" dirty="0"/>
            </a:br>
            <a:r>
              <a:rPr lang="ru-RU" sz="4000" dirty="0"/>
              <a:t>Личность и условия социальной ситуации развития в детском и подростковом возрасте</a:t>
            </a:r>
            <a:r>
              <a:rPr lang="ru-RU" dirty="0"/>
              <a:t/>
            </a:r>
            <a:br>
              <a:rPr lang="ru-RU" dirty="0"/>
            </a:br>
            <a:endParaRPr lang="ru-RU" dirty="0"/>
          </a:p>
        </p:txBody>
      </p:sp>
      <p:sp>
        <p:nvSpPr>
          <p:cNvPr id="3" name="Подзаголовок 2">
            <a:extLst>
              <a:ext uri="{FF2B5EF4-FFF2-40B4-BE49-F238E27FC236}">
                <a16:creationId xmlns:a16="http://schemas.microsoft.com/office/drawing/2014/main" xmlns="" id="{82A3DDB4-2651-4002-93DA-C3F2099DC770}"/>
              </a:ext>
            </a:extLst>
          </p:cNvPr>
          <p:cNvSpPr>
            <a:spLocks noGrp="1"/>
          </p:cNvSpPr>
          <p:nvPr>
            <p:ph type="subTitle" idx="1"/>
          </p:nvPr>
        </p:nvSpPr>
        <p:spPr>
          <a:xfrm>
            <a:off x="2070130" y="3961125"/>
            <a:ext cx="6831673" cy="2208628"/>
          </a:xfrm>
        </p:spPr>
        <p:txBody>
          <a:bodyPr>
            <a:normAutofit/>
          </a:bodyPr>
          <a:lstStyle/>
          <a:p>
            <a:pPr lvl="0" defTabSz="457200">
              <a:lnSpc>
                <a:spcPct val="100000"/>
              </a:lnSpc>
              <a:spcBef>
                <a:spcPts val="580"/>
              </a:spcBef>
              <a:buClr>
                <a:srgbClr val="D34817"/>
              </a:buClr>
              <a:buSzPct val="85000"/>
            </a:pPr>
            <a:r>
              <a:rPr lang="ru-RU" sz="2000" i="1" dirty="0" smtClean="0">
                <a:solidFill>
                  <a:sysClr val="windowText" lastClr="000000"/>
                </a:solidFill>
                <a:latin typeface="Constantia" panose="02030602050306030303" pitchFamily="18" charset="0"/>
              </a:rPr>
              <a:t>Выполнил </a:t>
            </a:r>
            <a:r>
              <a:rPr lang="ru-RU" sz="2000" i="1" dirty="0" smtClean="0">
                <a:solidFill>
                  <a:sysClr val="windowText" lastClr="000000"/>
                </a:solidFill>
                <a:latin typeface="Constantia" panose="02030602050306030303" pitchFamily="18" charset="0"/>
              </a:rPr>
              <a:t>педагог-психолог МБОУ « Школа </a:t>
            </a:r>
            <a:r>
              <a:rPr lang="en-US" sz="2000" i="1" dirty="0" smtClean="0">
                <a:solidFill>
                  <a:sysClr val="windowText" lastClr="000000"/>
                </a:solidFill>
                <a:latin typeface="Constantia" panose="02030602050306030303" pitchFamily="18" charset="0"/>
              </a:rPr>
              <a:t>N 81</a:t>
            </a:r>
            <a:r>
              <a:rPr lang="ru-RU" sz="2000" i="1" dirty="0" smtClean="0">
                <a:solidFill>
                  <a:sysClr val="windowText" lastClr="000000"/>
                </a:solidFill>
                <a:latin typeface="Constantia" panose="02030602050306030303" pitchFamily="18" charset="0"/>
              </a:rPr>
              <a:t>» г. Ростова-на-Дону</a:t>
            </a:r>
          </a:p>
          <a:p>
            <a:pPr lvl="0" defTabSz="457200">
              <a:lnSpc>
                <a:spcPct val="100000"/>
              </a:lnSpc>
              <a:spcBef>
                <a:spcPts val="580"/>
              </a:spcBef>
              <a:buClr>
                <a:srgbClr val="D34817"/>
              </a:buClr>
              <a:buSzPct val="85000"/>
            </a:pPr>
            <a:r>
              <a:rPr lang="ru-RU" sz="2000" i="1" dirty="0" err="1" smtClean="0">
                <a:solidFill>
                  <a:sysClr val="windowText" lastClr="000000"/>
                </a:solidFill>
                <a:latin typeface="Constantia" panose="02030602050306030303" pitchFamily="18" charset="0"/>
              </a:rPr>
              <a:t>Борзилова</a:t>
            </a:r>
            <a:r>
              <a:rPr lang="ru-RU" sz="2000" i="1" dirty="0" smtClean="0">
                <a:solidFill>
                  <a:sysClr val="windowText" lastClr="000000"/>
                </a:solidFill>
                <a:latin typeface="Constantia" panose="02030602050306030303" pitchFamily="18" charset="0"/>
              </a:rPr>
              <a:t> </a:t>
            </a:r>
            <a:r>
              <a:rPr lang="ru-RU" sz="2000" i="1" dirty="0">
                <a:solidFill>
                  <a:sysClr val="windowText" lastClr="000000"/>
                </a:solidFill>
                <a:latin typeface="Constantia" panose="02030602050306030303" pitchFamily="18" charset="0"/>
              </a:rPr>
              <a:t>Дарья Степановна</a:t>
            </a:r>
          </a:p>
          <a:p>
            <a:endParaRPr lang="ru-RU" dirty="0"/>
          </a:p>
        </p:txBody>
      </p:sp>
    </p:spTree>
    <p:extLst>
      <p:ext uri="{BB962C8B-B14F-4D97-AF65-F5344CB8AC3E}">
        <p14:creationId xmlns:p14="http://schemas.microsoft.com/office/powerpoint/2010/main" val="22025353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CF5FD25-A79F-4043-BD18-98AA87270713}"/>
              </a:ext>
            </a:extLst>
          </p:cNvPr>
          <p:cNvSpPr>
            <a:spLocks noGrp="1"/>
          </p:cNvSpPr>
          <p:nvPr>
            <p:ph type="title"/>
          </p:nvPr>
        </p:nvSpPr>
        <p:spPr/>
        <p:txBody>
          <a:bodyPr/>
          <a:lstStyle/>
          <a:p>
            <a:endParaRPr lang="ru-RU"/>
          </a:p>
        </p:txBody>
      </p:sp>
      <p:pic>
        <p:nvPicPr>
          <p:cNvPr id="4" name="Социальные ситуации развития личности">
            <a:hlinkClick r:id="" action="ppaction://media"/>
            <a:extLst>
              <a:ext uri="{FF2B5EF4-FFF2-40B4-BE49-F238E27FC236}">
                <a16:creationId xmlns:a16="http://schemas.microsoft.com/office/drawing/2014/main" xmlns="" id="{E8A9F1D3-E7E2-4025-AA14-7FFE22604AE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186525" y="315071"/>
            <a:ext cx="8176675" cy="5451117"/>
          </a:xfrm>
        </p:spPr>
      </p:pic>
    </p:spTree>
    <p:extLst>
      <p:ext uri="{BB962C8B-B14F-4D97-AF65-F5344CB8AC3E}">
        <p14:creationId xmlns:p14="http://schemas.microsoft.com/office/powerpoint/2010/main" val="4776866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90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xmlns="" id="{1EDD21E1-BAF0-4314-AB31-82ECB8AC9E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xmlns="" id="{FDC8619C-F25D-468E-95FA-2A2151D7DD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Объект 2">
            <a:extLst>
              <a:ext uri="{FF2B5EF4-FFF2-40B4-BE49-F238E27FC236}">
                <a16:creationId xmlns:a16="http://schemas.microsoft.com/office/drawing/2014/main" xmlns="" id="{EB466EF6-C7BC-44F5-AF8D-DBAEF88E2B7A}"/>
              </a:ext>
            </a:extLst>
          </p:cNvPr>
          <p:cNvSpPr>
            <a:spLocks noGrp="1"/>
          </p:cNvSpPr>
          <p:nvPr>
            <p:ph idx="1"/>
          </p:nvPr>
        </p:nvSpPr>
        <p:spPr>
          <a:xfrm>
            <a:off x="585305" y="746707"/>
            <a:ext cx="6511148" cy="3970437"/>
          </a:xfrm>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r>
              <a:rPr lang="ru-RU" sz="2800" b="1" i="1" dirty="0"/>
              <a:t>Социальная ситуация развития </a:t>
            </a:r>
            <a:r>
              <a:rPr lang="ru-RU" sz="2800" dirty="0"/>
              <a:t>– это «совершенно своеобразное, специфическое для данного возраста, исключительное, единственное и неповторимое отношение между ребенком и окружающей его действительностью, прежде всего социальной».</a:t>
            </a:r>
          </a:p>
        </p:txBody>
      </p:sp>
      <p:pic>
        <p:nvPicPr>
          <p:cNvPr id="1026" name="Picture 2">
            <a:extLst>
              <a:ext uri="{FF2B5EF4-FFF2-40B4-BE49-F238E27FC236}">
                <a16:creationId xmlns:a16="http://schemas.microsoft.com/office/drawing/2014/main" xmlns="" id="{E93C16BF-5632-4FFD-ACD6-67F979B3063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76545" y="746707"/>
            <a:ext cx="3897038" cy="3970437"/>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12">
            <a:extLst>
              <a:ext uri="{FF2B5EF4-FFF2-40B4-BE49-F238E27FC236}">
                <a16:creationId xmlns:a16="http://schemas.microsoft.com/office/drawing/2014/main" xmlns="" id="{7D9439D6-DEAD-4CEB-A61B-BE3D64D1B5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Прямоугольник 3">
            <a:extLst>
              <a:ext uri="{FF2B5EF4-FFF2-40B4-BE49-F238E27FC236}">
                <a16:creationId xmlns:a16="http://schemas.microsoft.com/office/drawing/2014/main" xmlns="" id="{44663622-3C50-42EC-81A8-5DD60C4F5F76}"/>
              </a:ext>
            </a:extLst>
          </p:cNvPr>
          <p:cNvSpPr/>
          <p:nvPr/>
        </p:nvSpPr>
        <p:spPr>
          <a:xfrm>
            <a:off x="7737093" y="4884448"/>
            <a:ext cx="2975943" cy="646331"/>
          </a:xfrm>
          <a:prstGeom prst="rect">
            <a:avLst/>
          </a:prstGeom>
        </p:spPr>
        <p:txBody>
          <a:bodyPr wrap="none">
            <a:spAutoFit/>
          </a:bodyPr>
          <a:lstStyle/>
          <a:p>
            <a:r>
              <a:rPr lang="ru-RU" dirty="0">
                <a:solidFill>
                  <a:srgbClr val="000000"/>
                </a:solidFill>
                <a:latin typeface="Linux Libertine"/>
              </a:rPr>
              <a:t>Выготский Лев Семёнович</a:t>
            </a:r>
          </a:p>
          <a:p>
            <a:endParaRPr lang="ru-RU" dirty="0">
              <a:solidFill>
                <a:srgbClr val="000000"/>
              </a:solidFill>
              <a:latin typeface="Linux Libertine"/>
            </a:endParaRPr>
          </a:p>
        </p:txBody>
      </p:sp>
      <p:sp>
        <p:nvSpPr>
          <p:cNvPr id="5" name="Прямоугольник 4">
            <a:extLst>
              <a:ext uri="{FF2B5EF4-FFF2-40B4-BE49-F238E27FC236}">
                <a16:creationId xmlns:a16="http://schemas.microsoft.com/office/drawing/2014/main" xmlns="" id="{3E0F350D-C50D-444A-A701-26B7D5E7158A}"/>
              </a:ext>
            </a:extLst>
          </p:cNvPr>
          <p:cNvSpPr/>
          <p:nvPr/>
        </p:nvSpPr>
        <p:spPr>
          <a:xfrm>
            <a:off x="8288164" y="5207613"/>
            <a:ext cx="1620957" cy="369332"/>
          </a:xfrm>
          <a:prstGeom prst="rect">
            <a:avLst/>
          </a:prstGeom>
        </p:spPr>
        <p:txBody>
          <a:bodyPr wrap="none">
            <a:spAutoFit/>
          </a:bodyPr>
          <a:lstStyle/>
          <a:p>
            <a:r>
              <a:rPr lang="ru-RU" dirty="0">
                <a:solidFill>
                  <a:srgbClr val="000000"/>
                </a:solidFill>
                <a:latin typeface="Linux Libertine"/>
              </a:rPr>
              <a:t>(1896 – 1934)</a:t>
            </a:r>
          </a:p>
        </p:txBody>
      </p:sp>
    </p:spTree>
    <p:extLst>
      <p:ext uri="{BB962C8B-B14F-4D97-AF65-F5344CB8AC3E}">
        <p14:creationId xmlns:p14="http://schemas.microsoft.com/office/powerpoint/2010/main" val="673144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54F15ABC-F36F-4F3F-9BE8-3845ADD6D3EF}"/>
              </a:ext>
            </a:extLst>
          </p:cNvPr>
          <p:cNvSpPr>
            <a:spLocks noGrp="1"/>
          </p:cNvSpPr>
          <p:nvPr>
            <p:ph idx="1"/>
          </p:nvPr>
        </p:nvSpPr>
        <p:spPr>
          <a:xfrm>
            <a:off x="1815489" y="670560"/>
            <a:ext cx="8915400" cy="2758440"/>
          </a:xfrm>
        </p:spPr>
        <p:txBody>
          <a:bodyPr/>
          <a:lstStyle/>
          <a:p>
            <a:pPr marL="0" indent="0">
              <a:buNone/>
            </a:pPr>
            <a:r>
              <a:rPr lang="ru-RU" dirty="0"/>
              <a:t>По определению Л.С. Выготского, </a:t>
            </a:r>
            <a:r>
              <a:rPr lang="ru-RU" b="1" i="1" dirty="0"/>
              <a:t>среда выступает в развитии ребенка (личности) в роли источника развития, поскольку именно в ней «живут» идеальные, высшие формы.</a:t>
            </a:r>
          </a:p>
          <a:p>
            <a:r>
              <a:rPr lang="ru-RU" b="1" i="1" dirty="0"/>
              <a:t>Взрослый оказывается посредником между ребенком и миром высших, идеальных, культурных форм.</a:t>
            </a:r>
          </a:p>
          <a:p>
            <a:r>
              <a:rPr lang="ru-RU" b="1" i="1" dirty="0"/>
              <a:t>Понятие социальной ситуации развития акцентирует крайне важное соотношение: среда (прежде всего социальная) и отношение ребенка к этой среде.</a:t>
            </a:r>
          </a:p>
        </p:txBody>
      </p:sp>
      <p:pic>
        <p:nvPicPr>
          <p:cNvPr id="2050" name="Picture 2">
            <a:extLst>
              <a:ext uri="{FF2B5EF4-FFF2-40B4-BE49-F238E27FC236}">
                <a16:creationId xmlns:a16="http://schemas.microsoft.com/office/drawing/2014/main" xmlns="" id="{550400E0-FFC2-4A26-807E-5D746A348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7300" y="3429000"/>
            <a:ext cx="3982134" cy="29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910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xmlns="" id="{28B8512F-E6F3-4697-9FB0-8546286F7FEE}"/>
              </a:ext>
            </a:extLst>
          </p:cNvPr>
          <p:cNvSpPr txBox="1">
            <a:spLocks/>
          </p:cNvSpPr>
          <p:nvPr/>
        </p:nvSpPr>
        <p:spPr>
          <a:xfrm>
            <a:off x="2315580" y="470379"/>
            <a:ext cx="7560840" cy="607154"/>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a:ln>
                  <a:noFill/>
                </a:ln>
                <a:solidFill>
                  <a:sysClr val="windowText" lastClr="000000"/>
                </a:solidFill>
                <a:effectLst/>
                <a:uLnTx/>
                <a:uFillTx/>
                <a:ea typeface="+mj-ea"/>
                <a:cs typeface="+mj-cs"/>
              </a:rPr>
              <a:t>Периодизация Л.С. Выготского и Д.Б. Эльконина,</a:t>
            </a:r>
            <a:r>
              <a:rPr kumimoji="0" lang="ru-RU" sz="2400" b="0" i="1" u="none" strike="noStrike" kern="1200" cap="none" spc="0" normalizeH="0" baseline="0" noProof="0" dirty="0">
                <a:ln>
                  <a:noFill/>
                </a:ln>
                <a:solidFill>
                  <a:sysClr val="windowText" lastClr="000000"/>
                </a:solidFill>
                <a:effectLst/>
                <a:uLnTx/>
                <a:uFillTx/>
                <a:ea typeface="+mj-ea"/>
                <a:cs typeface="+mj-cs"/>
              </a:rPr>
              <a:t> </a:t>
            </a:r>
            <a:r>
              <a:rPr kumimoji="0" lang="ru-RU" sz="2400" b="0" i="0" u="none" strike="noStrike" kern="1200" cap="none" spc="0" normalizeH="0" baseline="0" noProof="0" dirty="0">
                <a:ln>
                  <a:noFill/>
                </a:ln>
                <a:solidFill>
                  <a:sysClr val="windowText" lastClr="000000"/>
                </a:solidFill>
                <a:effectLst/>
                <a:uLnTx/>
                <a:uFillTx/>
                <a:ea typeface="+mj-ea"/>
                <a:cs typeface="+mj-cs"/>
              </a:rPr>
              <a:t>работа по детской и педагогической психологии</a:t>
            </a:r>
            <a:endParaRPr kumimoji="0" lang="ru-RU" sz="1800" b="0" i="0" u="none" strike="noStrike" kern="1200" cap="none" spc="0" normalizeH="0" baseline="0" noProof="0" dirty="0">
              <a:ln>
                <a:noFill/>
              </a:ln>
              <a:solidFill>
                <a:sysClr val="windowText" lastClr="000000"/>
              </a:solidFill>
              <a:effectLst/>
              <a:uLnTx/>
              <a:uFillTx/>
              <a:ea typeface="+mj-ea"/>
              <a:cs typeface="+mj-cs"/>
            </a:endParaRPr>
          </a:p>
        </p:txBody>
      </p:sp>
      <p:graphicFrame>
        <p:nvGraphicFramePr>
          <p:cNvPr id="5" name="Таблица 4">
            <a:extLst>
              <a:ext uri="{FF2B5EF4-FFF2-40B4-BE49-F238E27FC236}">
                <a16:creationId xmlns:a16="http://schemas.microsoft.com/office/drawing/2014/main" xmlns="" id="{371725A7-0B1D-43EA-A2D0-769BC2F9291D}"/>
              </a:ext>
            </a:extLst>
          </p:cNvPr>
          <p:cNvGraphicFramePr>
            <a:graphicFrameLocks noGrp="1"/>
          </p:cNvGraphicFramePr>
          <p:nvPr>
            <p:extLst>
              <p:ext uri="{D42A27DB-BD31-4B8C-83A1-F6EECF244321}">
                <p14:modId xmlns:p14="http://schemas.microsoft.com/office/powerpoint/2010/main" val="3699932607"/>
              </p:ext>
            </p:extLst>
          </p:nvPr>
        </p:nvGraphicFramePr>
        <p:xfrm>
          <a:off x="1823763" y="1193589"/>
          <a:ext cx="8928992" cy="5220883"/>
        </p:xfrm>
        <a:graphic>
          <a:graphicData uri="http://schemas.openxmlformats.org/drawingml/2006/table">
            <a:tbl>
              <a:tblPr/>
              <a:tblGrid>
                <a:gridCol w="1440160">
                  <a:extLst>
                    <a:ext uri="{9D8B030D-6E8A-4147-A177-3AD203B41FA5}">
                      <a16:colId xmlns:a16="http://schemas.microsoft.com/office/drawing/2014/main" xmlns="" val="20000"/>
                    </a:ext>
                  </a:extLst>
                </a:gridCol>
                <a:gridCol w="1080120">
                  <a:extLst>
                    <a:ext uri="{9D8B030D-6E8A-4147-A177-3AD203B41FA5}">
                      <a16:colId xmlns:a16="http://schemas.microsoft.com/office/drawing/2014/main" xmlns="" val="20001"/>
                    </a:ext>
                  </a:extLst>
                </a:gridCol>
                <a:gridCol w="1944216">
                  <a:extLst>
                    <a:ext uri="{9D8B030D-6E8A-4147-A177-3AD203B41FA5}">
                      <a16:colId xmlns:a16="http://schemas.microsoft.com/office/drawing/2014/main" xmlns="" val="20002"/>
                    </a:ext>
                  </a:extLst>
                </a:gridCol>
                <a:gridCol w="2123358">
                  <a:extLst>
                    <a:ext uri="{9D8B030D-6E8A-4147-A177-3AD203B41FA5}">
                      <a16:colId xmlns:a16="http://schemas.microsoft.com/office/drawing/2014/main" xmlns="" val="20003"/>
                    </a:ext>
                  </a:extLst>
                </a:gridCol>
                <a:gridCol w="2341138">
                  <a:extLst>
                    <a:ext uri="{9D8B030D-6E8A-4147-A177-3AD203B41FA5}">
                      <a16:colId xmlns:a16="http://schemas.microsoft.com/office/drawing/2014/main" xmlns="" val="20004"/>
                    </a:ext>
                  </a:extLst>
                </a:gridCol>
              </a:tblGrid>
              <a:tr h="432048">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ctr"/>
                      <a:r>
                        <a:rPr lang="ru-RU" sz="1600" b="1" kern="1200" dirty="0">
                          <a:solidFill>
                            <a:schemeClr val="tx1"/>
                          </a:solidFill>
                          <a:effectLst/>
                          <a:latin typeface="+mn-lt"/>
                          <a:ea typeface="+mn-ea"/>
                          <a:cs typeface="Times New Roman" panose="02020603050405020304" pitchFamily="18" charset="0"/>
                        </a:rPr>
                        <a:t>Период</a:t>
                      </a:r>
                      <a:endParaRPr lang="ru-RU" sz="1600" b="1" u="none" dirty="0">
                        <a:latin typeface="+mn-lt"/>
                        <a:ea typeface="Times New Roman"/>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ctr"/>
                      <a:r>
                        <a:rPr lang="ru-RU" sz="1600" b="1" i="0" u="none" dirty="0">
                          <a:latin typeface="+mn-lt"/>
                          <a:ea typeface="Times New Roman"/>
                          <a:cs typeface="Times New Roman" panose="02020603050405020304" pitchFamily="18" charset="0"/>
                        </a:rPr>
                        <a:t>Возраст</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ctr"/>
                      <a:r>
                        <a:rPr lang="ru-RU" sz="1600" b="1" kern="1200" dirty="0">
                          <a:solidFill>
                            <a:schemeClr val="tx1"/>
                          </a:solidFill>
                          <a:effectLst/>
                          <a:latin typeface="+mn-lt"/>
                          <a:ea typeface="+mn-ea"/>
                          <a:cs typeface="Times New Roman" panose="02020603050405020304" pitchFamily="18" charset="0"/>
                        </a:rPr>
                        <a:t>Ведущая деятельность</a:t>
                      </a:r>
                      <a:endParaRPr lang="ru-RU" sz="1600" b="1" u="none" dirty="0">
                        <a:latin typeface="+mn-lt"/>
                        <a:ea typeface="Times New Roman"/>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ctr"/>
                      <a:r>
                        <a:rPr lang="ru-RU" sz="1600" b="1" kern="1200" dirty="0">
                          <a:solidFill>
                            <a:schemeClr val="tx1"/>
                          </a:solidFill>
                          <a:effectLst/>
                          <a:latin typeface="+mn-lt"/>
                          <a:ea typeface="+mn-ea"/>
                          <a:cs typeface="Times New Roman" panose="02020603050405020304" pitchFamily="18" charset="0"/>
                        </a:rPr>
                        <a:t>Новообразование</a:t>
                      </a:r>
                      <a:endParaRPr lang="ru-RU" sz="1600" b="1" u="none" dirty="0">
                        <a:latin typeface="+mn-lt"/>
                        <a:ea typeface="Times New Roman"/>
                        <a:cs typeface="Times New Roman" panose="02020603050405020304" pitchFamily="18" charset="0"/>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ctr"/>
                      <a:r>
                        <a:rPr lang="ru-RU" sz="1600" b="1" kern="1200" dirty="0">
                          <a:solidFill>
                            <a:schemeClr val="tx1"/>
                          </a:solidFill>
                          <a:effectLst/>
                          <a:latin typeface="+mn-lt"/>
                          <a:ea typeface="+mn-ea"/>
                          <a:cs typeface="Times New Roman" panose="02020603050405020304" pitchFamily="18" charset="0"/>
                        </a:rPr>
                        <a:t>Социальная ситуация развития</a:t>
                      </a:r>
                      <a:endParaRPr lang="ru-RU" sz="1600" b="1" u="none" dirty="0">
                        <a:latin typeface="+mn-lt"/>
                        <a:ea typeface="Times New Roman"/>
                        <a:cs typeface="Times New Roman" panose="02020603050405020304" pitchFamily="18" charset="0"/>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xmlns="" val="10000"/>
                  </a:ext>
                </a:extLst>
              </a:tr>
              <a:tr h="648017">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Младенчество </a:t>
                      </a:r>
                      <a:endParaRPr lang="ru-RU" sz="12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0-1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Эмоциональное общение ребенка с взрослым</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a:effectLst/>
                          <a:latin typeface="+mn-lt"/>
                          <a:ea typeface="Times New Roman"/>
                        </a:rPr>
                        <a:t>Ходьба, первое слово</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a:effectLst/>
                          <a:latin typeface="+mn-lt"/>
                          <a:ea typeface="Times New Roman"/>
                        </a:rPr>
                        <a:t>Освоение норм отношений между людьми</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648017">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Ранний возраст</a:t>
                      </a:r>
                      <a:endParaRPr lang="ru-RU" sz="12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Предметная деятельность</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«внешнее Я сам» по Выготскому</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a:effectLst/>
                          <a:latin typeface="+mn-lt"/>
                          <a:ea typeface="Times New Roman"/>
                        </a:rPr>
                        <a:t>Усвоение способов деятельности с предметами</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648017">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Дошкольный возраст</a:t>
                      </a:r>
                      <a:endParaRPr lang="ru-RU" sz="12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3-6 (7)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Ролевая игра</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Произвольность всех</a:t>
                      </a:r>
                      <a:r>
                        <a:rPr lang="ru-RU" sz="1200" baseline="0" dirty="0">
                          <a:effectLst/>
                          <a:latin typeface="+mn-lt"/>
                          <a:ea typeface="Times New Roman"/>
                        </a:rPr>
                        <a:t> психических процессов; воображение, как предпосылки мышления</a:t>
                      </a:r>
                      <a:endParaRPr lang="ru-RU" sz="1200" dirty="0">
                        <a:effectLst/>
                        <a:latin typeface="+mn-lt"/>
                        <a:ea typeface="Times New Roman"/>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Освоение социальных норм, взаимоотношений  между людьми</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648017">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400" b="1" dirty="0">
                          <a:effectLst/>
                          <a:latin typeface="+mn-lt"/>
                          <a:ea typeface="Times New Roman"/>
                        </a:rPr>
                        <a:t>Младший школьный возраст</a:t>
                      </a:r>
                      <a:endParaRPr lang="ru-RU" sz="14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400" b="1" dirty="0">
                          <a:effectLst/>
                          <a:latin typeface="+mn-lt"/>
                          <a:ea typeface="Times New Roman"/>
                        </a:rPr>
                        <a:t>6 (7)</a:t>
                      </a:r>
                      <a:r>
                        <a:rPr lang="en-US" sz="1400" b="1" dirty="0">
                          <a:effectLst/>
                          <a:latin typeface="+mn-lt"/>
                          <a:ea typeface="Times New Roman"/>
                        </a:rPr>
                        <a:t> </a:t>
                      </a:r>
                      <a:r>
                        <a:rPr lang="ru-RU" sz="1400" b="1" dirty="0">
                          <a:effectLst/>
                          <a:latin typeface="+mn-lt"/>
                          <a:ea typeface="Times New Roman"/>
                        </a:rPr>
                        <a:t>-</a:t>
                      </a:r>
                      <a:endParaRPr lang="en-US" sz="1400" b="1" dirty="0">
                        <a:effectLst/>
                        <a:latin typeface="+mn-lt"/>
                        <a:ea typeface="Times New Roman"/>
                      </a:endParaRPr>
                    </a:p>
                    <a:p>
                      <a:pPr algn="l">
                        <a:spcAft>
                          <a:spcPts val="0"/>
                        </a:spcAft>
                      </a:pPr>
                      <a:r>
                        <a:rPr lang="ru-RU" sz="1400" b="1" dirty="0">
                          <a:effectLst/>
                          <a:latin typeface="+mn-lt"/>
                          <a:ea typeface="Times New Roman"/>
                        </a:rPr>
                        <a:t>10 </a:t>
                      </a:r>
                      <a:r>
                        <a:rPr lang="en-US" sz="1400" b="1" dirty="0">
                          <a:effectLst/>
                          <a:latin typeface="+mn-lt"/>
                          <a:ea typeface="Times New Roman"/>
                        </a:rPr>
                        <a:t>(</a:t>
                      </a:r>
                      <a:r>
                        <a:rPr lang="ru-RU" sz="1400" b="1" dirty="0">
                          <a:effectLst/>
                          <a:latin typeface="+mn-lt"/>
                          <a:ea typeface="Times New Roman"/>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400" dirty="0">
                          <a:effectLst/>
                          <a:latin typeface="+mn-lt"/>
                          <a:ea typeface="Times New Roman"/>
                        </a:rPr>
                        <a:t>Учебная деятельность</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400" dirty="0">
                          <a:effectLst/>
                          <a:latin typeface="+mn-lt"/>
                          <a:ea typeface="Times New Roman"/>
                        </a:rPr>
                        <a:t>Произвольность всех психических процессов:</a:t>
                      </a:r>
                      <a:r>
                        <a:rPr lang="ru-RU" sz="1400" baseline="0" dirty="0">
                          <a:effectLst/>
                          <a:latin typeface="+mn-lt"/>
                          <a:ea typeface="Times New Roman"/>
                        </a:rPr>
                        <a:t> этические нормы, мотивы, поведение, самооценка</a:t>
                      </a:r>
                      <a:endParaRPr lang="ru-RU" sz="1400" dirty="0">
                        <a:effectLst/>
                        <a:latin typeface="+mn-lt"/>
                        <a:ea typeface="Times New Roman"/>
                      </a:endParaRP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400" dirty="0">
                          <a:effectLst/>
                          <a:latin typeface="+mn-lt"/>
                          <a:ea typeface="Times New Roman"/>
                        </a:rPr>
                        <a:t>Освоение знаний, развитие интеллектуально-познавательной деятельности</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85000"/>
                      </a:sysClr>
                    </a:solidFill>
                  </a:tcPr>
                </a:tc>
                <a:extLst>
                  <a:ext uri="{0D108BD9-81ED-4DB2-BD59-A6C34878D82A}">
                    <a16:rowId xmlns:a16="http://schemas.microsoft.com/office/drawing/2014/main" xmlns="" val="10004"/>
                  </a:ext>
                </a:extLst>
              </a:tr>
              <a:tr h="693969">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Средний школьный возраст, подросток</a:t>
                      </a:r>
                      <a:endParaRPr lang="ru-RU" sz="12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10 (11)</a:t>
                      </a:r>
                      <a:r>
                        <a:rPr lang="en-US" sz="1200" b="1" dirty="0">
                          <a:effectLst/>
                          <a:latin typeface="+mn-lt"/>
                          <a:ea typeface="Times New Roman"/>
                        </a:rPr>
                        <a:t> –</a:t>
                      </a:r>
                      <a:r>
                        <a:rPr lang="ru-RU" sz="1200" b="1" dirty="0">
                          <a:effectLst/>
                          <a:latin typeface="+mn-lt"/>
                          <a:ea typeface="Times New Roman"/>
                        </a:rPr>
                        <a:t> </a:t>
                      </a:r>
                    </a:p>
                    <a:p>
                      <a:pPr algn="l">
                        <a:spcAft>
                          <a:spcPts val="0"/>
                        </a:spcAft>
                      </a:pPr>
                      <a:r>
                        <a:rPr lang="ru-RU" sz="1200" b="1" dirty="0">
                          <a:effectLst/>
                          <a:latin typeface="+mn-lt"/>
                          <a:ea typeface="Times New Roman"/>
                        </a:rPr>
                        <a:t>14 (15)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Интимно-личностное общение в учебной и других видах деятельности</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Чувство « взрослости», возникновение представления о себе «не, как и ребенке»</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a:effectLst/>
                          <a:latin typeface="+mn-lt"/>
                          <a:ea typeface="Times New Roman"/>
                        </a:rPr>
                        <a:t>Освоение норм и отношений между людьми</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693969">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Старший школьник (ранняя юность)</a:t>
                      </a:r>
                      <a:endParaRPr lang="ru-RU" sz="1200" dirty="0">
                        <a:effectLst/>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b="1" dirty="0">
                          <a:effectLst/>
                          <a:latin typeface="+mn-lt"/>
                          <a:ea typeface="Times New Roman"/>
                        </a:rPr>
                        <a:t>14 (15) – </a:t>
                      </a:r>
                    </a:p>
                    <a:p>
                      <a:pPr algn="l">
                        <a:spcAft>
                          <a:spcPts val="0"/>
                        </a:spcAft>
                      </a:pPr>
                      <a:r>
                        <a:rPr lang="ru-RU" sz="1200" b="1" dirty="0">
                          <a:effectLst/>
                          <a:latin typeface="+mn-lt"/>
                          <a:ea typeface="Times New Roman"/>
                        </a:rPr>
                        <a:t>16 (17)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Учебно-профессиональная деятельность</a:t>
                      </a:r>
                    </a:p>
                  </a:txBody>
                  <a:tcPr marL="68580" marR="68580" marT="0" marB="0">
                    <a:lnL w="12700" cap="flat" cmpd="sng" algn="ctr">
                      <a:solidFill>
                        <a:srgbClr val="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Профессиональное и личностное самоопределение</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tx1"/>
                          </a:solidFill>
                          <a:latin typeface="Calibri"/>
                        </a:defRPr>
                      </a:lvl1pPr>
                      <a:lvl2pPr marL="457200" algn="l" defTabSz="457200" rtl="0" eaLnBrk="1" latinLnBrk="0" hangingPunct="1">
                        <a:defRPr sz="1800" kern="1200">
                          <a:solidFill>
                            <a:schemeClr val="tx1"/>
                          </a:solidFill>
                          <a:latin typeface="Calibri"/>
                        </a:defRPr>
                      </a:lvl2pPr>
                      <a:lvl3pPr marL="914400" algn="l" defTabSz="457200" rtl="0" eaLnBrk="1" latinLnBrk="0" hangingPunct="1">
                        <a:defRPr sz="1800" kern="1200">
                          <a:solidFill>
                            <a:schemeClr val="tx1"/>
                          </a:solidFill>
                          <a:latin typeface="Calibri"/>
                        </a:defRPr>
                      </a:lvl3pPr>
                      <a:lvl4pPr marL="1371600" algn="l" defTabSz="457200" rtl="0" eaLnBrk="1" latinLnBrk="0" hangingPunct="1">
                        <a:defRPr sz="1800" kern="1200">
                          <a:solidFill>
                            <a:schemeClr val="tx1"/>
                          </a:solidFill>
                          <a:latin typeface="Calibri"/>
                        </a:defRPr>
                      </a:lvl4pPr>
                      <a:lvl5pPr marL="1828800" algn="l" defTabSz="457200" rtl="0" eaLnBrk="1" latinLnBrk="0" hangingPunct="1">
                        <a:defRPr sz="1800" kern="1200">
                          <a:solidFill>
                            <a:schemeClr val="tx1"/>
                          </a:solidFill>
                          <a:latin typeface="Calibri"/>
                        </a:defRPr>
                      </a:lvl5pPr>
                      <a:lvl6pPr marL="2286000" algn="l" defTabSz="457200" rtl="0" eaLnBrk="1" latinLnBrk="0" hangingPunct="1">
                        <a:defRPr sz="1800" kern="1200">
                          <a:solidFill>
                            <a:schemeClr val="tx1"/>
                          </a:solidFill>
                          <a:latin typeface="Calibri"/>
                        </a:defRPr>
                      </a:lvl6pPr>
                      <a:lvl7pPr marL="2743200" algn="l" defTabSz="457200" rtl="0" eaLnBrk="1" latinLnBrk="0" hangingPunct="1">
                        <a:defRPr sz="1800" kern="1200">
                          <a:solidFill>
                            <a:schemeClr val="tx1"/>
                          </a:solidFill>
                          <a:latin typeface="Calibri"/>
                        </a:defRPr>
                      </a:lvl7pPr>
                      <a:lvl8pPr marL="3200400" algn="l" defTabSz="457200" rtl="0" eaLnBrk="1" latinLnBrk="0" hangingPunct="1">
                        <a:defRPr sz="1800" kern="1200">
                          <a:solidFill>
                            <a:schemeClr val="tx1"/>
                          </a:solidFill>
                          <a:latin typeface="Calibri"/>
                        </a:defRPr>
                      </a:lvl8pPr>
                      <a:lvl9pPr marL="3657600" algn="l" defTabSz="457200" rtl="0" eaLnBrk="1" latinLnBrk="0" hangingPunct="1">
                        <a:defRPr sz="1800" kern="1200">
                          <a:solidFill>
                            <a:schemeClr val="tx1"/>
                          </a:solidFill>
                          <a:latin typeface="Calibri"/>
                        </a:defRPr>
                      </a:lvl9pPr>
                    </a:lstStyle>
                    <a:p>
                      <a:pPr algn="l">
                        <a:spcAft>
                          <a:spcPts val="0"/>
                        </a:spcAft>
                      </a:pPr>
                      <a:r>
                        <a:rPr lang="ru-RU" sz="1200" dirty="0">
                          <a:effectLst/>
                          <a:latin typeface="+mn-lt"/>
                          <a:ea typeface="Times New Roman"/>
                        </a:rPr>
                        <a:t>Освоение профессиональных знаний, умений</a:t>
                      </a:r>
                    </a:p>
                  </a:txBody>
                  <a:tcPr marL="68580" marR="68580" marT="0" marB="0">
                    <a:lnL w="12700" cap="flat" cmpd="sng" algn="ctr">
                      <a:solidFill>
                        <a:sysClr val="windowText" lastClr="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bl>
          </a:graphicData>
        </a:graphic>
      </p:graphicFrame>
      <p:sp>
        <p:nvSpPr>
          <p:cNvPr id="6" name="Номер слайда 3">
            <a:extLst>
              <a:ext uri="{FF2B5EF4-FFF2-40B4-BE49-F238E27FC236}">
                <a16:creationId xmlns:a16="http://schemas.microsoft.com/office/drawing/2014/main" xmlns="" id="{0756DB80-37B6-423A-85DA-E18C2963E540}"/>
              </a:ext>
            </a:extLst>
          </p:cNvPr>
          <p:cNvSpPr txBox="1">
            <a:spLocks/>
          </p:cNvSpPr>
          <p:nvPr/>
        </p:nvSpPr>
        <p:spPr>
          <a:xfrm>
            <a:off x="8100857" y="6414472"/>
            <a:ext cx="2133600" cy="288032"/>
          </a:xfrm>
          <a:prstGeom prst="rect">
            <a:avLst/>
          </a:prstGeom>
        </p:spPr>
        <p:txBody>
          <a:bodyPr vert="horz" lIns="91440" tIns="45720" rIns="91440" bIns="45720" rtlCol="0" anchor="ctr"/>
          <a:lstStyle>
            <a:defPPr>
              <a:defRPr lang="ru-R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7111E79-7B13-41FC-9933-9019E499A0BA}" type="slidenum">
              <a:rPr lang="ru-RU" altLang="en-US" smtClean="0">
                <a:solidFill>
                  <a:prstClr val="black">
                    <a:tint val="75000"/>
                  </a:prstClr>
                </a:solidFill>
                <a:latin typeface="Calibri"/>
              </a:rPr>
              <a:pPr/>
              <a:t>5</a:t>
            </a:fld>
            <a:endParaRPr lang="ru-RU" altLang="en-US" dirty="0">
              <a:solidFill>
                <a:prstClr val="black">
                  <a:tint val="75000"/>
                </a:prstClr>
              </a:solidFill>
              <a:latin typeface="Calibri"/>
            </a:endParaRPr>
          </a:p>
        </p:txBody>
      </p:sp>
    </p:spTree>
    <p:extLst>
      <p:ext uri="{BB962C8B-B14F-4D97-AF65-F5344CB8AC3E}">
        <p14:creationId xmlns:p14="http://schemas.microsoft.com/office/powerpoint/2010/main" val="2995901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C4DCAEF6-6248-46BD-A7E3-1EBB41C5D3B7}"/>
              </a:ext>
            </a:extLst>
          </p:cNvPr>
          <p:cNvSpPr>
            <a:spLocks noGrp="1"/>
          </p:cNvSpPr>
          <p:nvPr>
            <p:ph type="title"/>
          </p:nvPr>
        </p:nvSpPr>
        <p:spPr>
          <a:xfrm>
            <a:off x="2589211" y="2433710"/>
            <a:ext cx="7244105" cy="1417396"/>
          </a:xfrm>
        </p:spPr>
        <p:style>
          <a:lnRef idx="2">
            <a:schemeClr val="accent1"/>
          </a:lnRef>
          <a:fillRef idx="1">
            <a:schemeClr val="lt1"/>
          </a:fillRef>
          <a:effectRef idx="0">
            <a:schemeClr val="accent1"/>
          </a:effectRef>
          <a:fontRef idx="minor">
            <a:schemeClr val="dk1"/>
          </a:fontRef>
        </p:style>
        <p:txBody>
          <a:bodyPr>
            <a:normAutofit/>
            <a:scene3d>
              <a:camera prst="orthographicFront"/>
              <a:lightRig rig="soft" dir="t">
                <a:rot lat="0" lon="0" rev="15600000"/>
              </a:lightRig>
            </a:scene3d>
            <a:sp3d extrusionH="57150" prstMaterial="softEdge">
              <a:bevelT w="25400" h="38100"/>
            </a:sp3d>
          </a:bodyPr>
          <a:lstStyle/>
          <a:p>
            <a:pPr algn="ct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МЛАДЕНЧЕСТВО</a:t>
            </a:r>
          </a:p>
        </p:txBody>
      </p:sp>
    </p:spTree>
    <p:extLst>
      <p:ext uri="{BB962C8B-B14F-4D97-AF65-F5344CB8AC3E}">
        <p14:creationId xmlns:p14="http://schemas.microsoft.com/office/powerpoint/2010/main" val="37457182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8CA305A-704D-4216-8817-67C98D9B5D7B}"/>
              </a:ext>
            </a:extLst>
          </p:cNvPr>
          <p:cNvSpPr>
            <a:spLocks noGrp="1"/>
          </p:cNvSpPr>
          <p:nvPr>
            <p:ph type="title"/>
          </p:nvPr>
        </p:nvSpPr>
        <p:spPr>
          <a:xfrm>
            <a:off x="1687669" y="624110"/>
            <a:ext cx="4137059" cy="1280890"/>
          </a:xfrm>
        </p:spPr>
        <p:txBody>
          <a:bodyPr>
            <a:normAutofit/>
          </a:bodyPr>
          <a:lstStyle/>
          <a:p>
            <a:pPr defTabSz="914400">
              <a:lnSpc>
                <a:spcPct val="90000"/>
              </a:lnSpc>
            </a:pPr>
            <a:r>
              <a:rPr lang="ru-RU" sz="2700" i="1" dirty="0">
                <a:effectLst>
                  <a:glow rad="139700">
                    <a:srgbClr val="777C84">
                      <a:satMod val="175000"/>
                      <a:alpha val="40000"/>
                    </a:srgbClr>
                  </a:glow>
                </a:effectLst>
                <a:latin typeface="Times New Roman" panose="02020603050405020304" pitchFamily="18" charset="0"/>
                <a:cs typeface="Times New Roman" panose="02020603050405020304" pitchFamily="18" charset="0"/>
              </a:rPr>
              <a:t>Первая потребность ребёнка – общение со своими родителями.</a:t>
            </a:r>
          </a:p>
        </p:txBody>
      </p:sp>
      <p:sp>
        <p:nvSpPr>
          <p:cNvPr id="3" name="Объект 2">
            <a:extLst>
              <a:ext uri="{FF2B5EF4-FFF2-40B4-BE49-F238E27FC236}">
                <a16:creationId xmlns:a16="http://schemas.microsoft.com/office/drawing/2014/main" xmlns="" id="{47505130-95A2-45B6-B93E-F559FF4077FB}"/>
              </a:ext>
            </a:extLst>
          </p:cNvPr>
          <p:cNvSpPr>
            <a:spLocks noGrp="1"/>
          </p:cNvSpPr>
          <p:nvPr>
            <p:ph idx="1"/>
          </p:nvPr>
        </p:nvSpPr>
        <p:spPr>
          <a:xfrm>
            <a:off x="1683956" y="2133600"/>
            <a:ext cx="4140772" cy="3777622"/>
          </a:xfrm>
        </p:spPr>
        <p:txBody>
          <a:bodyPr>
            <a:normAutofit/>
          </a:bodyPr>
          <a:lstStyle/>
          <a:p>
            <a:pPr marL="0" indent="623888" algn="just">
              <a:lnSpc>
                <a:spcPct val="90000"/>
              </a:lnSpc>
              <a:buNone/>
            </a:pPr>
            <a:r>
              <a:rPr lang="ru-RU" dirty="0">
                <a:solidFill>
                  <a:srgbClr val="000000"/>
                </a:solidFill>
                <a:cs typeface="Times New Roman" pitchFamily="18" charset="0"/>
              </a:rPr>
              <a:t>Ребенок уже с первых недель своей жизни становится субъектом общения. Младенцы после двух месяцев вступают во взаимодействие со взрослым, которое можно назвать общением, так как они развивают особую активность, объектом которой является взрослый, стремятся привлечь его внимание.</a:t>
            </a:r>
          </a:p>
        </p:txBody>
      </p:sp>
      <p:pic>
        <p:nvPicPr>
          <p:cNvPr id="5" name="Содержимое 3" descr="6a00d834528b1a69e200e5523687048834-800wi.jpg">
            <a:extLst>
              <a:ext uri="{FF2B5EF4-FFF2-40B4-BE49-F238E27FC236}">
                <a16:creationId xmlns:a16="http://schemas.microsoft.com/office/drawing/2014/main" xmlns="" id="{6C9960AE-F117-46D9-9489-38821BDA463F}"/>
              </a:ext>
            </a:extLst>
          </p:cNvPr>
          <p:cNvPicPr>
            <a:picLocks noChangeAspect="1"/>
          </p:cNvPicPr>
          <p:nvPr/>
        </p:nvPicPr>
        <p:blipFill>
          <a:blip r:embed="rId2" cstate="print"/>
          <a:stretch>
            <a:fillRect/>
          </a:stretch>
        </p:blipFill>
        <p:spPr>
          <a:xfrm>
            <a:off x="6091916" y="1565346"/>
            <a:ext cx="5451627" cy="3407266"/>
          </a:xfrm>
          <a:prstGeom prst="rect">
            <a:avLst/>
          </a:prstGeom>
          <a:scene3d>
            <a:camera prst="perspectiveRelaxed">
              <a:rot lat="19800000" lon="1200000" rev="20820000"/>
            </a:camera>
            <a:lightRig rig="threePt" dir="t"/>
          </a:scene3d>
          <a:sp3d contourW="6350" prstMaterial="matte">
            <a:bevelT w="101600" h="101600"/>
            <a:contourClr>
              <a:srgbClr val="969696"/>
            </a:contourClr>
          </a:sp3d>
        </p:spPr>
      </p:pic>
      <p:sp>
        <p:nvSpPr>
          <p:cNvPr id="4" name="Заголовок 1">
            <a:extLst>
              <a:ext uri="{FF2B5EF4-FFF2-40B4-BE49-F238E27FC236}">
                <a16:creationId xmlns:a16="http://schemas.microsoft.com/office/drawing/2014/main" xmlns="" id="{09830112-0D41-437A-A63E-B4D814B9BD1C}"/>
              </a:ext>
            </a:extLst>
          </p:cNvPr>
          <p:cNvSpPr txBox="1">
            <a:spLocks/>
          </p:cNvSpPr>
          <p:nvPr/>
        </p:nvSpPr>
        <p:spPr>
          <a:xfrm>
            <a:off x="457200" y="274638"/>
            <a:ext cx="7467600" cy="1143000"/>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pPr marL="0" marR="0" lvl="0" indent="0" algn="l" defTabSz="914400" rtl="0" eaLnBrk="1" fontAlgn="auto" latinLnBrk="0" hangingPunct="1">
              <a:spcBef>
                <a:spcPct val="0"/>
              </a:spcBef>
              <a:spcAft>
                <a:spcPts val="600"/>
              </a:spcAft>
              <a:buClrTx/>
              <a:buSzTx/>
              <a:buFontTx/>
              <a:buNone/>
              <a:tabLst/>
              <a:defRPr/>
            </a:pPr>
            <a:r>
              <a:rPr kumimoji="0" lang="ru-RU" b="1" i="0" u="none" strike="noStrike" kern="1200" cap="none" spc="0" normalizeH="0" baseline="0" noProof="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uLnTx/>
                <a:uFillTx/>
                <a:latin typeface="Century Schoolbook"/>
                <a:ea typeface="+mj-ea"/>
                <a:cs typeface="+mj-cs"/>
              </a:rPr>
              <a:t> </a:t>
            </a:r>
          </a:p>
        </p:txBody>
      </p:sp>
    </p:spTree>
    <p:extLst>
      <p:ext uri="{BB962C8B-B14F-4D97-AF65-F5344CB8AC3E}">
        <p14:creationId xmlns:p14="http://schemas.microsoft.com/office/powerpoint/2010/main" val="925280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1EDD21E1-BAF0-4314-AB31-82ECB8AC9E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a:extLst>
              <a:ext uri="{FF2B5EF4-FFF2-40B4-BE49-F238E27FC236}">
                <a16:creationId xmlns:a16="http://schemas.microsoft.com/office/drawing/2014/main" xmlns="" id="{16425DE7-7546-4471-91AA-BEDA42B74EAF}"/>
              </a:ext>
            </a:extLst>
          </p:cNvPr>
          <p:cNvSpPr>
            <a:spLocks noGrp="1"/>
          </p:cNvSpPr>
          <p:nvPr>
            <p:ph type="title"/>
          </p:nvPr>
        </p:nvSpPr>
        <p:spPr>
          <a:xfrm>
            <a:off x="1498201" y="645106"/>
            <a:ext cx="5122652" cy="1259894"/>
          </a:xfrm>
        </p:spPr>
        <p:txBody>
          <a:bodyPr>
            <a:normAutofit/>
          </a:bodyPr>
          <a:lstStyle/>
          <a:p>
            <a:pPr marL="0" marR="0" lvl="0" indent="0" defTabSz="914400" rtl="0" eaLnBrk="1" fontAlgn="auto" latinLnBrk="0" hangingPunct="1">
              <a:spcBef>
                <a:spcPct val="0"/>
              </a:spcBef>
              <a:spcAft>
                <a:spcPts val="0"/>
              </a:spcAft>
              <a:buClrTx/>
              <a:buSzTx/>
              <a:buFontTx/>
              <a:buNone/>
              <a:tabLst/>
              <a:defRPr/>
            </a:pPr>
            <a:r>
              <a:rPr kumimoji="0" lang="ru-RU" b="1" i="0" u="none" strike="noStrike" kern="1200" cap="none" spc="0" normalizeH="0" baseline="0" noProof="0" dirty="0">
                <a:ln w="17780" cmpd="sng">
                  <a:solidFill>
                    <a:srgbClr val="FFFFFF"/>
                  </a:solidFill>
                  <a:prstDash val="solid"/>
                  <a:miter lim="800000"/>
                </a:ln>
                <a:effectLst>
                  <a:outerShdw blurRad="50800" algn="tl" rotWithShape="0">
                    <a:srgbClr val="000000"/>
                  </a:outerShdw>
                </a:effectLst>
                <a:uLnTx/>
                <a:uFillTx/>
                <a:latin typeface="Century Schoolbook"/>
                <a:ea typeface="+mj-ea"/>
                <a:cs typeface="+mj-cs"/>
              </a:rPr>
              <a:t> </a:t>
            </a:r>
            <a:r>
              <a:rPr kumimoji="0" lang="ru-RU" b="1" i="0" u="none" strike="noStrike" kern="1200" cap="none" spc="0" normalizeH="0" baseline="0" noProof="0" dirty="0">
                <a:ln w="17780" cmpd="sng">
                  <a:solidFill>
                    <a:srgbClr val="FFFFFF"/>
                  </a:solidFill>
                  <a:prstDash val="solid"/>
                  <a:miter lim="800000"/>
                </a:ln>
                <a:effectLst>
                  <a:outerShdw blurRad="50800" algn="tl" rotWithShape="0">
                    <a:srgbClr val="000000"/>
                  </a:outerShdw>
                </a:effectLst>
                <a:uLnTx/>
                <a:uFillTx/>
                <a:ea typeface="+mj-ea"/>
                <a:cs typeface="+mj-cs"/>
              </a:rPr>
              <a:t>Критерии потребностей</a:t>
            </a:r>
          </a:p>
        </p:txBody>
      </p:sp>
      <p:sp>
        <p:nvSpPr>
          <p:cNvPr id="13" name="Rectangle 12">
            <a:extLst>
              <a:ext uri="{FF2B5EF4-FFF2-40B4-BE49-F238E27FC236}">
                <a16:creationId xmlns:a16="http://schemas.microsoft.com/office/drawing/2014/main" xmlns="" id="{FDC8619C-F25D-468E-95FA-2A2151D7DD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Объект 2">
            <a:extLst>
              <a:ext uri="{FF2B5EF4-FFF2-40B4-BE49-F238E27FC236}">
                <a16:creationId xmlns:a16="http://schemas.microsoft.com/office/drawing/2014/main" xmlns="" id="{AB6B09E0-C617-4D7C-8E0D-C1F0F0C8BA44}"/>
              </a:ext>
            </a:extLst>
          </p:cNvPr>
          <p:cNvSpPr>
            <a:spLocks noGrp="1"/>
          </p:cNvSpPr>
          <p:nvPr>
            <p:ph idx="1"/>
          </p:nvPr>
        </p:nvSpPr>
        <p:spPr>
          <a:xfrm>
            <a:off x="649225" y="2133600"/>
            <a:ext cx="5122652" cy="3759253"/>
          </a:xfrm>
        </p:spPr>
        <p:txBody>
          <a:bodyPr>
            <a:normAutofit/>
          </a:bodyPr>
          <a:lstStyle/>
          <a:p>
            <a:pPr marL="0" marR="0" lvl="0" indent="623888" fontAlgn="auto">
              <a:lnSpc>
                <a:spcPct val="90000"/>
              </a:lnSpc>
              <a:buSzPct val="70000"/>
              <a:buNone/>
              <a:tabLst/>
              <a:defRPr/>
            </a:pPr>
            <a:r>
              <a:rPr lang="ru-RU" sz="1500" dirty="0">
                <a:solidFill>
                  <a:srgbClr val="000000"/>
                </a:solidFill>
                <a:cs typeface="Times New Roman" pitchFamily="18" charset="0"/>
              </a:rPr>
              <a:t>– внимание и интерес ребенка к взрослому; взрослый является объектом особой активности ребенка;</a:t>
            </a:r>
          </a:p>
          <a:p>
            <a:pPr marL="0" marR="0" lvl="0" indent="623888" fontAlgn="auto">
              <a:lnSpc>
                <a:spcPct val="90000"/>
              </a:lnSpc>
              <a:buSzPct val="70000"/>
              <a:buNone/>
              <a:tabLst/>
              <a:defRPr/>
            </a:pPr>
            <a:r>
              <a:rPr lang="ru-RU" sz="1500" dirty="0">
                <a:solidFill>
                  <a:srgbClr val="000000"/>
                </a:solidFill>
                <a:cs typeface="Times New Roman" pitchFamily="18" charset="0"/>
              </a:rPr>
              <a:t>– эмоциональные проявления в адрес взрослого, через которые ребенок обнаруживает оценку взрослого, которая неразрывно связана со знанием о нем;</a:t>
            </a:r>
          </a:p>
          <a:p>
            <a:pPr marL="0" marR="0" lvl="0" indent="623888" fontAlgn="auto">
              <a:lnSpc>
                <a:spcPct val="90000"/>
              </a:lnSpc>
              <a:buSzPct val="70000"/>
              <a:buNone/>
              <a:tabLst/>
              <a:defRPr/>
            </a:pPr>
            <a:r>
              <a:rPr lang="ru-RU" sz="1500" dirty="0">
                <a:solidFill>
                  <a:srgbClr val="000000"/>
                </a:solidFill>
                <a:cs typeface="Times New Roman" pitchFamily="18" charset="0"/>
              </a:rPr>
              <a:t>– инициативные действия ребенка, направленные на привлечение интереса взрослого, в чем усматриваются стремления ребенка познакомить взрослого с собой;</a:t>
            </a:r>
          </a:p>
          <a:p>
            <a:pPr marL="0" marR="0" lvl="0" indent="623888" fontAlgn="auto">
              <a:lnSpc>
                <a:spcPct val="90000"/>
              </a:lnSpc>
              <a:buSzPct val="70000"/>
              <a:buNone/>
              <a:tabLst/>
              <a:defRPr/>
            </a:pPr>
            <a:r>
              <a:rPr lang="ru-RU" sz="1500" dirty="0">
                <a:solidFill>
                  <a:srgbClr val="000000"/>
                </a:solidFill>
                <a:cs typeface="Times New Roman" pitchFamily="18" charset="0"/>
              </a:rPr>
              <a:t>– чувствительность ребенка к отношению взрослого, в которой обнаруживается восприятие детьми той оценки, что дает им взрослый.</a:t>
            </a:r>
          </a:p>
          <a:p>
            <a:pPr marL="274320" marR="0" lvl="0" indent="-274320" defTabSz="914400" rtl="0" eaLnBrk="1" fontAlgn="auto" latinLnBrk="0" hangingPunct="1">
              <a:lnSpc>
                <a:spcPct val="90000"/>
              </a:lnSpc>
              <a:spcBef>
                <a:spcPts val="600"/>
              </a:spcBef>
              <a:spcAft>
                <a:spcPts val="0"/>
              </a:spcAft>
              <a:buClr>
                <a:srgbClr val="FE8637"/>
              </a:buClr>
              <a:buSzPct val="70000"/>
              <a:buFont typeface="Wingdings"/>
              <a:buChar char=""/>
              <a:tabLst/>
              <a:defRPr/>
            </a:pPr>
            <a:endParaRPr kumimoji="0" lang="ru-RU" sz="1500" b="0" i="0" u="none" strike="noStrike" kern="1200" cap="none" spc="0" normalizeH="0" baseline="0" noProof="0" dirty="0">
              <a:ln>
                <a:noFill/>
              </a:ln>
              <a:effectLst/>
              <a:uLnTx/>
              <a:uFillTx/>
              <a:latin typeface="Century Schoolbook"/>
              <a:ea typeface="+mn-ea"/>
              <a:cs typeface="+mn-cs"/>
            </a:endParaRPr>
          </a:p>
        </p:txBody>
      </p:sp>
      <p:pic>
        <p:nvPicPr>
          <p:cNvPr id="4" name="Рисунок 3" descr="6a00d834528b1a69e200e5523687048834-800wi.jpg">
            <a:extLst>
              <a:ext uri="{FF2B5EF4-FFF2-40B4-BE49-F238E27FC236}">
                <a16:creationId xmlns:a16="http://schemas.microsoft.com/office/drawing/2014/main" xmlns="" id="{4AE12E95-E469-44A1-8527-BCB94C0D43F7}"/>
              </a:ext>
            </a:extLst>
          </p:cNvPr>
          <p:cNvPicPr>
            <a:picLocks noChangeAspect="1"/>
          </p:cNvPicPr>
          <p:nvPr/>
        </p:nvPicPr>
        <p:blipFill>
          <a:blip r:embed="rId2" cstate="print"/>
          <a:stretch>
            <a:fillRect/>
          </a:stretch>
        </p:blipFill>
        <p:spPr>
          <a:xfrm>
            <a:off x="6941660" y="645106"/>
            <a:ext cx="3752139" cy="5247747"/>
          </a:xfrm>
          <a:prstGeom prst="rect">
            <a:avLst/>
          </a:prstGeom>
        </p:spPr>
      </p:pic>
      <p:sp>
        <p:nvSpPr>
          <p:cNvPr id="15" name="Freeform 12">
            <a:extLst>
              <a:ext uri="{FF2B5EF4-FFF2-40B4-BE49-F238E27FC236}">
                <a16:creationId xmlns:a16="http://schemas.microsoft.com/office/drawing/2014/main" xmlns="" id="{7D9439D6-DEAD-4CEB-A61B-BE3D64D1B5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6266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CB18F51-506C-4B41-9285-0DCB7FD269D4}"/>
              </a:ext>
            </a:extLst>
          </p:cNvPr>
          <p:cNvSpPr>
            <a:spLocks noGrp="1"/>
          </p:cNvSpPr>
          <p:nvPr>
            <p:ph type="title"/>
          </p:nvPr>
        </p:nvSpPr>
        <p:spPr>
          <a:xfrm>
            <a:off x="1687669" y="624110"/>
            <a:ext cx="4137059" cy="1280890"/>
          </a:xfrm>
        </p:spPr>
        <p:txBody>
          <a:bodyPr>
            <a:normAutofit/>
          </a:bodyPr>
          <a:lstStyle/>
          <a:p>
            <a:pPr marL="0" marR="0" lvl="0" indent="0" defTabSz="914400" rtl="0" eaLnBrk="1" fontAlgn="auto" latinLnBrk="0" hangingPunct="1">
              <a:spcBef>
                <a:spcPct val="0"/>
              </a:spcBef>
              <a:spcAft>
                <a:spcPts val="0"/>
              </a:spcAft>
              <a:buClrTx/>
              <a:buSzTx/>
              <a:buFontTx/>
              <a:buNone/>
              <a:tabLst/>
              <a:defRPr/>
            </a:pPr>
            <a:r>
              <a:rPr kumimoji="0" lang="ru-RU" sz="3200" b="1" i="0" u="none" strike="noStrike" kern="1200" cap="none" spc="0" normalizeH="0" baseline="0" noProof="0" dirty="0">
                <a:ln w="17780" cmpd="sng">
                  <a:solidFill>
                    <a:srgbClr val="FFFFFF"/>
                  </a:solidFill>
                  <a:prstDash val="solid"/>
                  <a:miter lim="800000"/>
                </a:ln>
                <a:effectLst>
                  <a:outerShdw blurRad="50800" algn="tl" rotWithShape="0">
                    <a:srgbClr val="000000"/>
                  </a:outerShdw>
                </a:effectLst>
                <a:uLnTx/>
                <a:uFillTx/>
                <a:latin typeface="Century Schoolbook"/>
                <a:ea typeface="+mj-ea"/>
                <a:cs typeface="+mj-cs"/>
              </a:rPr>
              <a:t>Психоанализ</a:t>
            </a:r>
          </a:p>
        </p:txBody>
      </p:sp>
      <p:sp>
        <p:nvSpPr>
          <p:cNvPr id="3" name="Объект 2">
            <a:extLst>
              <a:ext uri="{FF2B5EF4-FFF2-40B4-BE49-F238E27FC236}">
                <a16:creationId xmlns:a16="http://schemas.microsoft.com/office/drawing/2014/main" xmlns="" id="{3D7FC2EA-B0FE-4A80-97D4-F73F4C9A1C07}"/>
              </a:ext>
            </a:extLst>
          </p:cNvPr>
          <p:cNvSpPr>
            <a:spLocks noGrp="1"/>
          </p:cNvSpPr>
          <p:nvPr>
            <p:ph idx="1"/>
          </p:nvPr>
        </p:nvSpPr>
        <p:spPr>
          <a:xfrm>
            <a:off x="1683956" y="2133600"/>
            <a:ext cx="4140772" cy="3777622"/>
          </a:xfrm>
        </p:spPr>
        <p:txBody>
          <a:bodyPr>
            <a:normAutofit/>
          </a:bodyPr>
          <a:lstStyle/>
          <a:p>
            <a:pPr marL="0" marR="0" lvl="0" indent="0" fontAlgn="auto">
              <a:spcBef>
                <a:spcPts val="0"/>
              </a:spcBef>
              <a:buSzPct val="70000"/>
              <a:buNone/>
              <a:tabLst/>
              <a:defRPr/>
            </a:pPr>
            <a:r>
              <a:rPr lang="ru-RU" sz="1500" dirty="0">
                <a:solidFill>
                  <a:srgbClr val="000000"/>
                </a:solidFill>
                <a:cs typeface="Times New Roman" pitchFamily="18" charset="0"/>
              </a:rPr>
              <a:t>Опыт отношений с родителями на </a:t>
            </a:r>
          </a:p>
          <a:p>
            <a:pPr marL="0" marR="0" lvl="0" indent="0" fontAlgn="auto">
              <a:spcBef>
                <a:spcPts val="0"/>
              </a:spcBef>
              <a:buSzPct val="70000"/>
              <a:buNone/>
              <a:tabLst/>
              <a:defRPr/>
            </a:pPr>
            <a:r>
              <a:rPr lang="ru-RU" sz="1500" dirty="0">
                <a:solidFill>
                  <a:srgbClr val="000000"/>
                </a:solidFill>
                <a:cs typeface="Times New Roman" pitchFamily="18" charset="0"/>
              </a:rPr>
              <a:t>первом году жизни, порождающий </a:t>
            </a:r>
          </a:p>
          <a:p>
            <a:pPr marL="0" marR="0" lvl="0" indent="0" fontAlgn="auto">
              <a:spcBef>
                <a:spcPts val="0"/>
              </a:spcBef>
              <a:buSzPct val="70000"/>
              <a:buNone/>
              <a:tabLst/>
              <a:defRPr/>
            </a:pPr>
            <a:r>
              <a:rPr lang="ru-RU" sz="1500" dirty="0">
                <a:solidFill>
                  <a:srgbClr val="000000"/>
                </a:solidFill>
                <a:cs typeface="Times New Roman" pitchFamily="18" charset="0"/>
              </a:rPr>
              <a:t>или не порождающий привязанность </a:t>
            </a:r>
          </a:p>
          <a:p>
            <a:pPr marL="0" marR="0" lvl="0" indent="0" fontAlgn="auto">
              <a:spcBef>
                <a:spcPts val="0"/>
              </a:spcBef>
              <a:buSzPct val="70000"/>
              <a:buNone/>
              <a:tabLst/>
              <a:defRPr/>
            </a:pPr>
            <a:r>
              <a:rPr lang="ru-RU" sz="1500" dirty="0">
                <a:solidFill>
                  <a:srgbClr val="000000"/>
                </a:solidFill>
                <a:cs typeface="Times New Roman" pitchFamily="18" charset="0"/>
              </a:rPr>
              <a:t>к взрослому, определяет дальнейший </a:t>
            </a:r>
          </a:p>
          <a:p>
            <a:pPr marL="0" marR="0" lvl="0" indent="0" fontAlgn="auto">
              <a:spcBef>
                <a:spcPts val="0"/>
              </a:spcBef>
              <a:buSzPct val="70000"/>
              <a:buNone/>
              <a:tabLst/>
              <a:defRPr/>
            </a:pPr>
            <a:r>
              <a:rPr lang="ru-RU" sz="1500" dirty="0">
                <a:solidFill>
                  <a:srgbClr val="000000"/>
                </a:solidFill>
                <a:cs typeface="Times New Roman" pitchFamily="18" charset="0"/>
              </a:rPr>
              <a:t>ход психического развития ребенка </a:t>
            </a:r>
          </a:p>
          <a:p>
            <a:pPr marL="0" marR="0" lvl="0" indent="0" fontAlgn="auto">
              <a:spcBef>
                <a:spcPts val="0"/>
              </a:spcBef>
              <a:buSzPct val="70000"/>
              <a:buNone/>
              <a:tabLst/>
              <a:defRPr/>
            </a:pPr>
            <a:r>
              <a:rPr lang="ru-RU" sz="1500" dirty="0">
                <a:solidFill>
                  <a:srgbClr val="000000"/>
                </a:solidFill>
                <a:cs typeface="Times New Roman" pitchFamily="18" charset="0"/>
              </a:rPr>
              <a:t>(Дж. </a:t>
            </a:r>
            <a:r>
              <a:rPr lang="ru-RU" sz="1500" dirty="0" err="1">
                <a:solidFill>
                  <a:srgbClr val="000000"/>
                </a:solidFill>
                <a:cs typeface="Times New Roman" pitchFamily="18" charset="0"/>
              </a:rPr>
              <a:t>Боулби</a:t>
            </a:r>
            <a:r>
              <a:rPr lang="ru-RU" sz="1500" dirty="0">
                <a:solidFill>
                  <a:srgbClr val="000000"/>
                </a:solidFill>
                <a:cs typeface="Times New Roman" pitchFamily="18" charset="0"/>
              </a:rPr>
              <a:t>, А. Фрейд, М. </a:t>
            </a:r>
            <a:r>
              <a:rPr lang="ru-RU" sz="1500" dirty="0" err="1">
                <a:solidFill>
                  <a:srgbClr val="000000"/>
                </a:solidFill>
                <a:cs typeface="Times New Roman" pitchFamily="18" charset="0"/>
              </a:rPr>
              <a:t>Эйнсворт</a:t>
            </a:r>
            <a:r>
              <a:rPr lang="ru-RU" sz="1500" dirty="0">
                <a:solidFill>
                  <a:srgbClr val="000000"/>
                </a:solidFill>
                <a:cs typeface="Times New Roman" pitchFamily="18" charset="0"/>
              </a:rPr>
              <a:t>). </a:t>
            </a:r>
          </a:p>
          <a:p>
            <a:pPr marL="0" marR="0" lvl="0" indent="0" fontAlgn="auto">
              <a:spcBef>
                <a:spcPts val="0"/>
              </a:spcBef>
              <a:buSzPct val="70000"/>
              <a:buNone/>
              <a:tabLst/>
              <a:defRPr/>
            </a:pPr>
            <a:r>
              <a:rPr lang="ru-RU" sz="1500" dirty="0">
                <a:solidFill>
                  <a:srgbClr val="000000"/>
                </a:solidFill>
                <a:cs typeface="Times New Roman" pitchFamily="18" charset="0"/>
              </a:rPr>
              <a:t>Качество привязанности зависит от</a:t>
            </a:r>
          </a:p>
          <a:p>
            <a:pPr marL="0" marR="0" lvl="0" indent="0" fontAlgn="auto">
              <a:spcBef>
                <a:spcPts val="0"/>
              </a:spcBef>
              <a:buSzPct val="70000"/>
              <a:buNone/>
              <a:tabLst/>
              <a:defRPr/>
            </a:pPr>
            <a:r>
              <a:rPr lang="ru-RU" sz="1500" dirty="0">
                <a:solidFill>
                  <a:srgbClr val="000000"/>
                </a:solidFill>
                <a:cs typeface="Times New Roman" pitchFamily="18" charset="0"/>
              </a:rPr>
              <a:t>раннего опыта  отношений мать – ребенок. Тенденция к формированию привязанности обусловлена врожденными генетическими механизмами. </a:t>
            </a:r>
          </a:p>
        </p:txBody>
      </p:sp>
      <p:pic>
        <p:nvPicPr>
          <p:cNvPr id="4" name="Рисунок 3" descr="post-1235782049.jpg">
            <a:extLst>
              <a:ext uri="{FF2B5EF4-FFF2-40B4-BE49-F238E27FC236}">
                <a16:creationId xmlns:a16="http://schemas.microsoft.com/office/drawing/2014/main" xmlns="" id="{8D693972-56B0-4CEC-BC54-3BF8761D2813}"/>
              </a:ext>
            </a:extLst>
          </p:cNvPr>
          <p:cNvPicPr>
            <a:picLocks noChangeAspect="1"/>
          </p:cNvPicPr>
          <p:nvPr/>
        </p:nvPicPr>
        <p:blipFill>
          <a:blip r:embed="rId2" cstate="print"/>
          <a:stretch>
            <a:fillRect/>
          </a:stretch>
        </p:blipFill>
        <p:spPr>
          <a:xfrm>
            <a:off x="6751429" y="645106"/>
            <a:ext cx="4132600" cy="5247747"/>
          </a:xfrm>
          <a:prstGeom prst="rect">
            <a:avLst/>
          </a:prstGeom>
          <a:solidFill>
            <a:srgbClr val="FFFFFF">
              <a:shade val="85000"/>
            </a:srgbClr>
          </a:solidFill>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6679572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xmlns="" id="{B2EC7880-C5D9-40A8-A6B0-3198AD07AD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a:extLst>
              <a:ext uri="{FF2B5EF4-FFF2-40B4-BE49-F238E27FC236}">
                <a16:creationId xmlns:a16="http://schemas.microsoft.com/office/drawing/2014/main" xmlns="" id="{79468F85-5803-4828-9694-2DA1FC947D88}"/>
              </a:ext>
            </a:extLst>
          </p:cNvPr>
          <p:cNvSpPr>
            <a:spLocks noGrp="1"/>
          </p:cNvSpPr>
          <p:nvPr>
            <p:ph type="title"/>
          </p:nvPr>
        </p:nvSpPr>
        <p:spPr>
          <a:xfrm>
            <a:off x="649224" y="645106"/>
            <a:ext cx="3650279" cy="1259894"/>
          </a:xfrm>
        </p:spPr>
        <p:txBody>
          <a:bodyPr>
            <a:normAutofit/>
          </a:bodyPr>
          <a:lstStyle/>
          <a:p>
            <a:endParaRPr lang="ru-RU" dirty="0"/>
          </a:p>
        </p:txBody>
      </p:sp>
      <p:sp>
        <p:nvSpPr>
          <p:cNvPr id="17" name="Rectangle 11">
            <a:extLst>
              <a:ext uri="{FF2B5EF4-FFF2-40B4-BE49-F238E27FC236}">
                <a16:creationId xmlns:a16="http://schemas.microsoft.com/office/drawing/2014/main" xmlns="" id="{94543A62-A2AB-454A-878E-D3D9190D5F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Объект 2">
            <a:extLst>
              <a:ext uri="{FF2B5EF4-FFF2-40B4-BE49-F238E27FC236}">
                <a16:creationId xmlns:a16="http://schemas.microsoft.com/office/drawing/2014/main" xmlns="" id="{35C4B2B7-4F41-41C8-8BE6-34FFB333B7B2}"/>
              </a:ext>
            </a:extLst>
          </p:cNvPr>
          <p:cNvSpPr>
            <a:spLocks noGrp="1"/>
          </p:cNvSpPr>
          <p:nvPr>
            <p:ph idx="1"/>
          </p:nvPr>
        </p:nvSpPr>
        <p:spPr>
          <a:xfrm>
            <a:off x="649225" y="2133600"/>
            <a:ext cx="3650278" cy="3759253"/>
          </a:xfrm>
        </p:spPr>
        <p:txBody>
          <a:bodyPr>
            <a:normAutofit/>
          </a:bodyPr>
          <a:lstStyle/>
          <a:p>
            <a:pPr marL="0" marR="0" lvl="0" indent="623888" fontAlgn="auto">
              <a:lnSpc>
                <a:spcPct val="90000"/>
              </a:lnSpc>
              <a:buSzPct val="70000"/>
              <a:buNone/>
              <a:tabLst/>
              <a:defRPr/>
            </a:pPr>
            <a:r>
              <a:rPr lang="ru-RU" sz="1500" dirty="0">
                <a:solidFill>
                  <a:srgbClr val="000000"/>
                </a:solidFill>
                <a:cs typeface="Times New Roman" pitchFamily="18" charset="0"/>
              </a:rPr>
              <a:t>Нежность, заботливость формируют надежную привязанность и доверие к миру, влияют на успехи в школе, отношения с ровесниками, на решение социальных и познавательных проблем. Кроме надежной, выделяют ненадежную и тревожно-амбивалентную привязанности.</a:t>
            </a:r>
          </a:p>
          <a:p>
            <a:pPr marL="0" marR="0" lvl="0" indent="623888" fontAlgn="auto">
              <a:lnSpc>
                <a:spcPct val="90000"/>
              </a:lnSpc>
              <a:buSzPct val="70000"/>
              <a:buNone/>
              <a:tabLst/>
              <a:defRPr/>
            </a:pPr>
            <a:r>
              <a:rPr lang="ru-RU" sz="1500" dirty="0">
                <a:solidFill>
                  <a:srgbClr val="000000"/>
                </a:solidFill>
                <a:cs typeface="Times New Roman" pitchFamily="18" charset="0"/>
              </a:rPr>
              <a:t>Привязанность – это психологическое явление, а не биологическое, и проявление привязанности к матери – это граница в </a:t>
            </a:r>
            <a:br>
              <a:rPr lang="ru-RU" sz="1500" dirty="0">
                <a:solidFill>
                  <a:srgbClr val="000000"/>
                </a:solidFill>
                <a:cs typeface="Times New Roman" pitchFamily="18" charset="0"/>
              </a:rPr>
            </a:br>
            <a:r>
              <a:rPr lang="ru-RU" sz="1500" dirty="0">
                <a:solidFill>
                  <a:srgbClr val="000000"/>
                </a:solidFill>
                <a:cs typeface="Times New Roman" pitchFamily="18" charset="0"/>
              </a:rPr>
              <a:t>эмоциональном развитии </a:t>
            </a:r>
            <a:br>
              <a:rPr lang="ru-RU" sz="1500" dirty="0">
                <a:solidFill>
                  <a:srgbClr val="000000"/>
                </a:solidFill>
                <a:cs typeface="Times New Roman" pitchFamily="18" charset="0"/>
              </a:rPr>
            </a:br>
            <a:r>
              <a:rPr lang="ru-RU" sz="1500" dirty="0">
                <a:solidFill>
                  <a:srgbClr val="000000"/>
                </a:solidFill>
                <a:cs typeface="Times New Roman" pitchFamily="18" charset="0"/>
              </a:rPr>
              <a:t>ребенка. </a:t>
            </a:r>
          </a:p>
        </p:txBody>
      </p:sp>
      <p:sp>
        <p:nvSpPr>
          <p:cNvPr id="18" name="Freeform 11">
            <a:extLst>
              <a:ext uri="{FF2B5EF4-FFF2-40B4-BE49-F238E27FC236}">
                <a16:creationId xmlns:a16="http://schemas.microsoft.com/office/drawing/2014/main" xmlns="" id="{50553464-41F1-4160-9D02-7C5EC7013B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Танюша\Desktop\04.jpg">
            <a:extLst>
              <a:ext uri="{FF2B5EF4-FFF2-40B4-BE49-F238E27FC236}">
                <a16:creationId xmlns:a16="http://schemas.microsoft.com/office/drawing/2014/main" xmlns="" id="{2139121D-299E-4E6D-BF39-7213ABE5B1F3}"/>
              </a:ext>
            </a:extLst>
          </p:cNvPr>
          <p:cNvPicPr>
            <a:picLocks noChangeAspect="1" noChangeArrowheads="1"/>
          </p:cNvPicPr>
          <p:nvPr/>
        </p:nvPicPr>
        <p:blipFill>
          <a:blip r:embed="rId2" cstate="print"/>
          <a:stretch>
            <a:fillRect/>
          </a:stretch>
        </p:blipFill>
        <p:spPr bwMode="auto">
          <a:xfrm>
            <a:off x="5743574" y="1375058"/>
            <a:ext cx="5451627" cy="4102349"/>
          </a:xfrm>
          <a:prstGeom prst="rect">
            <a:avLst/>
          </a:prstGeom>
          <a:noFill/>
        </p:spPr>
      </p:pic>
    </p:spTree>
    <p:extLst>
      <p:ext uri="{BB962C8B-B14F-4D97-AF65-F5344CB8AC3E}">
        <p14:creationId xmlns:p14="http://schemas.microsoft.com/office/powerpoint/2010/main" val="885168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3A3C2D7E-3F2E-404E-9B30-CB12DC972D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F1F7FD00-BF97-4325-B7C2-E451F20840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2306695"/>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Заголовок 1">
            <a:extLst>
              <a:ext uri="{FF2B5EF4-FFF2-40B4-BE49-F238E27FC236}">
                <a16:creationId xmlns:a16="http://schemas.microsoft.com/office/drawing/2014/main" xmlns="" id="{858B91F8-B42C-4CAA-A036-E1B968D72ACE}"/>
              </a:ext>
            </a:extLst>
          </p:cNvPr>
          <p:cNvSpPr>
            <a:spLocks noGrp="1"/>
          </p:cNvSpPr>
          <p:nvPr>
            <p:ph type="title"/>
          </p:nvPr>
        </p:nvSpPr>
        <p:spPr>
          <a:xfrm>
            <a:off x="1843391" y="624110"/>
            <a:ext cx="9383408" cy="1280890"/>
          </a:xfrm>
        </p:spPr>
        <p:txBody>
          <a:bodyPr>
            <a:normAutofit/>
          </a:bodyPr>
          <a:lstStyle/>
          <a:p>
            <a:pPr marL="0" marR="0" lvl="0" indent="0" defTabSz="914400" rtl="0" eaLnBrk="1" fontAlgn="auto" latinLnBrk="0" hangingPunct="1">
              <a:spcBef>
                <a:spcPct val="0"/>
              </a:spcBef>
              <a:spcAft>
                <a:spcPts val="0"/>
              </a:spcAft>
              <a:buClrTx/>
              <a:buSzTx/>
              <a:buFontTx/>
              <a:buNone/>
              <a:tabLst/>
              <a:defRPr/>
            </a:pPr>
            <a:r>
              <a:rPr kumimoji="0" lang="ru-RU" b="1" i="0" u="none" strike="noStrike" kern="1200" cap="none" spc="0" normalizeH="0" baseline="0" noProof="0">
                <a:ln w="17780" cmpd="sng">
                  <a:solidFill>
                    <a:srgbClr val="FFFFFF"/>
                  </a:solidFill>
                  <a:prstDash val="solid"/>
                  <a:miter lim="800000"/>
                </a:ln>
                <a:solidFill>
                  <a:srgbClr val="FFFFFF"/>
                </a:solidFill>
                <a:effectLst>
                  <a:outerShdw blurRad="50800" algn="tl" rotWithShape="0">
                    <a:srgbClr val="000000"/>
                  </a:outerShdw>
                </a:effectLst>
                <a:uLnTx/>
                <a:uFillTx/>
                <a:latin typeface="Century Schoolbook"/>
                <a:ea typeface="+mj-ea"/>
                <a:cs typeface="+mj-cs"/>
              </a:rPr>
              <a:t>Вывод</a:t>
            </a:r>
          </a:p>
        </p:txBody>
      </p:sp>
      <p:sp>
        <p:nvSpPr>
          <p:cNvPr id="14" name="Freeform 11">
            <a:extLst>
              <a:ext uri="{FF2B5EF4-FFF2-40B4-BE49-F238E27FC236}">
                <a16:creationId xmlns:a16="http://schemas.microsoft.com/office/drawing/2014/main" xmlns="" id="{179B5294-DA4E-4926-B14A-DD6E07A12F6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3" name="Объект 2">
            <a:extLst>
              <a:ext uri="{FF2B5EF4-FFF2-40B4-BE49-F238E27FC236}">
                <a16:creationId xmlns:a16="http://schemas.microsoft.com/office/drawing/2014/main" xmlns="" id="{3EBD4D5F-B301-4F2F-8047-6A9A64576AF4}"/>
              </a:ext>
            </a:extLst>
          </p:cNvPr>
          <p:cNvSpPr>
            <a:spLocks noGrp="1"/>
          </p:cNvSpPr>
          <p:nvPr>
            <p:ph idx="1"/>
          </p:nvPr>
        </p:nvSpPr>
        <p:spPr>
          <a:xfrm>
            <a:off x="661706" y="2529110"/>
            <a:ext cx="9383408" cy="3287292"/>
          </a:xfrm>
        </p:spPr>
        <p:txBody>
          <a:bodyPr>
            <a:normAutofit/>
          </a:bodyPr>
          <a:lstStyle/>
          <a:p>
            <a:pPr marL="0" marR="0" lvl="0" indent="623888" fontAlgn="auto">
              <a:lnSpc>
                <a:spcPct val="90000"/>
              </a:lnSpc>
              <a:buSzPct val="70000"/>
              <a:buNone/>
              <a:tabLst/>
              <a:defRPr/>
            </a:pPr>
            <a:r>
              <a:rPr kumimoji="0" lang="ru-RU" b="0" i="0" u="none" strike="noStrike" kern="1200" cap="none" spc="0" normalizeH="0" baseline="0" noProof="0" dirty="0">
                <a:ln>
                  <a:noFill/>
                </a:ln>
                <a:effectLst>
                  <a:glow rad="139700">
                    <a:srgbClr val="777C84">
                      <a:satMod val="175000"/>
                      <a:alpha val="40000"/>
                    </a:srgbClr>
                  </a:glow>
                </a:effectLst>
                <a:uLnTx/>
                <a:uFillTx/>
                <a:latin typeface="Century Schoolbook"/>
                <a:ea typeface="+mn-ea"/>
                <a:cs typeface="+mn-cs"/>
              </a:rPr>
              <a:t>    </a:t>
            </a:r>
            <a:r>
              <a:rPr lang="ru-RU" sz="1500" dirty="0">
                <a:solidFill>
                  <a:srgbClr val="000000"/>
                </a:solidFill>
                <a:cs typeface="Times New Roman" pitchFamily="18" charset="0"/>
              </a:rPr>
              <a:t>Социальная ситуация развития определяется двумя моментами: </a:t>
            </a:r>
          </a:p>
          <a:p>
            <a:pPr marL="0" marR="0" lvl="0" indent="623888" fontAlgn="auto">
              <a:lnSpc>
                <a:spcPct val="90000"/>
              </a:lnSpc>
              <a:buSzPct val="70000"/>
              <a:buNone/>
              <a:tabLst/>
              <a:defRPr/>
            </a:pPr>
            <a:r>
              <a:rPr lang="ru-RU" sz="1500" dirty="0">
                <a:solidFill>
                  <a:srgbClr val="000000"/>
                </a:solidFill>
                <a:cs typeface="Times New Roman" pitchFamily="18" charset="0"/>
              </a:rPr>
              <a:t>а) биологической беспомощностью младенца, зависимостью удовлетворения его потребностей от взрослых; </a:t>
            </a:r>
          </a:p>
          <a:p>
            <a:pPr marL="0" marR="0" lvl="0" indent="623888" fontAlgn="auto">
              <a:lnSpc>
                <a:spcPct val="90000"/>
              </a:lnSpc>
              <a:buSzPct val="70000"/>
              <a:buNone/>
              <a:tabLst/>
              <a:defRPr/>
            </a:pPr>
            <a:r>
              <a:rPr lang="ru-RU" sz="1500" dirty="0">
                <a:solidFill>
                  <a:srgbClr val="000000"/>
                </a:solidFill>
                <a:cs typeface="Times New Roman" pitchFamily="18" charset="0"/>
              </a:rPr>
              <a:t>б) при этой максимальной зависимости, включенностью всего поведения ребенка в социальное, он лишен основных средств социального общения речи. </a:t>
            </a:r>
          </a:p>
          <a:p>
            <a:pPr marL="0" marR="0" lvl="0" indent="623888" fontAlgn="auto">
              <a:lnSpc>
                <a:spcPct val="90000"/>
              </a:lnSpc>
              <a:buSzPct val="70000"/>
              <a:buNone/>
              <a:tabLst/>
              <a:defRPr/>
            </a:pPr>
            <a:r>
              <a:rPr lang="ru-RU" sz="1500" dirty="0">
                <a:solidFill>
                  <a:srgbClr val="000000"/>
                </a:solidFill>
                <a:cs typeface="Times New Roman" pitchFamily="18" charset="0"/>
              </a:rPr>
              <a:t>Таким образом, противоречие между максимальной социальной включенностью младенца и минимальными возможностями общения определяют основу развития ребенка в этом возрасте</a:t>
            </a:r>
          </a:p>
        </p:txBody>
      </p:sp>
    </p:spTree>
    <p:extLst>
      <p:ext uri="{BB962C8B-B14F-4D97-AF65-F5344CB8AC3E}">
        <p14:creationId xmlns:p14="http://schemas.microsoft.com/office/powerpoint/2010/main" val="1050734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C4DCAEF6-6248-46BD-A7E3-1EBB41C5D3B7}"/>
              </a:ext>
            </a:extLst>
          </p:cNvPr>
          <p:cNvSpPr>
            <a:spLocks noGrp="1"/>
          </p:cNvSpPr>
          <p:nvPr>
            <p:ph type="title"/>
          </p:nvPr>
        </p:nvSpPr>
        <p:spPr>
          <a:xfrm>
            <a:off x="2589211" y="1772529"/>
            <a:ext cx="7244105" cy="2078577"/>
          </a:xfrm>
        </p:spPr>
        <p:style>
          <a:lnRef idx="2">
            <a:schemeClr val="accent1"/>
          </a:lnRef>
          <a:fillRef idx="1">
            <a:schemeClr val="lt1"/>
          </a:fillRef>
          <a:effectRef idx="0">
            <a:schemeClr val="accent1"/>
          </a:effectRef>
          <a:fontRef idx="minor">
            <a:schemeClr val="dk1"/>
          </a:fontRef>
        </p:style>
        <p:txBody>
          <a:bodyPr>
            <a:normAutofit fontScale="90000"/>
            <a:scene3d>
              <a:camera prst="orthographicFront"/>
              <a:lightRig rig="soft" dir="t">
                <a:rot lat="0" lon="0" rev="15600000"/>
              </a:lightRig>
            </a:scene3d>
            <a:sp3d extrusionH="57150" prstMaterial="softEdge">
              <a:bevelT w="25400" h="38100"/>
            </a:sp3d>
          </a:bodyPr>
          <a:lstStyle/>
          <a:p>
            <a:pPr algn="ct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РАННИЙ</a:t>
            </a:r>
            <a:b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b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ВОЗРАСТ</a:t>
            </a:r>
          </a:p>
        </p:txBody>
      </p:sp>
    </p:spTree>
    <p:extLst>
      <p:ext uri="{BB962C8B-B14F-4D97-AF65-F5344CB8AC3E}">
        <p14:creationId xmlns:p14="http://schemas.microsoft.com/office/powerpoint/2010/main" val="10643955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C825376-3019-45C5-9ACF-EA48935084D0}"/>
              </a:ext>
            </a:extLst>
          </p:cNvPr>
          <p:cNvSpPr>
            <a:spLocks noGrp="1"/>
          </p:cNvSpPr>
          <p:nvPr>
            <p:ph type="title"/>
          </p:nvPr>
        </p:nvSpPr>
        <p:spPr>
          <a:xfrm>
            <a:off x="1687669" y="624110"/>
            <a:ext cx="4137059" cy="1280890"/>
          </a:xfrm>
        </p:spPr>
        <p:txBody>
          <a:bodyPr>
            <a:normAutofit/>
          </a:bodyPr>
          <a:lstStyle/>
          <a:p>
            <a:r>
              <a:rPr lang="ru-RU" sz="3200" b="1" i="1" dirty="0">
                <a:latin typeface="Times New Roman" pitchFamily="18" charset="0"/>
                <a:cs typeface="Times New Roman" pitchFamily="18" charset="0"/>
              </a:rPr>
              <a:t>Период от 1 года до 3 лет </a:t>
            </a:r>
          </a:p>
        </p:txBody>
      </p:sp>
      <p:sp>
        <p:nvSpPr>
          <p:cNvPr id="3" name="Объект 2">
            <a:extLst>
              <a:ext uri="{FF2B5EF4-FFF2-40B4-BE49-F238E27FC236}">
                <a16:creationId xmlns:a16="http://schemas.microsoft.com/office/drawing/2014/main" xmlns="" id="{78A622AA-D621-4892-9124-A7BFB676A5DF}"/>
              </a:ext>
            </a:extLst>
          </p:cNvPr>
          <p:cNvSpPr>
            <a:spLocks noGrp="1"/>
          </p:cNvSpPr>
          <p:nvPr>
            <p:ph idx="1"/>
          </p:nvPr>
        </p:nvSpPr>
        <p:spPr>
          <a:xfrm>
            <a:off x="1557347" y="2189870"/>
            <a:ext cx="4140772" cy="3777622"/>
          </a:xfrm>
        </p:spPr>
        <p:txBody>
          <a:bodyPr>
            <a:normAutofit/>
          </a:bodyPr>
          <a:lstStyle/>
          <a:p>
            <a:pPr marL="0" indent="623888">
              <a:lnSpc>
                <a:spcPct val="90000"/>
              </a:lnSpc>
              <a:buNone/>
            </a:pPr>
            <a:r>
              <a:rPr lang="ru-RU" sz="1500" dirty="0">
                <a:solidFill>
                  <a:srgbClr val="000000"/>
                </a:solidFill>
                <a:cs typeface="Times New Roman" pitchFamily="18" charset="0"/>
              </a:rPr>
              <a:t>– это следующий этап   в развитии ребенка</a:t>
            </a:r>
          </a:p>
          <a:p>
            <a:pPr marL="0" indent="623888">
              <a:lnSpc>
                <a:spcPct val="90000"/>
              </a:lnSpc>
              <a:buNone/>
            </a:pPr>
            <a:r>
              <a:rPr lang="ru-RU" sz="1500" dirty="0">
                <a:solidFill>
                  <a:srgbClr val="000000"/>
                </a:solidFill>
                <a:cs typeface="Times New Roman" pitchFamily="18" charset="0"/>
              </a:rPr>
              <a:t> – это  психологическое отделение от матери – и наступает уже  раннее детство. </a:t>
            </a:r>
          </a:p>
          <a:p>
            <a:pPr marL="0" indent="623888">
              <a:lnSpc>
                <a:spcPct val="90000"/>
              </a:lnSpc>
              <a:buNone/>
            </a:pPr>
            <a:r>
              <a:rPr lang="ru-RU" sz="1500" dirty="0">
                <a:solidFill>
                  <a:srgbClr val="000000"/>
                </a:solidFill>
                <a:cs typeface="Times New Roman" pitchFamily="18" charset="0"/>
              </a:rPr>
              <a:t>Это связано с тем, что у ребенка не только возникают новые физические возможности, но и интенсивно развиваются психические функции, затем появляются первоначальные основы (зачатки) самосознания.</a:t>
            </a:r>
          </a:p>
          <a:p>
            <a:pPr>
              <a:buFont typeface="Arial" pitchFamily="34" charset="0"/>
              <a:buNone/>
            </a:pPr>
            <a:endParaRPr lang="ru-RU" i="1" dirty="0">
              <a:solidFill>
                <a:srgbClr val="000000"/>
              </a:solidFill>
              <a:latin typeface="Times New Roman" pitchFamily="18" charset="0"/>
              <a:cs typeface="Times New Roman" pitchFamily="18" charset="0"/>
            </a:endParaRPr>
          </a:p>
        </p:txBody>
      </p:sp>
      <p:pic>
        <p:nvPicPr>
          <p:cNvPr id="4" name="Picture 2" descr="C:\Users\Танюша\Desktop\04.jpg">
            <a:extLst>
              <a:ext uri="{FF2B5EF4-FFF2-40B4-BE49-F238E27FC236}">
                <a16:creationId xmlns:a16="http://schemas.microsoft.com/office/drawing/2014/main" xmlns="" id="{351706B6-3FD6-4377-93B9-24E66714DB84}"/>
              </a:ext>
            </a:extLst>
          </p:cNvPr>
          <p:cNvPicPr>
            <a:picLocks noChangeAspect="1" noChangeArrowheads="1"/>
          </p:cNvPicPr>
          <p:nvPr/>
        </p:nvPicPr>
        <p:blipFill>
          <a:blip r:embed="rId2" cstate="print"/>
          <a:stretch>
            <a:fillRect/>
          </a:stretch>
        </p:blipFill>
        <p:spPr bwMode="auto">
          <a:xfrm>
            <a:off x="6091916" y="1217805"/>
            <a:ext cx="5451627" cy="4102349"/>
          </a:xfrm>
          <a:prstGeom prst="rect">
            <a:avLst/>
          </a:prstGeom>
          <a:noFill/>
        </p:spPr>
      </p:pic>
    </p:spTree>
    <p:extLst>
      <p:ext uri="{BB962C8B-B14F-4D97-AF65-F5344CB8AC3E}">
        <p14:creationId xmlns:p14="http://schemas.microsoft.com/office/powerpoint/2010/main" val="2107158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2E49549-6FE9-4130-BF41-40BFF1FD3505}"/>
              </a:ext>
            </a:extLst>
          </p:cNvPr>
          <p:cNvSpPr>
            <a:spLocks noGrp="1"/>
          </p:cNvSpPr>
          <p:nvPr>
            <p:ph type="title"/>
          </p:nvPr>
        </p:nvSpPr>
        <p:spPr>
          <a:xfrm>
            <a:off x="1687669" y="624110"/>
            <a:ext cx="4137059" cy="1280890"/>
          </a:xfrm>
        </p:spPr>
        <p:txBody>
          <a:bodyPr>
            <a:normAutofit/>
          </a:bodyPr>
          <a:lstStyle/>
          <a:p>
            <a:pPr>
              <a:lnSpc>
                <a:spcPct val="90000"/>
              </a:lnSpc>
            </a:pPr>
            <a:r>
              <a:rPr lang="ru-RU" sz="2700" b="1" i="1" dirty="0">
                <a:latin typeface="Times New Roman" pitchFamily="18" charset="0"/>
                <a:cs typeface="Times New Roman" pitchFamily="18" charset="0"/>
              </a:rPr>
              <a:t>Развитие ребенка от 1 до 3 лет можно разделить на 3 возрастных периода </a:t>
            </a:r>
          </a:p>
        </p:txBody>
      </p:sp>
      <p:sp>
        <p:nvSpPr>
          <p:cNvPr id="3" name="Объект 2">
            <a:extLst>
              <a:ext uri="{FF2B5EF4-FFF2-40B4-BE49-F238E27FC236}">
                <a16:creationId xmlns:a16="http://schemas.microsoft.com/office/drawing/2014/main" xmlns="" id="{4A95E558-636A-4B3C-AB50-BDB529D0913D}"/>
              </a:ext>
            </a:extLst>
          </p:cNvPr>
          <p:cNvSpPr>
            <a:spLocks noGrp="1"/>
          </p:cNvSpPr>
          <p:nvPr>
            <p:ph idx="1"/>
          </p:nvPr>
        </p:nvSpPr>
        <p:spPr>
          <a:xfrm>
            <a:off x="1420481" y="1905000"/>
            <a:ext cx="4140772" cy="3777622"/>
          </a:xfrm>
        </p:spPr>
        <p:txBody>
          <a:bodyPr>
            <a:normAutofit/>
          </a:bodyPr>
          <a:lstStyle/>
          <a:p>
            <a:pPr marL="0" indent="623888">
              <a:lnSpc>
                <a:spcPct val="90000"/>
              </a:lnSpc>
              <a:buFont typeface="Arial" pitchFamily="34" charset="0"/>
              <a:buNone/>
            </a:pPr>
            <a:r>
              <a:rPr lang="ru-RU" sz="1500" u="sng" dirty="0">
                <a:solidFill>
                  <a:srgbClr val="000000"/>
                </a:solidFill>
                <a:cs typeface="Times New Roman" pitchFamily="18" charset="0"/>
              </a:rPr>
              <a:t>1 период.</a:t>
            </a:r>
            <a:r>
              <a:rPr lang="ru-RU" sz="1500" dirty="0">
                <a:solidFill>
                  <a:srgbClr val="000000"/>
                </a:solidFill>
                <a:cs typeface="Times New Roman" pitchFamily="18" charset="0"/>
              </a:rPr>
              <a:t> Начинается от года и заканчивается в полтора. Когда ребенок начинает ходить и говорить, он приобретает самостоятельность и становится исследователем.</a:t>
            </a:r>
          </a:p>
          <a:p>
            <a:pPr marL="0" indent="623888">
              <a:lnSpc>
                <a:spcPct val="90000"/>
              </a:lnSpc>
              <a:buFont typeface="Arial" pitchFamily="34" charset="0"/>
              <a:buNone/>
            </a:pPr>
            <a:r>
              <a:rPr lang="ru-RU" sz="1500" u="sng" dirty="0">
                <a:solidFill>
                  <a:srgbClr val="000000"/>
                </a:solidFill>
                <a:cs typeface="Times New Roman" pitchFamily="18" charset="0"/>
              </a:rPr>
              <a:t>2 период.</a:t>
            </a:r>
            <a:r>
              <a:rPr lang="ru-RU" sz="1500" dirty="0">
                <a:solidFill>
                  <a:srgbClr val="000000"/>
                </a:solidFill>
                <a:cs typeface="Times New Roman" pitchFamily="18" charset="0"/>
              </a:rPr>
              <a:t> Начинается в полтора года и длится до 2 лет. Ребенок совершенствует приобретенные навыки, определяется со своим местом в окружающем пространстве и четко проявляет свой характер.</a:t>
            </a:r>
          </a:p>
          <a:p>
            <a:pPr marL="0" indent="623888">
              <a:lnSpc>
                <a:spcPct val="90000"/>
              </a:lnSpc>
              <a:buFont typeface="Arial" pitchFamily="34" charset="0"/>
              <a:buNone/>
            </a:pPr>
            <a:r>
              <a:rPr lang="ru-RU" sz="1500" u="sng" dirty="0">
                <a:solidFill>
                  <a:srgbClr val="000000"/>
                </a:solidFill>
                <a:cs typeface="Times New Roman" pitchFamily="18" charset="0"/>
              </a:rPr>
              <a:t>3 период</a:t>
            </a:r>
            <a:r>
              <a:rPr lang="ru-RU" sz="1500" dirty="0">
                <a:solidFill>
                  <a:srgbClr val="000000"/>
                </a:solidFill>
                <a:cs typeface="Times New Roman" pitchFamily="18" charset="0"/>
              </a:rPr>
              <a:t>. Его можно обозначить с 2 лет и до наступления 3, он носит завершающий характер для всего раннего детства.</a:t>
            </a:r>
          </a:p>
          <a:p>
            <a:pPr>
              <a:lnSpc>
                <a:spcPct val="90000"/>
              </a:lnSpc>
              <a:buFont typeface="Arial" pitchFamily="34" charset="0"/>
              <a:buNone/>
            </a:pPr>
            <a:endParaRPr lang="ru-RU" sz="1500" b="1" i="1" dirty="0">
              <a:solidFill>
                <a:srgbClr val="000000"/>
              </a:solidFill>
              <a:latin typeface="Times New Roman" pitchFamily="18" charset="0"/>
              <a:cs typeface="Times New Roman" pitchFamily="18" charset="0"/>
            </a:endParaRPr>
          </a:p>
        </p:txBody>
      </p:sp>
      <p:pic>
        <p:nvPicPr>
          <p:cNvPr id="4" name="Picture 2" descr="C:\Users\Танюша\Desktop\02.jpg">
            <a:extLst>
              <a:ext uri="{FF2B5EF4-FFF2-40B4-BE49-F238E27FC236}">
                <a16:creationId xmlns:a16="http://schemas.microsoft.com/office/drawing/2014/main" xmlns="" id="{CA4E1BEF-69B7-4B7B-9FB5-B67269F788F0}"/>
              </a:ext>
            </a:extLst>
          </p:cNvPr>
          <p:cNvPicPr>
            <a:picLocks noChangeAspect="1" noChangeArrowheads="1"/>
          </p:cNvPicPr>
          <p:nvPr/>
        </p:nvPicPr>
        <p:blipFill>
          <a:blip r:embed="rId2" cstate="print"/>
          <a:stretch>
            <a:fillRect/>
          </a:stretch>
        </p:blipFill>
        <p:spPr bwMode="auto">
          <a:xfrm>
            <a:off x="6091916" y="1217805"/>
            <a:ext cx="5451627" cy="4102349"/>
          </a:xfrm>
          <a:prstGeom prst="rect">
            <a:avLst/>
          </a:prstGeom>
          <a:noFill/>
        </p:spPr>
      </p:pic>
    </p:spTree>
    <p:extLst>
      <p:ext uri="{BB962C8B-B14F-4D97-AF65-F5344CB8AC3E}">
        <p14:creationId xmlns:p14="http://schemas.microsoft.com/office/powerpoint/2010/main" val="230479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27A041D-000D-4DD2-97D5-060568B1FE35}"/>
              </a:ext>
            </a:extLst>
          </p:cNvPr>
          <p:cNvSpPr>
            <a:spLocks noGrp="1"/>
          </p:cNvSpPr>
          <p:nvPr>
            <p:ph type="title"/>
          </p:nvPr>
        </p:nvSpPr>
        <p:spPr>
          <a:xfrm>
            <a:off x="1687669" y="624110"/>
            <a:ext cx="4137059" cy="1280890"/>
          </a:xfrm>
        </p:spPr>
        <p:txBody>
          <a:bodyPr>
            <a:normAutofit/>
          </a:bodyPr>
          <a:lstStyle/>
          <a:p>
            <a:pPr>
              <a:lnSpc>
                <a:spcPct val="90000"/>
              </a:lnSpc>
            </a:pPr>
            <a:r>
              <a:rPr lang="ru-RU" sz="2700" b="1" i="1" dirty="0">
                <a:latin typeface="Times New Roman" pitchFamily="18" charset="0"/>
                <a:cs typeface="Times New Roman" pitchFamily="18" charset="0"/>
              </a:rPr>
              <a:t>Социальная ситуация развития ребенка в этом возрасте выглядит так: </a:t>
            </a:r>
          </a:p>
        </p:txBody>
      </p:sp>
      <p:sp>
        <p:nvSpPr>
          <p:cNvPr id="3" name="Объект 2">
            <a:extLst>
              <a:ext uri="{FF2B5EF4-FFF2-40B4-BE49-F238E27FC236}">
                <a16:creationId xmlns:a16="http://schemas.microsoft.com/office/drawing/2014/main" xmlns="" id="{DC388DAD-A23D-4E7F-868C-23A7620E0F91}"/>
              </a:ext>
            </a:extLst>
          </p:cNvPr>
          <p:cNvSpPr>
            <a:spLocks noGrp="1"/>
          </p:cNvSpPr>
          <p:nvPr>
            <p:ph idx="1"/>
          </p:nvPr>
        </p:nvSpPr>
        <p:spPr>
          <a:xfrm>
            <a:off x="1509784" y="1905000"/>
            <a:ext cx="5123244" cy="4557486"/>
          </a:xfrm>
        </p:spPr>
        <p:txBody>
          <a:bodyPr>
            <a:normAutofit lnSpcReduction="10000"/>
          </a:bodyPr>
          <a:lstStyle/>
          <a:p>
            <a:pPr marL="342900" marR="0" lvl="0" indent="-342900" defTabSz="914400" rtl="0" eaLnBrk="1" fontAlgn="auto" latinLnBrk="0" hangingPunct="1">
              <a:lnSpc>
                <a:spcPct val="90000"/>
              </a:lnSpc>
              <a:spcBef>
                <a:spcPct val="20000"/>
              </a:spcBef>
              <a:spcAft>
                <a:spcPts val="0"/>
              </a:spcAft>
              <a:buClrTx/>
              <a:buSzTx/>
              <a:buFont typeface="Arial" pitchFamily="34" charset="0"/>
              <a:buNone/>
              <a:tabLst/>
              <a:defRPr/>
            </a:pPr>
            <a:endParaRPr kumimoji="0" lang="ru-RU" sz="1700" u="none" strike="noStrike" kern="1200" cap="none" spc="0" normalizeH="0" baseline="0" noProof="0" dirty="0">
              <a:ln>
                <a:noFill/>
              </a:ln>
              <a:solidFill>
                <a:srgbClr val="000000"/>
              </a:solidFill>
              <a:effectLst/>
              <a:uLnTx/>
              <a:uFillTx/>
              <a:ea typeface="+mn-ea"/>
              <a:cs typeface="Times New Roman" pitchFamily="18" charset="0"/>
            </a:endParaRPr>
          </a:p>
          <a:p>
            <a:pPr marL="342900" marR="0" lvl="0" indent="-342900" defTabSz="914400" rtl="0" eaLnBrk="1" fontAlgn="auto" latinLnBrk="0" hangingPunct="1">
              <a:lnSpc>
                <a:spcPct val="90000"/>
              </a:lnSpc>
              <a:spcBef>
                <a:spcPct val="20000"/>
              </a:spcBef>
              <a:spcAft>
                <a:spcPts val="0"/>
              </a:spcAft>
              <a:buClrTx/>
              <a:buSzTx/>
              <a:buFont typeface="Arial" pitchFamily="34" charset="0"/>
              <a:buNone/>
              <a:tabLst/>
              <a:defRPr/>
            </a:pPr>
            <a:r>
              <a:rPr kumimoji="0" lang="ru-RU" sz="1700" b="1" i="1" u="none" strike="noStrike" kern="1200" cap="none" spc="0" normalizeH="0" baseline="0" noProof="0" dirty="0">
                <a:ln>
                  <a:noFill/>
                </a:ln>
                <a:solidFill>
                  <a:srgbClr val="000000"/>
                </a:solidFill>
                <a:effectLst/>
                <a:uLnTx/>
                <a:uFillTx/>
                <a:ea typeface="+mn-ea"/>
                <a:cs typeface="Times New Roman" pitchFamily="18" charset="0"/>
              </a:rPr>
              <a:t>«Ребенок – ПРЕДМЕТ – взрослый».</a:t>
            </a:r>
          </a:p>
          <a:p>
            <a:pPr marL="342900" marR="0" lvl="0" indent="-342900" defTabSz="914400" rtl="0" eaLnBrk="1" fontAlgn="auto" latinLnBrk="0" hangingPunct="1">
              <a:lnSpc>
                <a:spcPct val="90000"/>
              </a:lnSpc>
              <a:spcBef>
                <a:spcPct val="20000"/>
              </a:spcBef>
              <a:spcAft>
                <a:spcPts val="0"/>
              </a:spcAft>
              <a:buClrTx/>
              <a:buSzTx/>
              <a:buFont typeface="Arial" pitchFamily="34" charset="0"/>
              <a:buNone/>
              <a:tabLst/>
              <a:defRPr/>
            </a:pPr>
            <a:endParaRPr kumimoji="0" lang="ru-RU" sz="1700" u="none" strike="noStrike" kern="1200" cap="none" spc="0" normalizeH="0" baseline="0" noProof="0" dirty="0">
              <a:ln>
                <a:noFill/>
              </a:ln>
              <a:solidFill>
                <a:srgbClr val="000000"/>
              </a:solidFill>
              <a:effectLst/>
              <a:uLnTx/>
              <a:uFillTx/>
              <a:ea typeface="+mn-ea"/>
              <a:cs typeface="Times New Roman" pitchFamily="18" charset="0"/>
            </a:endParaRPr>
          </a:p>
          <a:p>
            <a:pPr marL="3175" marR="0" lvl="0" indent="444500" defTabSz="914400" rtl="0" eaLnBrk="1" fontAlgn="auto" latinLnBrk="0" hangingPunct="1">
              <a:lnSpc>
                <a:spcPct val="90000"/>
              </a:lnSpc>
              <a:spcBef>
                <a:spcPct val="20000"/>
              </a:spcBef>
              <a:spcAft>
                <a:spcPts val="0"/>
              </a:spcAft>
              <a:buClrTx/>
              <a:buSzTx/>
              <a:buFont typeface="Arial" pitchFamily="34" charset="0"/>
              <a:buNone/>
              <a:tabLst/>
              <a:defRPr/>
            </a:pPr>
            <a:r>
              <a:rPr kumimoji="0" lang="ru-RU" sz="1700" u="none" strike="noStrike" kern="1200" cap="none" spc="0" normalizeH="0" baseline="0" noProof="0" dirty="0">
                <a:ln>
                  <a:noFill/>
                </a:ln>
                <a:solidFill>
                  <a:srgbClr val="000000"/>
                </a:solidFill>
                <a:effectLst/>
                <a:uLnTx/>
                <a:uFillTx/>
                <a:ea typeface="+mn-ea"/>
                <a:cs typeface="Times New Roman" pitchFamily="18" charset="0"/>
              </a:rPr>
              <a:t> Как видно из этой триады, важным для ребенка является предмет. Убедиться в этом можно, наблюдая за тем, как ребенок играет: он постоянно смотрит на тот предмет, которым увлечен, будь то машинка, стул, кукла, ложка и т. д. Может возникнуть ощущение, что ему ничего больше не требуется и никто не нужен, его внимание сосредоточено только на объекте увлечения. Но это не так, поскольку без взрослого ребенок не может овладеть человеческими способами употребления предметов.</a:t>
            </a:r>
          </a:p>
          <a:p>
            <a:pPr marL="3175" marR="0" lvl="0" indent="444500" defTabSz="914400" rtl="0" eaLnBrk="1" fontAlgn="auto" latinLnBrk="0" hangingPunct="1">
              <a:lnSpc>
                <a:spcPct val="90000"/>
              </a:lnSpc>
              <a:spcBef>
                <a:spcPct val="20000"/>
              </a:spcBef>
              <a:spcAft>
                <a:spcPts val="0"/>
              </a:spcAft>
              <a:buClrTx/>
              <a:buSzTx/>
              <a:buFont typeface="Arial" pitchFamily="34" charset="0"/>
              <a:buNone/>
              <a:tabLst/>
              <a:defRPr/>
            </a:pPr>
            <a:r>
              <a:rPr kumimoji="0" lang="ru-RU" sz="1700" u="none" strike="noStrike" kern="1200" cap="none" spc="0" normalizeH="0" baseline="0" noProof="0" dirty="0">
                <a:ln>
                  <a:noFill/>
                </a:ln>
                <a:solidFill>
                  <a:srgbClr val="000000"/>
                </a:solidFill>
                <a:effectLst/>
                <a:uLnTx/>
                <a:uFillTx/>
                <a:ea typeface="+mn-ea"/>
                <a:cs typeface="Times New Roman" pitchFamily="18" charset="0"/>
              </a:rPr>
              <a:t>Совместная деятельность становится предметной, потому что мотив этой деятельности заключается в самом предмете и способе его употребления.</a:t>
            </a:r>
          </a:p>
          <a:p>
            <a:pPr marL="342900" marR="0" lvl="0" indent="-342900"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ru-RU" sz="1300" u="none" strike="noStrike" kern="1200" cap="none" spc="0" normalizeH="0" baseline="0" noProof="0" dirty="0">
              <a:ln>
                <a:noFill/>
              </a:ln>
              <a:solidFill>
                <a:srgbClr val="000000"/>
              </a:solidFill>
              <a:effectLst/>
              <a:uLnTx/>
              <a:uFillTx/>
              <a:ea typeface="+mn-ea"/>
              <a:cs typeface="+mn-cs"/>
            </a:endParaRPr>
          </a:p>
        </p:txBody>
      </p:sp>
      <p:pic>
        <p:nvPicPr>
          <p:cNvPr id="4" name="Picture 2" descr="C:\Users\Танюша\Desktop\08.jpg">
            <a:extLst>
              <a:ext uri="{FF2B5EF4-FFF2-40B4-BE49-F238E27FC236}">
                <a16:creationId xmlns:a16="http://schemas.microsoft.com/office/drawing/2014/main" xmlns="" id="{03316972-2364-4029-B3F4-07BD0EAF5CC2}"/>
              </a:ext>
            </a:extLst>
          </p:cNvPr>
          <p:cNvPicPr>
            <a:picLocks noChangeAspect="1" noChangeArrowheads="1"/>
          </p:cNvPicPr>
          <p:nvPr/>
        </p:nvPicPr>
        <p:blipFill>
          <a:blip r:embed="rId2" cstate="print"/>
          <a:stretch>
            <a:fillRect/>
          </a:stretch>
        </p:blipFill>
        <p:spPr bwMode="auto">
          <a:xfrm>
            <a:off x="7005132" y="1905000"/>
            <a:ext cx="4538411" cy="341515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228266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Лента лицом вниз 4">
            <a:extLst>
              <a:ext uri="{FF2B5EF4-FFF2-40B4-BE49-F238E27FC236}">
                <a16:creationId xmlns:a16="http://schemas.microsoft.com/office/drawing/2014/main" xmlns="" id="{199F430A-BEC5-4F07-B98C-CE8B30459A6B}"/>
              </a:ext>
            </a:extLst>
          </p:cNvPr>
          <p:cNvSpPr/>
          <p:nvPr/>
        </p:nvSpPr>
        <p:spPr>
          <a:xfrm>
            <a:off x="2442029" y="349010"/>
            <a:ext cx="8008853" cy="1195536"/>
          </a:xfrm>
          <a:prstGeom prst="ribbon">
            <a:avLst/>
          </a:prstGeom>
          <a:solidFill>
            <a:srgbClr val="4F81BD"/>
          </a:solidFill>
          <a:ln w="25400" cap="rnd"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2000" b="0" i="0" u="none" strike="noStrike" kern="0" cap="none" spc="0" normalizeH="0" baseline="0" noProof="0" dirty="0">
                <a:ln>
                  <a:noFill/>
                </a:ln>
                <a:solidFill>
                  <a:prstClr val="white"/>
                </a:solidFill>
                <a:effectLst/>
                <a:uLnTx/>
                <a:uFillTx/>
                <a:latin typeface="Calibri"/>
                <a:ea typeface="+mn-ea"/>
                <a:cs typeface="+mn-cs"/>
              </a:rPr>
              <a:t>Семизвездие симптомов кризиса трёх лет.</a:t>
            </a:r>
          </a:p>
        </p:txBody>
      </p:sp>
      <p:graphicFrame>
        <p:nvGraphicFramePr>
          <p:cNvPr id="5" name="Схема 4">
            <a:extLst>
              <a:ext uri="{FF2B5EF4-FFF2-40B4-BE49-F238E27FC236}">
                <a16:creationId xmlns:a16="http://schemas.microsoft.com/office/drawing/2014/main" xmlns="" id="{5D60C718-D8FE-45D0-BBDE-4ED1065D4EFA}"/>
              </a:ext>
            </a:extLst>
          </p:cNvPr>
          <p:cNvGraphicFramePr/>
          <p:nvPr>
            <p:extLst>
              <p:ext uri="{D42A27DB-BD31-4B8C-83A1-F6EECF244321}">
                <p14:modId xmlns:p14="http://schemas.microsoft.com/office/powerpoint/2010/main" val="3269790117"/>
              </p:ext>
            </p:extLst>
          </p:nvPr>
        </p:nvGraphicFramePr>
        <p:xfrm>
          <a:off x="2899229" y="2077202"/>
          <a:ext cx="6855237" cy="4344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7874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C4DCAEF6-6248-46BD-A7E3-1EBB41C5D3B7}"/>
              </a:ext>
            </a:extLst>
          </p:cNvPr>
          <p:cNvSpPr>
            <a:spLocks noGrp="1"/>
          </p:cNvSpPr>
          <p:nvPr>
            <p:ph type="title"/>
          </p:nvPr>
        </p:nvSpPr>
        <p:spPr>
          <a:xfrm>
            <a:off x="2589211" y="1772529"/>
            <a:ext cx="7244105" cy="2078577"/>
          </a:xfrm>
        </p:spPr>
        <p:style>
          <a:lnRef idx="2">
            <a:schemeClr val="accent1"/>
          </a:lnRef>
          <a:fillRef idx="1">
            <a:schemeClr val="lt1"/>
          </a:fillRef>
          <a:effectRef idx="0">
            <a:schemeClr val="accent1"/>
          </a:effectRef>
          <a:fontRef idx="minor">
            <a:schemeClr val="dk1"/>
          </a:fontRef>
        </p:style>
        <p:txBody>
          <a:bodyPr>
            <a:normAutofit fontScale="90000"/>
            <a:scene3d>
              <a:camera prst="orthographicFront"/>
              <a:lightRig rig="soft" dir="t">
                <a:rot lat="0" lon="0" rev="15600000"/>
              </a:lightRig>
            </a:scene3d>
            <a:sp3d extrusionH="57150" prstMaterial="softEdge">
              <a:bevelT w="25400" h="38100"/>
            </a:sp3d>
          </a:bodyPr>
          <a:lstStyle/>
          <a:p>
            <a:pPr algn="ct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ДОШКОЛЬНЫЙ</a:t>
            </a:r>
            <a:b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b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ВОЗРАСТ</a:t>
            </a:r>
          </a:p>
        </p:txBody>
      </p:sp>
    </p:spTree>
    <p:extLst>
      <p:ext uri="{BB962C8B-B14F-4D97-AF65-F5344CB8AC3E}">
        <p14:creationId xmlns:p14="http://schemas.microsoft.com/office/powerpoint/2010/main" val="1774913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xmlns="" id="{38F2BF0F-7ED7-40C0-BF99-43524E522028}"/>
              </a:ext>
            </a:extLst>
          </p:cNvPr>
          <p:cNvSpPr txBox="1">
            <a:spLocks/>
          </p:cNvSpPr>
          <p:nvPr/>
        </p:nvSpPr>
        <p:spPr>
          <a:xfrm>
            <a:off x="1797666" y="217120"/>
            <a:ext cx="8596668" cy="990121"/>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ru-RU" sz="3600" b="1" i="1"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Основные новообразования дошкольника</a:t>
            </a:r>
          </a:p>
        </p:txBody>
      </p:sp>
      <p:sp>
        <p:nvSpPr>
          <p:cNvPr id="5" name="Объект 2">
            <a:extLst>
              <a:ext uri="{FF2B5EF4-FFF2-40B4-BE49-F238E27FC236}">
                <a16:creationId xmlns:a16="http://schemas.microsoft.com/office/drawing/2014/main" xmlns="" id="{818585F4-D935-4707-9069-416E8521E361}"/>
              </a:ext>
            </a:extLst>
          </p:cNvPr>
          <p:cNvSpPr txBox="1">
            <a:spLocks/>
          </p:cNvSpPr>
          <p:nvPr/>
        </p:nvSpPr>
        <p:spPr>
          <a:xfrm>
            <a:off x="1797666" y="1001779"/>
            <a:ext cx="8596668" cy="5649187"/>
          </a:xfrm>
          <a:prstGeom prst="rect">
            <a:avLst/>
          </a:prstGeom>
        </p:spPr>
        <p:txBody>
          <a:bodyPr vert="horz" lIns="91440" tIns="45720" rIns="91440" bIns="45720" rtlCol="0" anchor="t">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ru-RU" sz="2800" b="0" i="0" u="none" strike="noStrike" kern="1200" cap="none" spc="0" normalizeH="0" baseline="0" noProof="0" dirty="0">
                <a:ln>
                  <a:noFill/>
                </a:ln>
                <a:solidFill>
                  <a:sysClr val="windowText" lastClr="000000">
                    <a:lumMod val="75000"/>
                    <a:lumOff val="25000"/>
                  </a:sysClr>
                </a:solidFill>
                <a:effectLst/>
                <a:uLnTx/>
                <a:uFillTx/>
                <a:ea typeface="+mn-ea"/>
                <a:cs typeface="+mn-cs"/>
              </a:rPr>
              <a:t>К новообразованиям дошкольного возраста Д.Б. Эльконин отнес следующие : </a:t>
            </a:r>
          </a:p>
          <a:p>
            <a:pPr marL="0" marR="0" lvl="0" indent="0" algn="l" defTabSz="457200" rtl="0" eaLnBrk="1" fontAlgn="auto" latinLnBrk="0" hangingPunct="1">
              <a:lnSpc>
                <a:spcPct val="100000"/>
              </a:lnSpc>
              <a:spcBef>
                <a:spcPts val="1000"/>
              </a:spcBef>
              <a:spcAft>
                <a:spcPts val="0"/>
              </a:spcAft>
              <a:buClr>
                <a:srgbClr val="90C226"/>
              </a:buClr>
              <a:buSzPct val="80000"/>
              <a:buNone/>
              <a:tabLst/>
              <a:defRPr/>
            </a:pPr>
            <a:r>
              <a:rPr kumimoji="0" lang="ru-RU" sz="2500" b="0" i="0" u="none" strike="noStrike" kern="1200" cap="none" spc="0" normalizeH="0" baseline="0" noProof="0" dirty="0">
                <a:ln>
                  <a:noFill/>
                </a:ln>
                <a:solidFill>
                  <a:sysClr val="windowText" lastClr="000000">
                    <a:lumMod val="75000"/>
                    <a:lumOff val="25000"/>
                  </a:sysClr>
                </a:solidFill>
                <a:effectLst/>
                <a:uLnTx/>
                <a:uFillTx/>
                <a:ea typeface="+mn-ea"/>
                <a:cs typeface="+mn-cs"/>
              </a:rPr>
              <a:t>1.</a:t>
            </a:r>
            <a:r>
              <a:rPr kumimoji="0" lang="ru-RU" sz="3200" b="0" i="0" u="none"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800" b="0" i="0" u="sng" strike="noStrike" kern="1200" cap="none" spc="0" normalizeH="0" baseline="0" noProof="0" dirty="0">
                <a:ln>
                  <a:noFill/>
                </a:ln>
                <a:solidFill>
                  <a:sysClr val="windowText" lastClr="000000">
                    <a:lumMod val="75000"/>
                    <a:lumOff val="25000"/>
                  </a:sysClr>
                </a:solidFill>
                <a:effectLst/>
                <a:uLnTx/>
                <a:uFillTx/>
                <a:ea typeface="+mn-ea"/>
                <a:cs typeface="+mn-cs"/>
              </a:rPr>
              <a:t>Возникновение первого схематичного абриса цельного детского мировоззрения.</a:t>
            </a:r>
            <a:r>
              <a:rPr kumimoji="0" lang="ru-RU" sz="2700" b="0" i="0" u="none"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700" b="0" i="0" u="none" strike="noStrike" kern="1200" cap="none" spc="0" normalizeH="0" baseline="0" noProof="0" dirty="0">
                <a:ln>
                  <a:noFill/>
                </a:ln>
                <a:solidFill>
                  <a:sysClr val="windowText" lastClr="000000">
                    <a:lumMod val="65000"/>
                    <a:lumOff val="35000"/>
                  </a:sysClr>
                </a:solidFill>
                <a:effectLst/>
                <a:uLnTx/>
                <a:uFillTx/>
                <a:ea typeface="+mn-ea"/>
                <a:cs typeface="+mn-cs"/>
              </a:rPr>
              <a:t>Для того чтобы объяснить явления природы, дети используют моральные, анимистические и </a:t>
            </a:r>
            <a:r>
              <a:rPr kumimoji="0" lang="ru-RU" sz="2700" b="0" i="0" u="none" strike="noStrike" kern="1200" cap="none" spc="0" normalizeH="0" baseline="0" noProof="0" dirty="0" err="1">
                <a:ln>
                  <a:noFill/>
                </a:ln>
                <a:solidFill>
                  <a:sysClr val="windowText" lastClr="000000">
                    <a:lumMod val="65000"/>
                    <a:lumOff val="35000"/>
                  </a:sysClr>
                </a:solidFill>
                <a:effectLst/>
                <a:uLnTx/>
                <a:uFillTx/>
                <a:ea typeface="+mn-ea"/>
                <a:cs typeface="+mn-cs"/>
              </a:rPr>
              <a:t>артификалистские</a:t>
            </a:r>
            <a:r>
              <a:rPr kumimoji="0" lang="ru-RU" sz="2700" b="0" i="0" u="none" strike="noStrike" kern="1200" cap="none" spc="0" normalizeH="0" baseline="0" noProof="0" dirty="0">
                <a:ln>
                  <a:noFill/>
                </a:ln>
                <a:solidFill>
                  <a:sysClr val="windowText" lastClr="000000">
                    <a:lumMod val="65000"/>
                    <a:lumOff val="35000"/>
                  </a:sysClr>
                </a:solidFill>
                <a:effectLst/>
                <a:uLnTx/>
                <a:uFillTx/>
                <a:ea typeface="+mn-ea"/>
                <a:cs typeface="+mn-cs"/>
              </a:rPr>
              <a:t> причины.</a:t>
            </a:r>
          </a:p>
          <a:p>
            <a:pPr marL="0" marR="0" lvl="0" indent="0" algn="l" defTabSz="457200" rtl="0" eaLnBrk="1" fontAlgn="auto" latinLnBrk="0" hangingPunct="1">
              <a:lnSpc>
                <a:spcPct val="100000"/>
              </a:lnSpc>
              <a:spcBef>
                <a:spcPts val="1000"/>
              </a:spcBef>
              <a:spcAft>
                <a:spcPts val="0"/>
              </a:spcAft>
              <a:buClr>
                <a:srgbClr val="90C226"/>
              </a:buClr>
              <a:buSzPct val="80000"/>
              <a:buNone/>
              <a:tabLst/>
              <a:defRPr/>
            </a:pPr>
            <a:r>
              <a:rPr kumimoji="0" lang="ru-RU" sz="2500" b="0" i="0" u="none" strike="noStrike" kern="1200" cap="none" spc="0" normalizeH="0" baseline="0" noProof="0" dirty="0">
                <a:ln>
                  <a:noFill/>
                </a:ln>
                <a:solidFill>
                  <a:sysClr val="windowText" lastClr="000000">
                    <a:lumMod val="75000"/>
                    <a:lumOff val="25000"/>
                  </a:sysClr>
                </a:solidFill>
                <a:effectLst/>
                <a:uLnTx/>
                <a:uFillTx/>
                <a:ea typeface="+mn-ea"/>
                <a:cs typeface="+mn-cs"/>
              </a:rPr>
              <a:t>2.</a:t>
            </a:r>
            <a:r>
              <a:rPr kumimoji="0" lang="ru-RU" sz="3200" b="0" i="0" u="sng"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800" b="0" i="0" u="sng" strike="noStrike" kern="1200" cap="none" spc="0" normalizeH="0" baseline="0" noProof="0" dirty="0">
                <a:ln>
                  <a:noFill/>
                </a:ln>
                <a:solidFill>
                  <a:sysClr val="windowText" lastClr="000000">
                    <a:lumMod val="75000"/>
                    <a:lumOff val="25000"/>
                  </a:sysClr>
                </a:solidFill>
                <a:effectLst/>
                <a:uLnTx/>
                <a:uFillTx/>
                <a:ea typeface="+mn-ea"/>
                <a:cs typeface="+mn-cs"/>
              </a:rPr>
              <a:t>Возникновение первичных этических инстанций.</a:t>
            </a:r>
            <a:r>
              <a:rPr kumimoji="0" lang="ru-RU" sz="2700" b="0" i="0" u="none"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500" b="0" i="0" u="none"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500" b="0" i="0" u="none" strike="noStrike" kern="1200" cap="none" spc="0" normalizeH="0" baseline="0" noProof="0" dirty="0">
                <a:ln>
                  <a:noFill/>
                </a:ln>
                <a:solidFill>
                  <a:sysClr val="windowText" lastClr="000000">
                    <a:lumMod val="65000"/>
                    <a:lumOff val="35000"/>
                  </a:sysClr>
                </a:solidFill>
                <a:effectLst/>
                <a:uLnTx/>
                <a:uFillTx/>
                <a:ea typeface="+mn-ea"/>
                <a:cs typeface="+mn-cs"/>
              </a:rPr>
              <a:t>Ребенок пытается понять, что хорошо, а что плохо.</a:t>
            </a:r>
          </a:p>
          <a:p>
            <a:pPr marL="0" marR="0" lvl="0" indent="0" algn="l" defTabSz="457200" rtl="0" eaLnBrk="1" fontAlgn="auto" latinLnBrk="0" hangingPunct="1">
              <a:lnSpc>
                <a:spcPct val="100000"/>
              </a:lnSpc>
              <a:spcBef>
                <a:spcPts val="1000"/>
              </a:spcBef>
              <a:spcAft>
                <a:spcPts val="0"/>
              </a:spcAft>
              <a:buClr>
                <a:srgbClr val="90C226"/>
              </a:buClr>
              <a:buSzPct val="80000"/>
              <a:buNone/>
              <a:tabLst/>
              <a:defRPr/>
            </a:pPr>
            <a:r>
              <a:rPr kumimoji="0" lang="ru-RU" sz="2500" b="0" i="0" u="sng" strike="noStrike" kern="1200" cap="none" spc="0" normalizeH="0" baseline="0" noProof="0" dirty="0">
                <a:ln>
                  <a:noFill/>
                </a:ln>
                <a:solidFill>
                  <a:sysClr val="windowText" lastClr="000000">
                    <a:lumMod val="75000"/>
                    <a:lumOff val="25000"/>
                  </a:sysClr>
                </a:solidFill>
                <a:effectLst/>
                <a:uLnTx/>
                <a:uFillTx/>
                <a:ea typeface="+mn-ea"/>
                <a:cs typeface="+mn-cs"/>
              </a:rPr>
              <a:t>3.</a:t>
            </a:r>
            <a:r>
              <a:rPr kumimoji="0" lang="ru-RU" sz="2700" b="0" i="0" u="sng" strike="noStrike" kern="1200" cap="none" spc="0" normalizeH="0" baseline="0" noProof="0" dirty="0">
                <a:ln>
                  <a:noFill/>
                </a:ln>
                <a:solidFill>
                  <a:sysClr val="windowText" lastClr="000000">
                    <a:lumMod val="75000"/>
                    <a:lumOff val="25000"/>
                  </a:sysClr>
                </a:solidFill>
                <a:effectLst/>
                <a:uLnTx/>
                <a:uFillTx/>
                <a:ea typeface="+mn-ea"/>
                <a:cs typeface="+mn-cs"/>
              </a:rPr>
              <a:t> </a:t>
            </a:r>
            <a:r>
              <a:rPr kumimoji="0" lang="ru-RU" sz="2800" b="0" i="0" u="sng" strike="noStrike" kern="1200" cap="none" spc="0" normalizeH="0" baseline="0" noProof="0" dirty="0">
                <a:ln>
                  <a:noFill/>
                </a:ln>
                <a:solidFill>
                  <a:sysClr val="windowText" lastClr="000000">
                    <a:lumMod val="75000"/>
                    <a:lumOff val="25000"/>
                  </a:sysClr>
                </a:solidFill>
                <a:effectLst/>
                <a:uLnTx/>
                <a:uFillTx/>
                <a:ea typeface="+mn-ea"/>
                <a:cs typeface="+mn-cs"/>
              </a:rPr>
              <a:t>Появление соподчинения мотивов.</a:t>
            </a:r>
            <a:r>
              <a:rPr kumimoji="0" lang="ru-RU" sz="2700" b="0" i="0" u="none" strike="noStrike" kern="1200" cap="none" spc="0" normalizeH="0" baseline="0" noProof="0" dirty="0">
                <a:ln>
                  <a:noFill/>
                </a:ln>
                <a:solidFill>
                  <a:sysClr val="windowText" lastClr="000000">
                    <a:lumMod val="65000"/>
                    <a:lumOff val="35000"/>
                  </a:sysClr>
                </a:solidFill>
                <a:effectLst/>
                <a:uLnTx/>
                <a:uFillTx/>
                <a:ea typeface="+mn-ea"/>
                <a:cs typeface="+mn-cs"/>
              </a:rPr>
              <a:t> В этом возрасте обдуманные действия превалируют над импульсивными. Формируются настойчивость, чувство долга. </a:t>
            </a:r>
          </a:p>
        </p:txBody>
      </p:sp>
    </p:spTree>
    <p:extLst>
      <p:ext uri="{BB962C8B-B14F-4D97-AF65-F5344CB8AC3E}">
        <p14:creationId xmlns:p14="http://schemas.microsoft.com/office/powerpoint/2010/main" val="470337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a:extLst>
              <a:ext uri="{FF2B5EF4-FFF2-40B4-BE49-F238E27FC236}">
                <a16:creationId xmlns:a16="http://schemas.microsoft.com/office/drawing/2014/main" xmlns="" id="{EBE2F02C-97C1-47DD-99D9-763A09D67555}"/>
              </a:ext>
            </a:extLst>
          </p:cNvPr>
          <p:cNvSpPr txBox="1">
            <a:spLocks/>
          </p:cNvSpPr>
          <p:nvPr/>
        </p:nvSpPr>
        <p:spPr>
          <a:xfrm>
            <a:off x="2062161" y="732276"/>
            <a:ext cx="8596668" cy="5864848"/>
          </a:xfrm>
          <a:prstGeom prst="rect">
            <a:avLst/>
          </a:prstGeom>
        </p:spPr>
        <p:txBody>
          <a:bodyPr vert="horz" lIns="91440" tIns="45720" rIns="91440" bIns="45720" rtlCol="0" anchor="t">
            <a:normAutofit fontScale="92500"/>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ru-RU" sz="2500" dirty="0"/>
              <a:t>4.</a:t>
            </a:r>
            <a:r>
              <a:rPr lang="ru-RU" sz="2700" u="sng" dirty="0"/>
              <a:t> </a:t>
            </a:r>
            <a:r>
              <a:rPr lang="ru-RU" sz="2800" u="sng" dirty="0"/>
              <a:t>Поведение становится произвольным</a:t>
            </a:r>
            <a:r>
              <a:rPr lang="ru-RU" sz="2800" dirty="0"/>
              <a:t>.</a:t>
            </a:r>
            <a:r>
              <a:rPr lang="ru-RU" sz="2400" dirty="0"/>
              <a:t> </a:t>
            </a:r>
            <a:r>
              <a:rPr lang="ru-RU" sz="2500" dirty="0"/>
              <a:t>Произвольным называют поведение, опосредованное определенным представлением. У ребенка появляется стремление управлять собой и своими поступками. </a:t>
            </a:r>
          </a:p>
          <a:p>
            <a:r>
              <a:rPr lang="ru-RU" sz="2500" dirty="0"/>
              <a:t>5.</a:t>
            </a:r>
            <a:r>
              <a:rPr lang="ru-RU" dirty="0"/>
              <a:t> </a:t>
            </a:r>
            <a:r>
              <a:rPr lang="ru-RU" sz="2800" u="sng" dirty="0"/>
              <a:t>Возникновение личного сознания.</a:t>
            </a:r>
            <a:r>
              <a:rPr lang="ru-RU" sz="2500" dirty="0"/>
              <a:t> Ребенок стремится занять определенное место в системе межличностных отношений, в общественно-значимой и общественно-оцениваемой деятельности.</a:t>
            </a:r>
            <a:r>
              <a:rPr lang="ru-RU" dirty="0"/>
              <a:t> </a:t>
            </a:r>
          </a:p>
          <a:p>
            <a:r>
              <a:rPr lang="ru-RU" sz="2500" dirty="0"/>
              <a:t>6.</a:t>
            </a:r>
            <a:r>
              <a:rPr lang="ru-RU" dirty="0"/>
              <a:t> </a:t>
            </a:r>
            <a:r>
              <a:rPr lang="ru-RU" sz="2800" u="sng" dirty="0"/>
              <a:t>Появление внутренней позиции школьника.</a:t>
            </a:r>
            <a:r>
              <a:rPr lang="ru-RU" sz="2500" dirty="0"/>
              <a:t> У ребенка формируется сильная познавательная потребность и стремление попасть в мир взрослых. Эти две потребности ведут к тому, что у ребенка возникает внутренняя позиция школьника. </a:t>
            </a:r>
          </a:p>
        </p:txBody>
      </p:sp>
    </p:spTree>
    <p:extLst>
      <p:ext uri="{BB962C8B-B14F-4D97-AF65-F5344CB8AC3E}">
        <p14:creationId xmlns:p14="http://schemas.microsoft.com/office/powerpoint/2010/main" val="2764089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21DBD6E-375C-4FB8-8418-8EF285CC44DE}"/>
              </a:ext>
            </a:extLst>
          </p:cNvPr>
          <p:cNvSpPr>
            <a:spLocks noGrp="1"/>
          </p:cNvSpPr>
          <p:nvPr>
            <p:ph type="title"/>
          </p:nvPr>
        </p:nvSpPr>
        <p:spPr>
          <a:xfrm>
            <a:off x="2260170" y="305508"/>
            <a:ext cx="8596668" cy="1073126"/>
          </a:xfrm>
        </p:spPr>
        <p:txBody>
          <a:bodyPr>
            <a:normAutofit fontScale="90000"/>
          </a:bodyPr>
          <a:lstStyle/>
          <a:p>
            <a:r>
              <a:rPr lang="ru-RU" b="1" i="1" dirty="0">
                <a:cs typeface="Times New Roman" panose="02020603050405020304" pitchFamily="18" charset="0"/>
              </a:rPr>
              <a:t>Роль общения дошкольника со сверстниками в психическом развитии</a:t>
            </a:r>
          </a:p>
        </p:txBody>
      </p:sp>
      <p:sp>
        <p:nvSpPr>
          <p:cNvPr id="3" name="Объект 2">
            <a:extLst>
              <a:ext uri="{FF2B5EF4-FFF2-40B4-BE49-F238E27FC236}">
                <a16:creationId xmlns:a16="http://schemas.microsoft.com/office/drawing/2014/main" xmlns="" id="{A854B098-B993-4BEE-86DD-BF201F27900C}"/>
              </a:ext>
            </a:extLst>
          </p:cNvPr>
          <p:cNvSpPr>
            <a:spLocks noGrp="1"/>
          </p:cNvSpPr>
          <p:nvPr>
            <p:ph idx="1"/>
          </p:nvPr>
        </p:nvSpPr>
        <p:spPr>
          <a:xfrm>
            <a:off x="1797666" y="1642696"/>
            <a:ext cx="8596668" cy="4168318"/>
          </a:xfrm>
        </p:spPr>
        <p:txBody>
          <a:bodyPr vert="horz" lIns="91440" tIns="45720" rIns="91440" bIns="45720" rtlCol="0" anchor="t">
            <a:normAutofit/>
          </a:bodyPr>
          <a:lstStyle/>
          <a:p>
            <a:r>
              <a:rPr lang="ru-RU" sz="3000" u="sng" dirty="0"/>
              <a:t>Общение со сверстниками</a:t>
            </a:r>
            <a:r>
              <a:rPr lang="ru-RU" sz="2400" dirty="0"/>
              <a:t> -</a:t>
            </a:r>
            <a:r>
              <a:rPr lang="ru-RU" sz="2800" dirty="0"/>
              <a:t> необходимое условие психологического развития ребенка. Потребность в общении рано становится его основной социальной потребностью. Оно является условием формирования общественных качеств личности ребенка, проявления и развития начал коллективных взаимоотношений детей в группе детского сада.</a:t>
            </a:r>
          </a:p>
        </p:txBody>
      </p:sp>
    </p:spTree>
    <p:extLst>
      <p:ext uri="{BB962C8B-B14F-4D97-AF65-F5344CB8AC3E}">
        <p14:creationId xmlns:p14="http://schemas.microsoft.com/office/powerpoint/2010/main" val="812534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5C110770-7C0B-450D-9784-9A581C0293AF}"/>
              </a:ext>
            </a:extLst>
          </p:cNvPr>
          <p:cNvSpPr>
            <a:spLocks noGrp="1"/>
          </p:cNvSpPr>
          <p:nvPr>
            <p:ph idx="1"/>
          </p:nvPr>
        </p:nvSpPr>
        <p:spPr>
          <a:xfrm>
            <a:off x="1925642" y="460632"/>
            <a:ext cx="8596668" cy="5936735"/>
          </a:xfrm>
        </p:spPr>
        <p:txBody>
          <a:bodyPr vert="horz" lIns="91440" tIns="45720" rIns="91440" bIns="45720" rtlCol="0" anchor="t">
            <a:normAutofit fontScale="92500"/>
          </a:bodyPr>
          <a:lstStyle/>
          <a:p>
            <a:pPr marL="0" indent="0" algn="just">
              <a:buNone/>
            </a:pPr>
            <a:r>
              <a:rPr lang="ru-RU" sz="2200" dirty="0"/>
              <a:t>Если обобщить влияние общения со сверстником на общее психическое развитие ребенка ,то можно сказать, что: </a:t>
            </a:r>
            <a:r>
              <a:rPr lang="ru-RU" sz="2000" dirty="0"/>
              <a:t/>
            </a:r>
            <a:br>
              <a:rPr lang="ru-RU" sz="2000" dirty="0"/>
            </a:br>
            <a:endParaRPr lang="ru-RU" sz="2000" dirty="0"/>
          </a:p>
          <a:p>
            <a:r>
              <a:rPr lang="ru-RU" sz="2400" dirty="0"/>
              <a:t>1)</a:t>
            </a:r>
            <a:r>
              <a:rPr lang="ru-RU" sz="2600" dirty="0">
                <a:solidFill>
                  <a:schemeClr val="tx1"/>
                </a:solidFill>
              </a:rPr>
              <a:t>В нравственном развитии</a:t>
            </a:r>
            <a:r>
              <a:rPr lang="ru-RU" sz="2600" dirty="0"/>
              <a:t> происходит формирование нравственных представлений, гуманного отношения к другим, положительной эмоциональной направленности на окружающих, навыков сотрудничества и взаимодействия с партнером, взаимопонимания, сопереживания </a:t>
            </a:r>
          </a:p>
          <a:p>
            <a:pPr algn="just"/>
            <a:endParaRPr lang="ru-RU" sz="2600" dirty="0"/>
          </a:p>
          <a:p>
            <a:r>
              <a:rPr lang="ru-RU" sz="2600" dirty="0"/>
              <a:t>2) </a:t>
            </a:r>
            <a:r>
              <a:rPr lang="ru-RU" sz="2600" dirty="0">
                <a:solidFill>
                  <a:schemeClr val="tx1"/>
                </a:solidFill>
              </a:rPr>
              <a:t>Развитие познавательной деятельности</a:t>
            </a:r>
            <a:r>
              <a:rPr lang="ru-RU" sz="2600" dirty="0"/>
              <a:t> состоит из способности к выделению различных взглядов на  явление или объект. Овладении логическими операциями возражения, доказательства, аргументации, убеждения.</a:t>
            </a:r>
            <a:endParaRPr lang="ru-RU" dirty="0"/>
          </a:p>
          <a:p>
            <a:pPr algn="just"/>
            <a:endParaRPr lang="ru-RU" dirty="0"/>
          </a:p>
          <a:p>
            <a:endParaRPr lang="ru-RU" dirty="0"/>
          </a:p>
        </p:txBody>
      </p:sp>
    </p:spTree>
    <p:extLst>
      <p:ext uri="{BB962C8B-B14F-4D97-AF65-F5344CB8AC3E}">
        <p14:creationId xmlns:p14="http://schemas.microsoft.com/office/powerpoint/2010/main" val="13802628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EE56AD66-E723-43C9-85E1-5393858E3DB5}"/>
              </a:ext>
            </a:extLst>
          </p:cNvPr>
          <p:cNvSpPr>
            <a:spLocks noGrp="1"/>
          </p:cNvSpPr>
          <p:nvPr>
            <p:ph idx="1"/>
          </p:nvPr>
        </p:nvSpPr>
        <p:spPr>
          <a:xfrm>
            <a:off x="1971562" y="309670"/>
            <a:ext cx="8596668" cy="6238659"/>
          </a:xfrm>
        </p:spPr>
        <p:txBody>
          <a:bodyPr vert="horz" lIns="91440" tIns="45720" rIns="91440" bIns="45720" rtlCol="0" anchor="t">
            <a:noAutofit/>
          </a:bodyPr>
          <a:lstStyle/>
          <a:p>
            <a:r>
              <a:rPr lang="ru-RU" sz="2500" dirty="0"/>
              <a:t>3) </a:t>
            </a:r>
            <a:r>
              <a:rPr lang="ru-RU" sz="2500" dirty="0">
                <a:solidFill>
                  <a:schemeClr val="tx1"/>
                </a:solidFill>
              </a:rPr>
              <a:t>В развитии самосознания</a:t>
            </a:r>
            <a:r>
              <a:rPr lang="ru-RU" sz="2500" dirty="0"/>
              <a:t>  совместная деятельность с ровесником составляет условие возникновения адекватных оценок сверстников, а впоследствии и самооценки, ее когнитивного, эмоционального и волевого компонентов.</a:t>
            </a:r>
          </a:p>
          <a:p>
            <a:r>
              <a:rPr lang="ru-RU" sz="2500" dirty="0"/>
              <a:t>4)</a:t>
            </a:r>
            <a:r>
              <a:rPr lang="ru-RU" sz="2500" dirty="0">
                <a:solidFill>
                  <a:schemeClr val="tx1"/>
                </a:solidFill>
              </a:rPr>
              <a:t>Развитие творческих способностей</a:t>
            </a:r>
            <a:r>
              <a:rPr lang="ru-RU" sz="2500" dirty="0"/>
              <a:t> происходит за счет выдвижения собственной инициативы и принятию инициативы других. При отсутствии запретов со стороны взрослого дети имеют возможность действовать по своему усмотрению.</a:t>
            </a:r>
          </a:p>
          <a:p>
            <a:r>
              <a:rPr lang="ru-RU" sz="2500" dirty="0"/>
              <a:t>5) </a:t>
            </a:r>
            <a:r>
              <a:rPr lang="ru-RU" sz="2500" dirty="0">
                <a:solidFill>
                  <a:schemeClr val="tx1"/>
                </a:solidFill>
              </a:rPr>
              <a:t>Навыки общения и совместной деятельности</a:t>
            </a:r>
            <a:r>
              <a:rPr lang="ru-RU" sz="2500" dirty="0"/>
              <a:t> заключаются в развитии навыков социальной перцепции, разработки общего плана в игре; способность выражать сочувствие, делать </a:t>
            </a:r>
            <a:r>
              <a:rPr lang="ru-RU" sz="2500" dirty="0" err="1"/>
              <a:t>взаимооценки</a:t>
            </a:r>
            <a:r>
              <a:rPr lang="ru-RU" sz="2500" dirty="0"/>
              <a:t>; распределять игрушки.</a:t>
            </a:r>
          </a:p>
          <a:p>
            <a:endParaRPr lang="ru-RU" dirty="0"/>
          </a:p>
        </p:txBody>
      </p:sp>
    </p:spTree>
    <p:extLst>
      <p:ext uri="{BB962C8B-B14F-4D97-AF65-F5344CB8AC3E}">
        <p14:creationId xmlns:p14="http://schemas.microsoft.com/office/powerpoint/2010/main" val="3542560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32A2951D-24D6-4EFB-9A7C-C0C51FBA884D}"/>
              </a:ext>
            </a:extLst>
          </p:cNvPr>
          <p:cNvSpPr>
            <a:spLocks noGrp="1"/>
          </p:cNvSpPr>
          <p:nvPr>
            <p:ph idx="1"/>
          </p:nvPr>
        </p:nvSpPr>
        <p:spPr>
          <a:xfrm>
            <a:off x="1797666" y="201841"/>
            <a:ext cx="8596668" cy="6454317"/>
          </a:xfrm>
        </p:spPr>
        <p:txBody>
          <a:bodyPr vert="horz" lIns="91440" tIns="45720" rIns="91440" bIns="45720" rtlCol="0" anchor="t">
            <a:normAutofit lnSpcReduction="10000"/>
          </a:bodyPr>
          <a:lstStyle/>
          <a:p>
            <a:pPr marL="0" indent="0" algn="just">
              <a:buNone/>
            </a:pPr>
            <a:r>
              <a:rPr lang="ru-RU" dirty="0"/>
              <a:t> </a:t>
            </a:r>
            <a:r>
              <a:rPr lang="ru-RU" sz="2300" dirty="0"/>
              <a:t>Выводы об особенностях общения дошкольника с ровесником:</a:t>
            </a:r>
          </a:p>
          <a:p>
            <a:r>
              <a:rPr lang="ru-RU" sz="2400" dirty="0"/>
              <a:t>1) Общение с взрослым выступает решающим, но недостаточным фактором полноценного, гармоничного развития личности дошкольника;</a:t>
            </a:r>
          </a:p>
          <a:p>
            <a:r>
              <a:rPr lang="ru-RU" sz="2400" dirty="0"/>
              <a:t>2) Общение со сверстниками является необходимым условием формирования готовности к обучению в школе;</a:t>
            </a:r>
          </a:p>
          <a:p>
            <a:r>
              <a:rPr lang="ru-RU" sz="2400" dirty="0"/>
              <a:t>3) Взаимоотношения ребенка со сверстниками значительно отличаются по своим функциям, содержанию, энергетикой от общения ребенка со взрослыми;</a:t>
            </a:r>
          </a:p>
          <a:p>
            <a:r>
              <a:rPr lang="ru-RU" sz="2400" dirty="0"/>
              <a:t>4)Вклад общения и совместной деятельности с ровесником в развитие дошкольника наиболее заметен в этической, познавательной сферах личности, в развитии самосознания, творческих способностей, способности к сотрудничеству.</a:t>
            </a:r>
          </a:p>
          <a:p>
            <a:endParaRPr lang="ru-RU" sz="2400" dirty="0"/>
          </a:p>
        </p:txBody>
      </p:sp>
    </p:spTree>
    <p:extLst>
      <p:ext uri="{BB962C8B-B14F-4D97-AF65-F5344CB8AC3E}">
        <p14:creationId xmlns:p14="http://schemas.microsoft.com/office/powerpoint/2010/main" val="2061033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C4DCAEF6-6248-46BD-A7E3-1EBB41C5D3B7}"/>
              </a:ext>
            </a:extLst>
          </p:cNvPr>
          <p:cNvSpPr>
            <a:spLocks noGrp="1"/>
          </p:cNvSpPr>
          <p:nvPr>
            <p:ph type="title"/>
          </p:nvPr>
        </p:nvSpPr>
        <p:spPr>
          <a:xfrm>
            <a:off x="2473947" y="1491176"/>
            <a:ext cx="7244105" cy="3119586"/>
          </a:xfrm>
        </p:spPr>
        <p:style>
          <a:lnRef idx="2">
            <a:schemeClr val="accent1"/>
          </a:lnRef>
          <a:fillRef idx="1">
            <a:schemeClr val="lt1"/>
          </a:fillRef>
          <a:effectRef idx="0">
            <a:schemeClr val="accent1"/>
          </a:effectRef>
          <a:fontRef idx="minor">
            <a:schemeClr val="dk1"/>
          </a:fontRef>
        </p:style>
        <p:txBody>
          <a:bodyPr>
            <a:normAutofit/>
            <a:scene3d>
              <a:camera prst="orthographicFront"/>
              <a:lightRig rig="soft" dir="t">
                <a:rot lat="0" lon="0" rev="15600000"/>
              </a:lightRig>
            </a:scene3d>
            <a:sp3d extrusionH="57150" prstMaterial="softEdge">
              <a:bevelT w="25400" h="38100"/>
            </a:sp3d>
          </a:bodyPr>
          <a:lstStyle/>
          <a:p>
            <a:pPr algn="ct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МЛАДШИЙ ШКОЛЬНЫЙ</a:t>
            </a:r>
            <a:b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br>
            <a:r>
              <a:rPr lang="ru-RU" sz="6600" b="1" dirty="0">
                <a:ln w="10160">
                  <a:solidFill>
                    <a:schemeClr val="tx1"/>
                  </a:solidFill>
                  <a:prstDash val="solid"/>
                </a:ln>
                <a:solidFill>
                  <a:schemeClr val="bg1"/>
                </a:solidFill>
                <a:effectLst>
                  <a:outerShdw blurRad="38100" dist="22860" dir="5400000" algn="tl" rotWithShape="0">
                    <a:srgbClr val="000000">
                      <a:alpha val="30000"/>
                    </a:srgbClr>
                  </a:outerShdw>
                </a:effectLst>
              </a:rPr>
              <a:t>ВОЗРАСТ</a:t>
            </a:r>
          </a:p>
        </p:txBody>
      </p:sp>
    </p:spTree>
    <p:extLst>
      <p:ext uri="{BB962C8B-B14F-4D97-AF65-F5344CB8AC3E}">
        <p14:creationId xmlns:p14="http://schemas.microsoft.com/office/powerpoint/2010/main" val="3560312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xmlns="" id="{C3253BA5-DD70-42B7-8557-671C862A8796}"/>
              </a:ext>
            </a:extLst>
          </p:cNvPr>
          <p:cNvSpPr txBox="1">
            <a:spLocks noChangeArrowheads="1"/>
          </p:cNvSpPr>
          <p:nvPr/>
        </p:nvSpPr>
        <p:spPr>
          <a:xfrm>
            <a:off x="609600" y="274638"/>
            <a:ext cx="10972800" cy="1143000"/>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RU" altLang="ru-RU" sz="3200" b="1" i="1" dirty="0">
                <a:solidFill>
                  <a:schemeClr val="tx1"/>
                </a:solidFill>
              </a:rPr>
              <a:t>Особенности развития личности в младшем школьном возрасте:</a:t>
            </a:r>
          </a:p>
        </p:txBody>
      </p:sp>
      <p:sp>
        <p:nvSpPr>
          <p:cNvPr id="5" name="Rectangle 3">
            <a:extLst>
              <a:ext uri="{FF2B5EF4-FFF2-40B4-BE49-F238E27FC236}">
                <a16:creationId xmlns:a16="http://schemas.microsoft.com/office/drawing/2014/main" xmlns="" id="{0C82926B-5860-4210-B5FE-CCE52EB89C43}"/>
              </a:ext>
            </a:extLst>
          </p:cNvPr>
          <p:cNvSpPr txBox="1">
            <a:spLocks noChangeArrowheads="1"/>
          </p:cNvSpPr>
          <p:nvPr/>
        </p:nvSpPr>
        <p:spPr>
          <a:xfrm>
            <a:off x="1678744" y="1906012"/>
            <a:ext cx="9523827" cy="467735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pPr>
              <a:lnSpc>
                <a:spcPct val="80000"/>
              </a:lnSpc>
              <a:buFontTx/>
              <a:buNone/>
            </a:pPr>
            <a:r>
              <a:rPr lang="ru-RU" altLang="ru-RU" sz="2400" dirty="0"/>
              <a:t>1. Открывает для себя новое место в социальном пространстве человеческих отношений.</a:t>
            </a:r>
          </a:p>
          <a:p>
            <a:pPr>
              <a:lnSpc>
                <a:spcPct val="80000"/>
              </a:lnSpc>
              <a:buFontTx/>
              <a:buNone/>
            </a:pPr>
            <a:r>
              <a:rPr lang="ru-RU" altLang="ru-RU" sz="2400" dirty="0"/>
              <a:t>2. Завершается переход от наглядно-образного к словесно-логическому мышлению.</a:t>
            </a:r>
          </a:p>
          <a:p>
            <a:pPr>
              <a:lnSpc>
                <a:spcPct val="80000"/>
              </a:lnSpc>
              <a:buFontTx/>
              <a:buNone/>
            </a:pPr>
            <a:r>
              <a:rPr lang="ru-RU" altLang="ru-RU" sz="2400" dirty="0"/>
              <a:t>3.  Отчетливо виден социальный смысл учения (отношение маленьких школьников к отметкам).</a:t>
            </a:r>
          </a:p>
          <a:p>
            <a:pPr>
              <a:lnSpc>
                <a:spcPct val="80000"/>
              </a:lnSpc>
              <a:buFontTx/>
              <a:buNone/>
            </a:pPr>
            <a:r>
              <a:rPr lang="ru-RU" altLang="ru-RU" sz="2400" dirty="0"/>
              <a:t>4. Мотивация достижения становится доминирующей.</a:t>
            </a:r>
          </a:p>
          <a:p>
            <a:pPr>
              <a:lnSpc>
                <a:spcPct val="80000"/>
              </a:lnSpc>
              <a:buFontTx/>
              <a:buNone/>
            </a:pPr>
            <a:r>
              <a:rPr lang="ru-RU" altLang="ru-RU" sz="2400" dirty="0"/>
              <a:t>5.  Происходит смена референтной группы.</a:t>
            </a:r>
          </a:p>
          <a:p>
            <a:pPr>
              <a:lnSpc>
                <a:spcPct val="80000"/>
              </a:lnSpc>
              <a:buFontTx/>
              <a:buNone/>
            </a:pPr>
            <a:r>
              <a:rPr lang="ru-RU" altLang="ru-RU" sz="2400" dirty="0"/>
              <a:t>6. Происходит смена распорядка дня.</a:t>
            </a:r>
          </a:p>
          <a:p>
            <a:pPr>
              <a:lnSpc>
                <a:spcPct val="80000"/>
              </a:lnSpc>
              <a:buFontTx/>
              <a:buNone/>
            </a:pPr>
            <a:r>
              <a:rPr lang="ru-RU" altLang="ru-RU" sz="2400" dirty="0"/>
              <a:t>7. Укрепляется новая внутренняя позиция.</a:t>
            </a:r>
          </a:p>
          <a:p>
            <a:pPr>
              <a:lnSpc>
                <a:spcPct val="80000"/>
              </a:lnSpc>
              <a:buFontTx/>
              <a:buNone/>
            </a:pPr>
            <a:r>
              <a:rPr lang="ru-RU" altLang="ru-RU" sz="2400" dirty="0"/>
              <a:t>8.  Изменяется система взаимоотношений ребенка с окружающими людьми.</a:t>
            </a:r>
          </a:p>
        </p:txBody>
      </p:sp>
    </p:spTree>
    <p:extLst>
      <p:ext uri="{BB962C8B-B14F-4D97-AF65-F5344CB8AC3E}">
        <p14:creationId xmlns:p14="http://schemas.microsoft.com/office/powerpoint/2010/main" val="2120515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xmlns="" id="{99407AA3-88BE-43F6-8C0E-0435758276E4}"/>
              </a:ext>
            </a:extLst>
          </p:cNvPr>
          <p:cNvSpPr txBox="1">
            <a:spLocks noChangeArrowheads="1"/>
          </p:cNvSpPr>
          <p:nvPr/>
        </p:nvSpPr>
        <p:spPr>
          <a:xfrm>
            <a:off x="1787471" y="292357"/>
            <a:ext cx="10972800" cy="1143000"/>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altLang="ru-RU" i="1" dirty="0">
                <a:solidFill>
                  <a:schemeClr val="tx1"/>
                </a:solidFill>
              </a:rPr>
              <a:t>Социальная ситуация развития</a:t>
            </a:r>
          </a:p>
        </p:txBody>
      </p:sp>
      <p:sp>
        <p:nvSpPr>
          <p:cNvPr id="8" name="Объект 2">
            <a:extLst>
              <a:ext uri="{FF2B5EF4-FFF2-40B4-BE49-F238E27FC236}">
                <a16:creationId xmlns:a16="http://schemas.microsoft.com/office/drawing/2014/main" xmlns="" id="{D1006213-39E7-47CB-BDE6-93264F662EAE}"/>
              </a:ext>
            </a:extLst>
          </p:cNvPr>
          <p:cNvSpPr txBox="1">
            <a:spLocks/>
          </p:cNvSpPr>
          <p:nvPr/>
        </p:nvSpPr>
        <p:spPr>
          <a:xfrm>
            <a:off x="2608881" y="2057399"/>
            <a:ext cx="10972800" cy="4525963"/>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pPr>
              <a:defRPr/>
            </a:pPr>
            <a:r>
              <a:rPr lang="ru-RU" sz="3600" dirty="0"/>
              <a:t>«Ребенок – родитель», </a:t>
            </a:r>
          </a:p>
          <a:p>
            <a:pPr>
              <a:defRPr/>
            </a:pPr>
            <a:r>
              <a:rPr lang="ru-RU" sz="3600" dirty="0"/>
              <a:t>«Ребенок – учитель»,</a:t>
            </a:r>
          </a:p>
          <a:p>
            <a:pPr>
              <a:defRPr/>
            </a:pPr>
            <a:r>
              <a:rPr lang="ru-RU" sz="3600" b="1" dirty="0"/>
              <a:t> </a:t>
            </a:r>
            <a:r>
              <a:rPr lang="ru-RU" sz="3600" dirty="0"/>
              <a:t>«Ребенок – общество».</a:t>
            </a:r>
          </a:p>
          <a:p>
            <a:pPr algn="ctr">
              <a:defRPr/>
            </a:pPr>
            <a:endParaRPr lang="ru-RU" dirty="0"/>
          </a:p>
          <a:p>
            <a:pPr algn="ctr">
              <a:defRPr/>
            </a:pPr>
            <a:endParaRPr lang="ru-RU" dirty="0"/>
          </a:p>
          <a:p>
            <a:pPr algn="ctr">
              <a:defRPr/>
            </a:pPr>
            <a:endParaRPr lang="ru-RU" dirty="0"/>
          </a:p>
        </p:txBody>
      </p:sp>
      <p:pic>
        <p:nvPicPr>
          <p:cNvPr id="9" name="Рисунок 3">
            <a:extLst>
              <a:ext uri="{FF2B5EF4-FFF2-40B4-BE49-F238E27FC236}">
                <a16:creationId xmlns:a16="http://schemas.microsoft.com/office/drawing/2014/main" xmlns="" id="{FE756F9D-287A-4263-93F0-289AD6ACB3C9}"/>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8586060" y="1933980"/>
            <a:ext cx="2385945" cy="3635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11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xmlns="" id="{2F9EF8AE-B70D-43E1-9226-77F41475F425}"/>
              </a:ext>
            </a:extLst>
          </p:cNvPr>
          <p:cNvSpPr txBox="1">
            <a:spLocks noChangeArrowheads="1"/>
          </p:cNvSpPr>
          <p:nvPr/>
        </p:nvSpPr>
        <p:spPr>
          <a:xfrm>
            <a:off x="2410265" y="511970"/>
            <a:ext cx="8590670" cy="114300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altLang="ru-RU" sz="4000" i="1" dirty="0">
                <a:solidFill>
                  <a:schemeClr val="tx1"/>
                </a:solidFill>
                <a:latin typeface="+mn-lt"/>
              </a:rPr>
              <a:t>Ведущий вид деятельности</a:t>
            </a:r>
          </a:p>
        </p:txBody>
      </p:sp>
      <p:sp>
        <p:nvSpPr>
          <p:cNvPr id="8" name="Rectangle 3">
            <a:extLst>
              <a:ext uri="{FF2B5EF4-FFF2-40B4-BE49-F238E27FC236}">
                <a16:creationId xmlns:a16="http://schemas.microsoft.com/office/drawing/2014/main" xmlns="" id="{BE152C54-F567-4D32-A684-6F7734321500}"/>
              </a:ext>
            </a:extLst>
          </p:cNvPr>
          <p:cNvSpPr txBox="1">
            <a:spLocks noChangeArrowheads="1"/>
          </p:cNvSpPr>
          <p:nvPr/>
        </p:nvSpPr>
        <p:spPr>
          <a:xfrm>
            <a:off x="2216150" y="2219179"/>
            <a:ext cx="10972800" cy="4525963"/>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Tx/>
              <a:buNone/>
              <a:defRPr/>
            </a:pPr>
            <a:r>
              <a:rPr lang="ru-RU" altLang="ru-RU" dirty="0"/>
              <a:t>Ведущая деятельность в младшем школьном возрасте — учебная деятельность. </a:t>
            </a:r>
          </a:p>
          <a:p>
            <a:pPr>
              <a:buFontTx/>
              <a:buNone/>
              <a:defRPr/>
            </a:pPr>
            <a:r>
              <a:rPr lang="ru-RU" altLang="ru-RU" dirty="0"/>
              <a:t>Ее характеристики: </a:t>
            </a:r>
          </a:p>
          <a:p>
            <a:pPr>
              <a:defRPr/>
            </a:pPr>
            <a:r>
              <a:rPr lang="ru-RU" altLang="ru-RU" dirty="0"/>
              <a:t>результативность, </a:t>
            </a:r>
          </a:p>
          <a:p>
            <a:pPr>
              <a:defRPr/>
            </a:pPr>
            <a:r>
              <a:rPr lang="ru-RU" altLang="ru-RU" dirty="0"/>
              <a:t>обязательность, </a:t>
            </a:r>
          </a:p>
          <a:p>
            <a:pPr>
              <a:defRPr/>
            </a:pPr>
            <a:r>
              <a:rPr lang="ru-RU" altLang="ru-RU" dirty="0"/>
              <a:t>произвольность.  </a:t>
            </a:r>
            <a:r>
              <a:rPr lang="ru-RU" altLang="ru-RU" sz="1600" dirty="0">
                <a:latin typeface="Times New Roman" panose="02020603050405020304" pitchFamily="18" charset="0"/>
                <a:cs typeface="Times New Roman" panose="02020603050405020304" pitchFamily="18" charset="0"/>
              </a:rPr>
              <a:t>                                                                </a:t>
            </a:r>
          </a:p>
          <a:p>
            <a:pPr marL="0" indent="0" algn="r">
              <a:buFont typeface="Wingdings 3" charset="2"/>
              <a:buNone/>
              <a:defRPr/>
            </a:pPr>
            <a:r>
              <a:rPr lang="ru-RU" altLang="ru-RU" sz="1600" dirty="0">
                <a:latin typeface="Times New Roman" panose="02020603050405020304" pitchFamily="18" charset="0"/>
                <a:cs typeface="Times New Roman" panose="02020603050405020304" pitchFamily="18" charset="0"/>
              </a:rPr>
              <a:t> </a:t>
            </a:r>
          </a:p>
        </p:txBody>
      </p:sp>
      <p:pic>
        <p:nvPicPr>
          <p:cNvPr id="9" name="Рисунок 2" descr="Изображение выглядит как человек, внутренний, галстук, стена&#10;&#10;Описание создано с очень высокой степенью достоверности">
            <a:extLst>
              <a:ext uri="{FF2B5EF4-FFF2-40B4-BE49-F238E27FC236}">
                <a16:creationId xmlns:a16="http://schemas.microsoft.com/office/drawing/2014/main" xmlns="" id="{89D3D7D1-D719-4DAD-A0D2-0A127F3C06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726" y="3105956"/>
            <a:ext cx="23495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7925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xmlns="" id="{76E22D1A-F943-499F-9F1B-68C8A1D65C5F}"/>
              </a:ext>
            </a:extLst>
          </p:cNvPr>
          <p:cNvSpPr txBox="1">
            <a:spLocks noChangeArrowheads="1"/>
          </p:cNvSpPr>
          <p:nvPr/>
        </p:nvSpPr>
        <p:spPr>
          <a:xfrm>
            <a:off x="1650609" y="373112"/>
            <a:ext cx="10053711" cy="114300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RU" altLang="ru-RU" i="1" dirty="0">
                <a:solidFill>
                  <a:schemeClr val="tx1"/>
                </a:solidFill>
              </a:rPr>
              <a:t>Личность ребенка младшего школьного возраста</a:t>
            </a:r>
            <a:r>
              <a:rPr lang="ru-RU" altLang="ru-RU" sz="4000" i="1" dirty="0">
                <a:solidFill>
                  <a:schemeClr val="tx1"/>
                </a:solidFill>
              </a:rPr>
              <a:t> </a:t>
            </a:r>
          </a:p>
        </p:txBody>
      </p:sp>
      <p:sp>
        <p:nvSpPr>
          <p:cNvPr id="5" name="Rectangle 3">
            <a:extLst>
              <a:ext uri="{FF2B5EF4-FFF2-40B4-BE49-F238E27FC236}">
                <a16:creationId xmlns:a16="http://schemas.microsoft.com/office/drawing/2014/main" xmlns="" id="{AFE82D1C-28F7-40FC-96E2-59D412E8CBF2}"/>
              </a:ext>
            </a:extLst>
          </p:cNvPr>
          <p:cNvSpPr txBox="1">
            <a:spLocks noChangeArrowheads="1"/>
          </p:cNvSpPr>
          <p:nvPr/>
        </p:nvSpPr>
        <p:spPr>
          <a:xfrm>
            <a:off x="1219200" y="1839352"/>
            <a:ext cx="10972800" cy="4525963"/>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450850">
              <a:buFontTx/>
              <a:buNone/>
            </a:pPr>
            <a:r>
              <a:rPr lang="ru-RU" altLang="ru-RU" sz="2800" dirty="0">
                <a:solidFill>
                  <a:schemeClr val="tx1"/>
                </a:solidFill>
              </a:rPr>
              <a:t>В возрасте семи-одиннадцати лет ребенок начинает понимать, что он представляет собой некую индивидуальность, которая, безусловно, подвергается социальным воздействиям. </a:t>
            </a:r>
          </a:p>
          <a:p>
            <a:pPr marL="0" indent="450850">
              <a:buFontTx/>
              <a:buNone/>
            </a:pPr>
            <a:r>
              <a:rPr lang="ru-RU" altLang="ru-RU" sz="2800" dirty="0">
                <a:solidFill>
                  <a:schemeClr val="tx1"/>
                </a:solidFill>
              </a:rPr>
              <a:t>Он знает, что </a:t>
            </a:r>
            <a:r>
              <a:rPr lang="ru-RU" altLang="ru-RU" sz="2800" i="1" dirty="0">
                <a:solidFill>
                  <a:schemeClr val="tx1"/>
                </a:solidFill>
              </a:rPr>
              <a:t>отличается от других</a:t>
            </a:r>
            <a:r>
              <a:rPr lang="ru-RU" altLang="ru-RU" sz="2800" dirty="0">
                <a:solidFill>
                  <a:schemeClr val="tx1"/>
                </a:solidFill>
              </a:rPr>
              <a:t> и переживает </a:t>
            </a:r>
            <a:r>
              <a:rPr lang="ru-RU" altLang="ru-RU" sz="2800" i="1" dirty="0">
                <a:solidFill>
                  <a:schemeClr val="tx1"/>
                </a:solidFill>
              </a:rPr>
              <a:t>свою уникальность, свою «с</a:t>
            </a:r>
            <a:r>
              <a:rPr lang="ru-RU" altLang="ru-RU" sz="2800" dirty="0">
                <a:solidFill>
                  <a:schemeClr val="tx1"/>
                </a:solidFill>
              </a:rPr>
              <a:t>амостоятельность</a:t>
            </a:r>
            <a:r>
              <a:rPr lang="ru-RU" altLang="ru-RU" sz="2800" i="1" dirty="0">
                <a:solidFill>
                  <a:schemeClr val="tx1"/>
                </a:solidFill>
              </a:rPr>
              <a:t>», </a:t>
            </a:r>
            <a:r>
              <a:rPr lang="ru-RU" altLang="ru-RU" sz="2800" dirty="0">
                <a:solidFill>
                  <a:schemeClr val="tx1"/>
                </a:solidFill>
              </a:rPr>
              <a:t>стремясь утвердить себя среди взрослых и сверстников </a:t>
            </a:r>
          </a:p>
        </p:txBody>
      </p:sp>
    </p:spTree>
    <p:extLst>
      <p:ext uri="{BB962C8B-B14F-4D97-AF65-F5344CB8AC3E}">
        <p14:creationId xmlns:p14="http://schemas.microsoft.com/office/powerpoint/2010/main" val="3510204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3593344D-CBC7-4A2B-8A11-ADF6F75612FD}"/>
              </a:ext>
            </a:extLst>
          </p:cNvPr>
          <p:cNvSpPr txBox="1">
            <a:spLocks noChangeArrowheads="1"/>
          </p:cNvSpPr>
          <p:nvPr/>
        </p:nvSpPr>
        <p:spPr>
          <a:xfrm>
            <a:off x="1981200" y="274639"/>
            <a:ext cx="8229600" cy="706437"/>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altLang="ru-RU" sz="4000" i="1" dirty="0">
                <a:solidFill>
                  <a:schemeClr val="tx1"/>
                </a:solidFill>
              </a:rPr>
              <a:t>Структура самосознания</a:t>
            </a:r>
          </a:p>
        </p:txBody>
      </p:sp>
      <p:sp>
        <p:nvSpPr>
          <p:cNvPr id="3" name="Rectangle 3">
            <a:extLst>
              <a:ext uri="{FF2B5EF4-FFF2-40B4-BE49-F238E27FC236}">
                <a16:creationId xmlns:a16="http://schemas.microsoft.com/office/drawing/2014/main" xmlns="" id="{91CB132E-4076-49DC-A529-5B02796BFDAB}"/>
              </a:ext>
            </a:extLst>
          </p:cNvPr>
          <p:cNvSpPr txBox="1">
            <a:spLocks noChangeArrowheads="1"/>
          </p:cNvSpPr>
          <p:nvPr/>
        </p:nvSpPr>
        <p:spPr>
          <a:xfrm>
            <a:off x="1981200" y="1038224"/>
            <a:ext cx="8229600" cy="5545137"/>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365125">
              <a:lnSpc>
                <a:spcPct val="80000"/>
              </a:lnSpc>
              <a:buFontTx/>
              <a:buNone/>
            </a:pPr>
            <a:r>
              <a:rPr lang="ru-RU" altLang="ru-RU" sz="2800" dirty="0">
                <a:solidFill>
                  <a:srgbClr val="C00000"/>
                </a:solidFill>
              </a:rPr>
              <a:t>Притязание на признание </a:t>
            </a:r>
            <a:r>
              <a:rPr lang="ru-RU" altLang="ru-RU" sz="2800" dirty="0"/>
              <a:t>среди близких и учителей побуждает и принуждает ребенка к развитию </a:t>
            </a:r>
            <a:r>
              <a:rPr lang="ru-RU" altLang="ru-RU" sz="2800" i="1" dirty="0"/>
              <a:t>усидчивости,</a:t>
            </a:r>
            <a:r>
              <a:rPr lang="ru-RU" altLang="ru-RU" sz="2800" dirty="0"/>
              <a:t> навыков </a:t>
            </a:r>
            <a:r>
              <a:rPr lang="ru-RU" altLang="ru-RU" sz="2800" i="1" dirty="0"/>
              <a:t>самоконтроля</a:t>
            </a:r>
            <a:r>
              <a:rPr lang="ru-RU" altLang="ru-RU" sz="2800" dirty="0"/>
              <a:t> и </a:t>
            </a:r>
            <a:r>
              <a:rPr lang="ru-RU" altLang="ru-RU" sz="2800" i="1" dirty="0"/>
              <a:t>самооценки</a:t>
            </a:r>
          </a:p>
          <a:p>
            <a:pPr marL="0" indent="365125">
              <a:lnSpc>
                <a:spcPct val="80000"/>
              </a:lnSpc>
              <a:buFontTx/>
              <a:buNone/>
            </a:pPr>
            <a:r>
              <a:rPr lang="ru-RU" altLang="ru-RU" sz="2800" i="1" dirty="0">
                <a:solidFill>
                  <a:srgbClr val="C00000"/>
                </a:solidFill>
              </a:rPr>
              <a:t>Притязание на признание </a:t>
            </a:r>
            <a:r>
              <a:rPr lang="ru-RU" altLang="ru-RU" sz="2800" i="1" dirty="0"/>
              <a:t>среди сверстников. В младшем школьном возрасте сверстники вступают в сложные отношения, в которых переплетены отношения возрастной приязни к сверстнику и отношения соперничества. Соревновательный мотив обращен к самолюбию, он стимулирует ребенка к совершенствованию своих способностей и умений и в то же самое время создает у него состояние тревожности.</a:t>
            </a:r>
            <a:r>
              <a:rPr lang="ru-RU" altLang="ru-RU" sz="2800" dirty="0"/>
              <a:t>   </a:t>
            </a:r>
          </a:p>
        </p:txBody>
      </p:sp>
    </p:spTree>
    <p:extLst>
      <p:ext uri="{BB962C8B-B14F-4D97-AF65-F5344CB8AC3E}">
        <p14:creationId xmlns:p14="http://schemas.microsoft.com/office/powerpoint/2010/main" val="4177694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xmlns="" id="{E373E649-FF75-48E6-AA58-A4AAF7333E57}"/>
              </a:ext>
            </a:extLst>
          </p:cNvPr>
          <p:cNvSpPr/>
          <p:nvPr/>
        </p:nvSpPr>
        <p:spPr>
          <a:xfrm>
            <a:off x="2597834" y="2367171"/>
            <a:ext cx="7376160" cy="2123658"/>
          </a:xfrm>
          <a:prstGeom prst="rect">
            <a:avLst/>
          </a:prstGeom>
        </p:spPr>
        <p:txBody>
          <a:bodyPr wrap="square">
            <a:spAutoFit/>
          </a:bodyPr>
          <a:lstStyle/>
          <a:p>
            <a:r>
              <a:rPr lang="ru-RU" sz="6600" b="1" dirty="0">
                <a:ln w="10160">
                  <a:solidFill>
                    <a:prstClr val="black"/>
                  </a:solidFill>
                  <a:prstDash val="solid"/>
                </a:ln>
                <a:solidFill>
                  <a:prstClr val="white"/>
                </a:solidFill>
                <a:effectLst>
                  <a:outerShdw blurRad="38100" dist="22860" dir="5400000" algn="tl" rotWithShape="0">
                    <a:srgbClr val="000000">
                      <a:alpha val="30000"/>
                    </a:srgbClr>
                  </a:outerShdw>
                </a:effectLst>
              </a:rPr>
              <a:t>ПОДРОСТКОВЫЙ</a:t>
            </a:r>
            <a:br>
              <a:rPr lang="ru-RU" sz="6600" b="1" dirty="0">
                <a:ln w="10160">
                  <a:solidFill>
                    <a:prstClr val="black"/>
                  </a:solidFill>
                  <a:prstDash val="solid"/>
                </a:ln>
                <a:solidFill>
                  <a:prstClr val="white"/>
                </a:solidFill>
                <a:effectLst>
                  <a:outerShdw blurRad="38100" dist="22860" dir="5400000" algn="tl" rotWithShape="0">
                    <a:srgbClr val="000000">
                      <a:alpha val="30000"/>
                    </a:srgbClr>
                  </a:outerShdw>
                </a:effectLst>
              </a:rPr>
            </a:br>
            <a:r>
              <a:rPr lang="ru-RU" sz="6600" b="1" dirty="0">
                <a:ln w="10160">
                  <a:solidFill>
                    <a:prstClr val="black"/>
                  </a:solidFill>
                  <a:prstDash val="solid"/>
                </a:ln>
                <a:solidFill>
                  <a:prstClr val="white"/>
                </a:solidFill>
                <a:effectLst>
                  <a:outerShdw blurRad="38100" dist="22860" dir="5400000" algn="tl" rotWithShape="0">
                    <a:srgbClr val="000000">
                      <a:alpha val="30000"/>
                    </a:srgbClr>
                  </a:outerShdw>
                </a:effectLst>
              </a:rPr>
              <a:t>ВОЗРАСТ</a:t>
            </a:r>
            <a:endParaRPr lang="ru-RU" dirty="0"/>
          </a:p>
        </p:txBody>
      </p:sp>
    </p:spTree>
    <p:extLst>
      <p:ext uri="{BB962C8B-B14F-4D97-AF65-F5344CB8AC3E}">
        <p14:creationId xmlns:p14="http://schemas.microsoft.com/office/powerpoint/2010/main" val="3829300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один усеченный угол 1">
            <a:extLst>
              <a:ext uri="{FF2B5EF4-FFF2-40B4-BE49-F238E27FC236}">
                <a16:creationId xmlns:a16="http://schemas.microsoft.com/office/drawing/2014/main" xmlns="" id="{FE1B8575-6DDD-495F-87E2-2072383DE580}"/>
              </a:ext>
            </a:extLst>
          </p:cNvPr>
          <p:cNvSpPr/>
          <p:nvPr/>
        </p:nvSpPr>
        <p:spPr>
          <a:xfrm>
            <a:off x="1810044" y="630436"/>
            <a:ext cx="9570720" cy="4638544"/>
          </a:xfrm>
          <a:prstGeom prst="snip1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07000"/>
              </a:lnSpc>
              <a:spcAft>
                <a:spcPts val="800"/>
              </a:spcAft>
            </a:pPr>
            <a:r>
              <a:rPr lang="ru-RU" sz="3200" b="1" dirty="0">
                <a:ea typeface="Calibri" panose="020F0502020204030204" pitchFamily="34" charset="0"/>
                <a:cs typeface="BrowalliaUPC" panose="020B0604020202020204" pitchFamily="34" charset="-34"/>
              </a:rPr>
              <a:t>Подростковый возраст- </a:t>
            </a:r>
            <a:r>
              <a:rPr lang="ru-RU" sz="3200" dirty="0">
                <a:ea typeface="Calibri" panose="020F0502020204030204" pitchFamily="34" charset="0"/>
                <a:cs typeface="BrowalliaUPC" panose="020B0604020202020204" pitchFamily="34" charset="-34"/>
              </a:rPr>
              <a:t>это мир, в котором нет логики взрослой жизни, </a:t>
            </a:r>
            <a:r>
              <a:rPr lang="ru-RU" sz="3200" dirty="0" err="1">
                <a:ea typeface="Calibri" panose="020F0502020204030204" pitchFamily="34" charset="0"/>
                <a:cs typeface="BrowalliaUPC" panose="020B0604020202020204" pitchFamily="34" charset="-34"/>
              </a:rPr>
              <a:t>непосредованности</a:t>
            </a:r>
            <a:r>
              <a:rPr lang="ru-RU" sz="3200" dirty="0">
                <a:ea typeface="Calibri" panose="020F0502020204030204" pitchFamily="34" charset="0"/>
                <a:cs typeface="BrowalliaUPC" panose="020B0604020202020204" pitchFamily="34" charset="-34"/>
              </a:rPr>
              <a:t> детства, где все краски и запах жизни, весь её вкус и аромат, именно все и весь, обрушиваются на подростка как ливень. Последствия же ливня, как известно, бывают весьма неоднозначны.</a:t>
            </a:r>
          </a:p>
        </p:txBody>
      </p:sp>
    </p:spTree>
    <p:extLst>
      <p:ext uri="{BB962C8B-B14F-4D97-AF65-F5344CB8AC3E}">
        <p14:creationId xmlns:p14="http://schemas.microsoft.com/office/powerpoint/2010/main" val="1926766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xmlns="" id="{523E4E0A-E556-40C2-AD52-39926A109C95}"/>
              </a:ext>
            </a:extLst>
          </p:cNvPr>
          <p:cNvSpPr txBox="1">
            <a:spLocks/>
          </p:cNvSpPr>
          <p:nvPr/>
        </p:nvSpPr>
        <p:spPr>
          <a:xfrm>
            <a:off x="1892600" y="635922"/>
            <a:ext cx="5900901" cy="5121281"/>
          </a:xfrm>
          <a:prstGeom prst="rect">
            <a:avLst/>
          </a:prstGeom>
        </p:spPr>
        <p:txBody>
          <a:bodyPr vert="horz" lIns="91440" tIns="45720" rIns="91440" bIns="45720" rtlCol="0" anchor="t">
            <a:normAutofit fontScale="82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b="1" i="1" dirty="0"/>
              <a:t>Стили воспитания</a:t>
            </a:r>
            <a:r>
              <a:rPr lang="ru-RU" b="1" dirty="0"/>
              <a:t/>
            </a:r>
            <a:br>
              <a:rPr lang="ru-RU" b="1" dirty="0"/>
            </a:br>
            <a:r>
              <a:rPr lang="ru-RU" sz="4000" dirty="0"/>
              <a:t/>
            </a:r>
            <a:br>
              <a:rPr lang="ru-RU" sz="4000" dirty="0"/>
            </a:br>
            <a:r>
              <a:rPr lang="ru-RU" sz="4000" b="1" dirty="0"/>
              <a:t>- Демократический стиль</a:t>
            </a:r>
            <a:r>
              <a:rPr lang="ru-RU" sz="4000" dirty="0"/>
              <a:t/>
            </a:r>
            <a:br>
              <a:rPr lang="ru-RU" sz="4000" dirty="0"/>
            </a:br>
            <a:r>
              <a:rPr lang="ru-RU" sz="4000" b="1" dirty="0"/>
              <a:t>- Авторитарный стиль</a:t>
            </a:r>
            <a:r>
              <a:rPr lang="ru-RU" sz="4000" dirty="0"/>
              <a:t/>
            </a:r>
            <a:br>
              <a:rPr lang="ru-RU" sz="4000" dirty="0"/>
            </a:br>
            <a:r>
              <a:rPr lang="ru-RU" sz="4000" b="1" dirty="0"/>
              <a:t>- «Воспитание по типу Золушки»</a:t>
            </a:r>
            <a:r>
              <a:rPr lang="ru-RU" sz="4000" dirty="0"/>
              <a:t/>
            </a:r>
            <a:br>
              <a:rPr lang="ru-RU" sz="4000" dirty="0"/>
            </a:br>
            <a:r>
              <a:rPr lang="ru-RU" sz="4000" b="1" dirty="0"/>
              <a:t>- Либеральный стиль</a:t>
            </a:r>
            <a:r>
              <a:rPr lang="ru-RU" sz="4000" dirty="0"/>
              <a:t/>
            </a:r>
            <a:br>
              <a:rPr lang="ru-RU" sz="4000" dirty="0"/>
            </a:br>
            <a:r>
              <a:rPr lang="ru-RU" sz="4000" b="1" dirty="0"/>
              <a:t>- </a:t>
            </a:r>
            <a:r>
              <a:rPr lang="ru-RU" sz="4000" b="1" dirty="0" err="1"/>
              <a:t>Гиперопека</a:t>
            </a:r>
            <a:r>
              <a:rPr lang="ru-RU" sz="4000" dirty="0"/>
              <a:t/>
            </a:r>
            <a:br>
              <a:rPr lang="ru-RU" sz="4000" dirty="0"/>
            </a:br>
            <a:r>
              <a:rPr lang="ru-RU" sz="4000" b="1" dirty="0"/>
              <a:t>- Высокие ожидания</a:t>
            </a:r>
            <a:r>
              <a:rPr lang="ru-RU" sz="4000" dirty="0"/>
              <a:t/>
            </a:r>
            <a:br>
              <a:rPr lang="ru-RU" sz="4000" dirty="0"/>
            </a:br>
            <a:r>
              <a:rPr lang="ru-RU" sz="4000" b="1" dirty="0"/>
              <a:t>- Противоречивое воспитание</a:t>
            </a:r>
            <a:r>
              <a:rPr lang="ru-RU" sz="4000" dirty="0"/>
              <a:t/>
            </a:r>
            <a:br>
              <a:rPr lang="ru-RU" sz="4000" dirty="0"/>
            </a:br>
            <a:endParaRPr lang="ru-RU" sz="4000" dirty="0"/>
          </a:p>
        </p:txBody>
      </p:sp>
      <p:pic>
        <p:nvPicPr>
          <p:cNvPr id="6" name="Рисунок 5">
            <a:extLst>
              <a:ext uri="{FF2B5EF4-FFF2-40B4-BE49-F238E27FC236}">
                <a16:creationId xmlns:a16="http://schemas.microsoft.com/office/drawing/2014/main" xmlns="" id="{593E97EA-D920-45E2-B852-6A57262901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38869" y="635922"/>
            <a:ext cx="3284098" cy="2189399"/>
          </a:xfrm>
          <a:prstGeom prst="rect">
            <a:avLst/>
          </a:prstGeom>
        </p:spPr>
      </p:pic>
      <p:pic>
        <p:nvPicPr>
          <p:cNvPr id="7" name="Рисунок 6">
            <a:extLst>
              <a:ext uri="{FF2B5EF4-FFF2-40B4-BE49-F238E27FC236}">
                <a16:creationId xmlns:a16="http://schemas.microsoft.com/office/drawing/2014/main" xmlns="" id="{BAE2189C-0ECE-4DA9-9727-4CEA97BA3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2260" y="3585672"/>
            <a:ext cx="3284098" cy="2636406"/>
          </a:xfrm>
          <a:prstGeom prst="rect">
            <a:avLst/>
          </a:prstGeom>
        </p:spPr>
      </p:pic>
    </p:spTree>
    <p:extLst>
      <p:ext uri="{BB962C8B-B14F-4D97-AF65-F5344CB8AC3E}">
        <p14:creationId xmlns:p14="http://schemas.microsoft.com/office/powerpoint/2010/main" val="700755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xmlns="" id="{923D1944-A76F-4CA3-A481-BDC9D950BF8A}"/>
              </a:ext>
            </a:extLst>
          </p:cNvPr>
          <p:cNvSpPr/>
          <p:nvPr/>
        </p:nvSpPr>
        <p:spPr>
          <a:xfrm>
            <a:off x="1810044" y="1506472"/>
            <a:ext cx="9626990" cy="646331"/>
          </a:xfrm>
          <a:prstGeom prst="rect">
            <a:avLst/>
          </a:prstGeom>
        </p:spPr>
        <p:txBody>
          <a:bodyPr wrap="square">
            <a:spAutoFit/>
          </a:bodyPr>
          <a:lstStyle/>
          <a:p>
            <a:pPr>
              <a:buFont typeface="Wingdings" panose="05000000000000000000" pitchFamily="2" charset="2"/>
              <a:buNone/>
            </a:pPr>
            <a:r>
              <a:rPr lang="ru-RU" altLang="ru-RU" b="1" i="1" dirty="0"/>
              <a:t>Формирование сознательного отношения к себе как члену общества.</a:t>
            </a:r>
          </a:p>
          <a:p>
            <a:pPr>
              <a:buFont typeface="Wingdings" panose="05000000000000000000" pitchFamily="2" charset="2"/>
              <a:buNone/>
            </a:pPr>
            <a:r>
              <a:rPr lang="ru-RU" altLang="ru-RU" b="1" i="1" dirty="0"/>
              <a:t>Благоприятные условия для проявления индивидуальности </a:t>
            </a:r>
          </a:p>
        </p:txBody>
      </p:sp>
      <p:sp>
        <p:nvSpPr>
          <p:cNvPr id="3" name="Прямоугольник 2">
            <a:extLst>
              <a:ext uri="{FF2B5EF4-FFF2-40B4-BE49-F238E27FC236}">
                <a16:creationId xmlns:a16="http://schemas.microsoft.com/office/drawing/2014/main" xmlns="" id="{F3CAB948-81BC-4408-9BE2-D52268C242B8}"/>
              </a:ext>
            </a:extLst>
          </p:cNvPr>
          <p:cNvSpPr/>
          <p:nvPr/>
        </p:nvSpPr>
        <p:spPr>
          <a:xfrm>
            <a:off x="1697502" y="2266868"/>
            <a:ext cx="9495693" cy="2086725"/>
          </a:xfrm>
          <a:prstGeom prst="rect">
            <a:avLst/>
          </a:prstGeom>
        </p:spPr>
        <p:txBody>
          <a:bodyPr wrap="square">
            <a:spAutoFit/>
          </a:bodyPr>
          <a:lstStyle/>
          <a:p>
            <a:pPr marL="285750" indent="-285750">
              <a:lnSpc>
                <a:spcPct val="90000"/>
              </a:lnSpc>
              <a:buFont typeface="Arial" panose="020B0604020202020204" pitchFamily="34" charset="0"/>
              <a:buChar char="•"/>
            </a:pPr>
            <a:r>
              <a:rPr lang="ru-RU" altLang="ru-RU" dirty="0"/>
              <a:t>меняется внутренняя позиция подростка: совершается поворот от направленности на мир к направленности на себя, </a:t>
            </a:r>
          </a:p>
          <a:p>
            <a:pPr marL="285750" indent="-285750">
              <a:lnSpc>
                <a:spcPct val="90000"/>
              </a:lnSpc>
              <a:buFont typeface="Arial" panose="020B0604020202020204" pitchFamily="34" charset="0"/>
              <a:buChar char="•"/>
            </a:pPr>
            <a:r>
              <a:rPr lang="ru-RU" altLang="ru-RU" dirty="0"/>
              <a:t>формируются новые ценностные ориентации, подросток по-новому начинает относиться к себе, следовательно, меняются его оценки, отношение к семье, школе, сверстникам. </a:t>
            </a:r>
          </a:p>
          <a:p>
            <a:pPr marL="285750" indent="-285750">
              <a:lnSpc>
                <a:spcPct val="90000"/>
              </a:lnSpc>
              <a:buFont typeface="Arial" panose="020B0604020202020204" pitchFamily="34" charset="0"/>
              <a:buChar char="•"/>
            </a:pPr>
            <a:r>
              <a:rPr lang="ru-RU" altLang="ru-RU" dirty="0"/>
              <a:t>Все это и обусловливает новую социальную ситуацию. </a:t>
            </a:r>
          </a:p>
          <a:p>
            <a:pPr marL="285750" indent="-285750">
              <a:lnSpc>
                <a:spcPct val="90000"/>
              </a:lnSpc>
              <a:buFont typeface="Arial" panose="020B0604020202020204" pitchFamily="34" charset="0"/>
              <a:buChar char="•"/>
            </a:pPr>
            <a:r>
              <a:rPr lang="ru-RU" altLang="ru-RU" dirty="0"/>
              <a:t>Такое обращение ребенка к самому себе, в частности, связывается с его физическим развитием. </a:t>
            </a:r>
          </a:p>
        </p:txBody>
      </p:sp>
      <p:sp>
        <p:nvSpPr>
          <p:cNvPr id="4" name="Прямоугольник 3">
            <a:extLst>
              <a:ext uri="{FF2B5EF4-FFF2-40B4-BE49-F238E27FC236}">
                <a16:creationId xmlns:a16="http://schemas.microsoft.com/office/drawing/2014/main" xmlns="" id="{FC531F8A-ED8E-45DB-9038-FE1FAA7E81E3}"/>
              </a:ext>
            </a:extLst>
          </p:cNvPr>
          <p:cNvSpPr/>
          <p:nvPr/>
        </p:nvSpPr>
        <p:spPr>
          <a:xfrm>
            <a:off x="1810044" y="572277"/>
            <a:ext cx="9801081" cy="584775"/>
          </a:xfrm>
          <a:prstGeom prst="rect">
            <a:avLst/>
          </a:prstGeom>
        </p:spPr>
        <p:txBody>
          <a:bodyPr wrap="none">
            <a:spAutoFit/>
          </a:bodyPr>
          <a:lstStyle/>
          <a:p>
            <a:r>
              <a:rPr lang="ru-RU" altLang="ru-RU" sz="3200" b="1" i="1" dirty="0">
                <a:latin typeface="+mj-lt"/>
              </a:rPr>
              <a:t>Особенности социальной ситуации развития</a:t>
            </a:r>
            <a:endParaRPr lang="ru-RU" sz="3200" b="1" i="1" dirty="0">
              <a:latin typeface="+mj-lt"/>
            </a:endParaRPr>
          </a:p>
        </p:txBody>
      </p:sp>
    </p:spTree>
    <p:extLst>
      <p:ext uri="{BB962C8B-B14F-4D97-AF65-F5344CB8AC3E}">
        <p14:creationId xmlns:p14="http://schemas.microsoft.com/office/powerpoint/2010/main" val="4215824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xmlns="" id="{9957EFF0-FE02-4F9D-9E28-D9F1A42B8B71}"/>
              </a:ext>
            </a:extLst>
          </p:cNvPr>
          <p:cNvSpPr>
            <a:spLocks noGrp="1" noChangeArrowheads="1"/>
          </p:cNvSpPr>
          <p:nvPr>
            <p:ph type="title"/>
          </p:nvPr>
        </p:nvSpPr>
        <p:spPr/>
        <p:txBody>
          <a:bodyPr/>
          <a:lstStyle/>
          <a:p>
            <a:r>
              <a:rPr lang="ru-RU" altLang="ru-RU" dirty="0"/>
              <a:t>Особенности возраста</a:t>
            </a:r>
          </a:p>
        </p:txBody>
      </p:sp>
      <p:sp>
        <p:nvSpPr>
          <p:cNvPr id="36867" name="Rectangle 3">
            <a:extLst>
              <a:ext uri="{FF2B5EF4-FFF2-40B4-BE49-F238E27FC236}">
                <a16:creationId xmlns:a16="http://schemas.microsoft.com/office/drawing/2014/main" xmlns="" id="{C603C62A-A92C-4512-8346-B4CFC4FB198A}"/>
              </a:ext>
            </a:extLst>
          </p:cNvPr>
          <p:cNvSpPr>
            <a:spLocks noGrp="1" noChangeArrowheads="1"/>
          </p:cNvSpPr>
          <p:nvPr>
            <p:ph type="body" idx="1"/>
          </p:nvPr>
        </p:nvSpPr>
        <p:spPr/>
        <p:txBody>
          <a:bodyPr/>
          <a:lstStyle/>
          <a:p>
            <a:pPr>
              <a:lnSpc>
                <a:spcPct val="90000"/>
              </a:lnSpc>
            </a:pPr>
            <a:r>
              <a:rPr lang="ru-RU" altLang="ru-RU" sz="2400"/>
              <a:t>В этот период наиболее ярко проявляется реакция группирования: стремление подростков в группу сверстников, общение в компании ровесников. </a:t>
            </a:r>
          </a:p>
          <a:p>
            <a:pPr>
              <a:lnSpc>
                <a:spcPct val="90000"/>
              </a:lnSpc>
            </a:pPr>
            <a:r>
              <a:rPr lang="ru-RU" altLang="ru-RU" sz="2400"/>
              <a:t>Группа создает особое переживание— </a:t>
            </a:r>
          </a:p>
          <a:p>
            <a:pPr>
              <a:lnSpc>
                <a:spcPct val="90000"/>
              </a:lnSpc>
            </a:pPr>
            <a:r>
              <a:rPr lang="ru-RU" altLang="ru-RU" sz="2400"/>
              <a:t>«чувство  - МЫ», играя существенную роль в самоопределении подростка и в определении его статуса в глазах сверстников. </a:t>
            </a:r>
          </a:p>
          <a:p>
            <a:pPr>
              <a:lnSpc>
                <a:spcPct val="90000"/>
              </a:lnSpc>
            </a:pPr>
            <a:r>
              <a:rPr lang="ru-RU" altLang="ru-RU" sz="2400"/>
              <a:t>Группа защищает подростка, дает ему поддержку, одновременно предъявляя жесткие требования.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a:extLst>
              <a:ext uri="{FF2B5EF4-FFF2-40B4-BE49-F238E27FC236}">
                <a16:creationId xmlns:a16="http://schemas.microsoft.com/office/drawing/2014/main" xmlns="" id="{885F6772-D9C1-4F64-9149-6D4E6D646DB2}"/>
              </a:ext>
            </a:extLst>
          </p:cNvPr>
          <p:cNvSpPr>
            <a:spLocks noGrp="1" noChangeArrowheads="1"/>
          </p:cNvSpPr>
          <p:nvPr>
            <p:ph type="body" idx="1"/>
          </p:nvPr>
        </p:nvSpPr>
        <p:spPr>
          <a:xfrm>
            <a:off x="1981200" y="476251"/>
            <a:ext cx="8229600" cy="5654675"/>
          </a:xfrm>
        </p:spPr>
        <p:txBody>
          <a:bodyPr/>
          <a:lstStyle/>
          <a:p>
            <a:pPr>
              <a:lnSpc>
                <a:spcPct val="80000"/>
              </a:lnSpc>
            </a:pPr>
            <a:r>
              <a:rPr lang="ru-RU" altLang="ru-RU" sz="2400"/>
              <a:t>Отсюда — реакция конформности подростков, стремление ничем не выделяться из среды сверстников, быть «как все»: </a:t>
            </a:r>
          </a:p>
          <a:p>
            <a:pPr>
              <a:lnSpc>
                <a:spcPct val="80000"/>
              </a:lnSpc>
            </a:pPr>
            <a:r>
              <a:rPr lang="ru-RU" altLang="ru-RU" sz="2400"/>
              <a:t>носить одинаковую со всеми одежду, </a:t>
            </a:r>
          </a:p>
          <a:p>
            <a:pPr>
              <a:lnSpc>
                <a:spcPct val="80000"/>
              </a:lnSpc>
            </a:pPr>
            <a:r>
              <a:rPr lang="ru-RU" altLang="ru-RU" sz="2400"/>
              <a:t>иметь одинаковые увлечения,</a:t>
            </a:r>
          </a:p>
          <a:p>
            <a:pPr>
              <a:lnSpc>
                <a:spcPct val="80000"/>
              </a:lnSpc>
            </a:pPr>
            <a:r>
              <a:rPr lang="ru-RU" altLang="ru-RU" sz="2400"/>
              <a:t> разговаривать на принятом в группе сленге и т.п. </a:t>
            </a:r>
          </a:p>
          <a:p>
            <a:pPr>
              <a:lnSpc>
                <a:spcPct val="80000"/>
              </a:lnSpc>
            </a:pPr>
            <a:endParaRPr lang="ru-RU" altLang="ru-RU" sz="2400"/>
          </a:p>
          <a:p>
            <a:pPr>
              <a:lnSpc>
                <a:spcPct val="80000"/>
              </a:lnSpc>
            </a:pPr>
            <a:r>
              <a:rPr lang="ru-RU" altLang="ru-RU" sz="2400"/>
              <a:t>Для подростка очень важно не просто быть в группе сверстников, но быть принятым, признанным, уважаемым ровесниками. </a:t>
            </a:r>
          </a:p>
          <a:p>
            <a:pPr>
              <a:lnSpc>
                <a:spcPct val="80000"/>
              </a:lnSpc>
            </a:pPr>
            <a:r>
              <a:rPr lang="ru-RU" altLang="ru-RU" sz="2400"/>
              <a:t>Подростки, не входящие в компании, как правило, отличаются заниженной самооценкой, страдают от одиночества, плохо учатся в школе, у них чаще наблюдаются душевные расстройства и случаи противоправного поведения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xmlns="" id="{F09F2AA1-E3BB-42D7-A67B-6D83DBEA796B}"/>
              </a:ext>
            </a:extLst>
          </p:cNvPr>
          <p:cNvSpPr>
            <a:spLocks noGrp="1" noChangeArrowheads="1"/>
          </p:cNvSpPr>
          <p:nvPr>
            <p:ph type="title"/>
          </p:nvPr>
        </p:nvSpPr>
        <p:spPr/>
        <p:txBody>
          <a:bodyPr/>
          <a:lstStyle/>
          <a:p>
            <a:r>
              <a:rPr lang="ru-RU" altLang="ru-RU" b="1"/>
              <a:t>Переходный период</a:t>
            </a:r>
            <a:r>
              <a:rPr lang="ru-RU" altLang="ru-RU"/>
              <a:t> </a:t>
            </a:r>
          </a:p>
        </p:txBody>
      </p:sp>
      <p:sp>
        <p:nvSpPr>
          <p:cNvPr id="47107" name="Rectangle 3">
            <a:extLst>
              <a:ext uri="{FF2B5EF4-FFF2-40B4-BE49-F238E27FC236}">
                <a16:creationId xmlns:a16="http://schemas.microsoft.com/office/drawing/2014/main" xmlns="" id="{BCC953B4-26B9-47BC-A02C-D62DC38EDAE1}"/>
              </a:ext>
            </a:extLst>
          </p:cNvPr>
          <p:cNvSpPr>
            <a:spLocks noGrp="1" noChangeArrowheads="1"/>
          </p:cNvSpPr>
          <p:nvPr>
            <p:ph type="body" idx="1"/>
          </p:nvPr>
        </p:nvSpPr>
        <p:spPr/>
        <p:txBody>
          <a:bodyPr/>
          <a:lstStyle/>
          <a:p>
            <a:pPr>
              <a:lnSpc>
                <a:spcPct val="90000"/>
              </a:lnSpc>
            </a:pPr>
            <a:r>
              <a:rPr lang="ru-RU" altLang="ru-RU" sz="2400"/>
              <a:t>от старших подростков общество требует профессионального самоопределения: они должны выбрать профессию и дальнейший путь обучения. </a:t>
            </a:r>
          </a:p>
          <a:p>
            <a:pPr>
              <a:lnSpc>
                <a:spcPct val="90000"/>
              </a:lnSpc>
            </a:pPr>
            <a:r>
              <a:rPr lang="ru-RU" altLang="ru-RU" sz="2400"/>
              <a:t>Проблема профессионального самоопределения в последнее время все чаще оказывается актуальной именно для 15-летних, поскольку период обучения в старших классах школы становится, скорее, периодом специальной профессиональной подготовки. </a:t>
            </a:r>
          </a:p>
          <a:p>
            <a:pPr>
              <a:lnSpc>
                <a:spcPct val="90000"/>
              </a:lnSpc>
            </a:pPr>
            <a:endParaRPr lang="ru-RU" altLang="ru-RU" sz="240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xmlns="" id="{3259B5A1-3041-468B-B5DB-487BB229B74E}"/>
              </a:ext>
            </a:extLst>
          </p:cNvPr>
          <p:cNvSpPr>
            <a:spLocks noGrp="1" noChangeArrowheads="1"/>
          </p:cNvSpPr>
          <p:nvPr>
            <p:ph type="body" idx="1"/>
          </p:nvPr>
        </p:nvSpPr>
        <p:spPr>
          <a:xfrm>
            <a:off x="1981200" y="476251"/>
            <a:ext cx="8229600" cy="5654675"/>
          </a:xfrm>
        </p:spPr>
        <p:txBody>
          <a:bodyPr>
            <a:normAutofit lnSpcReduction="10000"/>
          </a:bodyPr>
          <a:lstStyle/>
          <a:p>
            <a:pPr>
              <a:lnSpc>
                <a:spcPct val="80000"/>
              </a:lnSpc>
            </a:pPr>
            <a:r>
              <a:rPr lang="ru-RU" altLang="ru-RU" sz="2400"/>
              <a:t>Большинство подростков вынуждены принимать достаточно серьезные решения: остаться в школе или уходить (куда?), пойти в другую (какую?), какой выбрать класс и т.д. </a:t>
            </a:r>
          </a:p>
          <a:p>
            <a:pPr>
              <a:lnSpc>
                <a:spcPct val="80000"/>
              </a:lnSpc>
            </a:pPr>
            <a:r>
              <a:rPr lang="ru-RU" altLang="ru-RU" sz="2400"/>
              <a:t>Неопределенное будущее вызывает рост тревожности, переживание страха, сильного волнения. </a:t>
            </a:r>
          </a:p>
          <a:p>
            <a:pPr>
              <a:lnSpc>
                <a:spcPct val="80000"/>
              </a:lnSpc>
            </a:pPr>
            <a:r>
              <a:rPr lang="ru-RU" altLang="ru-RU" sz="2400"/>
              <a:t>В кризисный период созревания начинается пробуждение личности, важными вопросами этой фазы являются следующие: </a:t>
            </a:r>
          </a:p>
          <a:p>
            <a:pPr>
              <a:lnSpc>
                <a:spcPct val="80000"/>
              </a:lnSpc>
            </a:pPr>
            <a:r>
              <a:rPr lang="ru-RU" altLang="ru-RU" sz="2400"/>
              <a:t>кто я? </a:t>
            </a:r>
          </a:p>
          <a:p>
            <a:pPr>
              <a:lnSpc>
                <a:spcPct val="80000"/>
              </a:lnSpc>
            </a:pPr>
            <a:r>
              <a:rPr lang="ru-RU" altLang="ru-RU" sz="2400"/>
              <a:t>чего я хочу? </a:t>
            </a:r>
          </a:p>
          <a:p>
            <a:pPr>
              <a:lnSpc>
                <a:spcPct val="80000"/>
              </a:lnSpc>
            </a:pPr>
            <a:r>
              <a:rPr lang="ru-RU" altLang="ru-RU" sz="2400"/>
              <a:t>что я могу? </a:t>
            </a:r>
          </a:p>
          <a:p>
            <a:pPr>
              <a:lnSpc>
                <a:spcPct val="80000"/>
              </a:lnSpc>
            </a:pPr>
            <a:r>
              <a:rPr lang="ru-RU" altLang="ru-RU" sz="2400"/>
              <a:t>Но на эти ключевые вопросы еще нет ответа, поэтому основная характеристика отрочества — временный характер (подросток еще не определился и не нашел призвание).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053CD54-85A6-4180-A056-32AEFF2E52A4}"/>
              </a:ext>
            </a:extLst>
          </p:cNvPr>
          <p:cNvSpPr txBox="1">
            <a:spLocks/>
          </p:cNvSpPr>
          <p:nvPr/>
        </p:nvSpPr>
        <p:spPr>
          <a:xfrm>
            <a:off x="1775520" y="2204864"/>
            <a:ext cx="8686800" cy="841248"/>
          </a:xfrm>
          <a:prstGeom prst="rect">
            <a:avLst/>
          </a:prstGeom>
        </p:spPr>
        <p:txBody>
          <a:bodyPr bIns="91440" anchor="b" anchorCtr="0">
            <a:no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5900" b="1" i="0" u="none" strike="noStrike" kern="1200" cap="none" spc="0" normalizeH="0" baseline="0" noProof="0">
                <a:ln w="10160">
                  <a:solidFill>
                    <a:sysClr val="windowText" lastClr="000000"/>
                  </a:solidFill>
                  <a:prstDash val="solid"/>
                </a:ln>
                <a:solidFill>
                  <a:srgbClr val="D34817">
                    <a:lumMod val="50000"/>
                  </a:srgbClr>
                </a:solidFill>
                <a:effectLst>
                  <a:outerShdw blurRad="38100" dist="22860" dir="5400000" algn="tl" rotWithShape="0">
                    <a:srgbClr val="000000">
                      <a:alpha val="30000"/>
                    </a:srgbClr>
                  </a:outerShdw>
                </a:effectLst>
                <a:uLnTx/>
                <a:uFillTx/>
                <a:latin typeface="Book Antiqua" panose="02040602050305030304" pitchFamily="18" charset="0"/>
                <a:ea typeface="+mj-ea"/>
                <a:cs typeface="+mj-cs"/>
              </a:rPr>
              <a:t>БЛАГОДАРЮ ЗА ВНИМАНИЕ!</a:t>
            </a:r>
            <a:endParaRPr kumimoji="0" lang="ru-RU" sz="5900" b="1" i="0" u="none" strike="noStrike" kern="1200" cap="none" spc="0" normalizeH="0" baseline="0" noProof="0" dirty="0">
              <a:ln w="10160">
                <a:solidFill>
                  <a:sysClr val="windowText" lastClr="000000"/>
                </a:solidFill>
                <a:prstDash val="solid"/>
              </a:ln>
              <a:solidFill>
                <a:srgbClr val="D34817">
                  <a:lumMod val="50000"/>
                </a:srgbClr>
              </a:solidFill>
              <a:effectLst>
                <a:outerShdw blurRad="38100" dist="22860" dir="5400000" algn="tl" rotWithShape="0">
                  <a:srgbClr val="000000">
                    <a:alpha val="30000"/>
                  </a:srgbClr>
                </a:outerShdw>
              </a:effectLst>
              <a:uLnTx/>
              <a:uFillTx/>
              <a:latin typeface="Book Antiqua" panose="02040602050305030304" pitchFamily="18" charset="0"/>
              <a:ea typeface="+mj-ea"/>
              <a:cs typeface="+mj-cs"/>
            </a:endParaRPr>
          </a:p>
        </p:txBody>
      </p:sp>
      <p:pic>
        <p:nvPicPr>
          <p:cNvPr id="5" name="Picture 4" descr="Смайлики - Иконки - Фотоальбомы - Иконки и баннера, всё для …">
            <a:extLst>
              <a:ext uri="{FF2B5EF4-FFF2-40B4-BE49-F238E27FC236}">
                <a16:creationId xmlns:a16="http://schemas.microsoft.com/office/drawing/2014/main" xmlns="" id="{92663AFD-FD65-4FCA-933E-22346CFAB1E3}"/>
              </a:ext>
            </a:extLst>
          </p:cNvPr>
          <p:cNvPicPr>
            <a:picLocks noChangeAspect="1" noChangeArrowheads="1"/>
          </p:cNvPicPr>
          <p:nvPr/>
        </p:nvPicPr>
        <p:blipFill>
          <a:blip r:embed="rId2" cstate="print"/>
          <a:srcRect/>
          <a:stretch>
            <a:fillRect/>
          </a:stretch>
        </p:blipFill>
        <p:spPr bwMode="auto">
          <a:xfrm>
            <a:off x="4667240" y="3286124"/>
            <a:ext cx="3240360" cy="2451872"/>
          </a:xfrm>
          <a:prstGeom prst="rect">
            <a:avLst/>
          </a:prstGeom>
          <a:noFill/>
        </p:spPr>
      </p:pic>
    </p:spTree>
    <p:extLst>
      <p:ext uri="{BB962C8B-B14F-4D97-AF65-F5344CB8AC3E}">
        <p14:creationId xmlns:p14="http://schemas.microsoft.com/office/powerpoint/2010/main" val="3922140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Документ" ma:contentTypeID="0x010100309AFB0B25C44A4E9715C53D414C9A60" ma:contentTypeVersion="6" ma:contentTypeDescription="Создание документа." ma:contentTypeScope="" ma:versionID="29dbf1c7d7ef2317fdaddafd2148446f">
  <xsd:schema xmlns:xsd="http://www.w3.org/2001/XMLSchema" xmlns:xs="http://www.w3.org/2001/XMLSchema" xmlns:p="http://schemas.microsoft.com/office/2006/metadata/properties" xmlns:ns3="3bfa2b81-fb94-4db8-8a5d-07e5a5e4d64a" xmlns:ns4="843f3129-8f40-44c0-ae5d-64c9d0b7bde1" targetNamespace="http://schemas.microsoft.com/office/2006/metadata/properties" ma:root="true" ma:fieldsID="206ea6533e3f3bdcf007a26c2768555f" ns3:_="" ns4:_="">
    <xsd:import namespace="3bfa2b81-fb94-4db8-8a5d-07e5a5e4d64a"/>
    <xsd:import namespace="843f3129-8f40-44c0-ae5d-64c9d0b7bde1"/>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fa2b81-fb94-4db8-8a5d-07e5a5e4d64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43f3129-8f40-44c0-ae5d-64c9d0b7bde1" elementFormDefault="qualified">
    <xsd:import namespace="http://schemas.microsoft.com/office/2006/documentManagement/types"/>
    <xsd:import namespace="http://schemas.microsoft.com/office/infopath/2007/PartnerControls"/>
    <xsd:element name="SharedWithUsers" ma:index="11" nillable="true" ma:displayName="Общий доступ с использованием"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Совместно с подробностями" ma:internalName="SharedWithDetails" ma:readOnly="true">
      <xsd:simpleType>
        <xsd:restriction base="dms:Note">
          <xsd:maxLength value="255"/>
        </xsd:restriction>
      </xsd:simpleType>
    </xsd:element>
    <xsd:element name="SharingHintHash" ma:index="13" nillable="true" ma:displayName="Хэш подсказки о совместном доступе"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контента"/>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797F7E-1104-451A-88EC-86D75580FE11}">
  <ds:schemaRefs>
    <ds:schemaRef ds:uri="http://purl.org/dc/elements/1.1/"/>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http://purl.org/dc/dcmitype/"/>
    <ds:schemaRef ds:uri="843f3129-8f40-44c0-ae5d-64c9d0b7bde1"/>
    <ds:schemaRef ds:uri="3bfa2b81-fb94-4db8-8a5d-07e5a5e4d64a"/>
    <ds:schemaRef ds:uri="http://schemas.microsoft.com/office/2006/metadata/properties"/>
  </ds:schemaRefs>
</ds:datastoreItem>
</file>

<file path=customXml/itemProps2.xml><?xml version="1.0" encoding="utf-8"?>
<ds:datastoreItem xmlns:ds="http://schemas.openxmlformats.org/officeDocument/2006/customXml" ds:itemID="{5A612A9B-A5DD-424C-8773-BF5B882F6342}">
  <ds:schemaRefs>
    <ds:schemaRef ds:uri="http://schemas.microsoft.com/sharepoint/v3/contenttype/forms"/>
  </ds:schemaRefs>
</ds:datastoreItem>
</file>

<file path=customXml/itemProps3.xml><?xml version="1.0" encoding="utf-8"?>
<ds:datastoreItem xmlns:ds="http://schemas.openxmlformats.org/officeDocument/2006/customXml" ds:itemID="{FD3A3D85-04D1-49F6-81F0-3641CBBA69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fa2b81-fb94-4db8-8a5d-07e5a5e4d64a"/>
    <ds:schemaRef ds:uri="843f3129-8f40-44c0-ae5d-64c9d0b7bd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TotalTime>
  <Words>1548</Words>
  <Application>Microsoft Office PowerPoint</Application>
  <PresentationFormat>Широкоэкранный</PresentationFormat>
  <Paragraphs>181</Paragraphs>
  <Slides>38</Slides>
  <Notes>0</Notes>
  <HiddenSlides>0</HiddenSlides>
  <MMClips>1</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38</vt:i4>
      </vt:variant>
    </vt:vector>
  </HeadingPairs>
  <TitlesOfParts>
    <vt:vector size="50" baseType="lpstr">
      <vt:lpstr>Arial</vt:lpstr>
      <vt:lpstr>Book Antiqua</vt:lpstr>
      <vt:lpstr>BrowalliaUPC</vt:lpstr>
      <vt:lpstr>Calibri</vt:lpstr>
      <vt:lpstr>Century Gothic</vt:lpstr>
      <vt:lpstr>Century Schoolbook</vt:lpstr>
      <vt:lpstr>Constantia</vt:lpstr>
      <vt:lpstr>Linux Libertine</vt:lpstr>
      <vt:lpstr>Times New Roman</vt:lpstr>
      <vt:lpstr>Wingdings</vt:lpstr>
      <vt:lpstr>Wingdings 3</vt:lpstr>
      <vt:lpstr>Легкий дым</vt:lpstr>
      <vt:lpstr>      Личность и условия социальной ситуации развития в детском и подростковом возрасте </vt:lpstr>
      <vt:lpstr>Презентация PowerPoint</vt:lpstr>
      <vt:lpstr>Презентация PowerPoint</vt:lpstr>
      <vt:lpstr>Презентация PowerPoint</vt:lpstr>
      <vt:lpstr>Презентация PowerPoint</vt:lpstr>
      <vt:lpstr>МЛАДЕНЧЕСТВО</vt:lpstr>
      <vt:lpstr>Первая потребность ребёнка – общение со своими родителями.</vt:lpstr>
      <vt:lpstr> Критерии потребностей</vt:lpstr>
      <vt:lpstr>Психоанализ</vt:lpstr>
      <vt:lpstr>Презентация PowerPoint</vt:lpstr>
      <vt:lpstr>Вывод</vt:lpstr>
      <vt:lpstr>РАННИЙ ВОЗРАСТ</vt:lpstr>
      <vt:lpstr>Период от 1 года до 3 лет </vt:lpstr>
      <vt:lpstr>Развитие ребенка от 1 до 3 лет можно разделить на 3 возрастных периода </vt:lpstr>
      <vt:lpstr>Социальная ситуация развития ребенка в этом возрасте выглядит так: </vt:lpstr>
      <vt:lpstr>Презентация PowerPoint</vt:lpstr>
      <vt:lpstr>ДОШКОЛЬНЫЙ ВОЗРАСТ</vt:lpstr>
      <vt:lpstr>Презентация PowerPoint</vt:lpstr>
      <vt:lpstr>Презентация PowerPoint</vt:lpstr>
      <vt:lpstr>Роль общения дошкольника со сверстниками в психическом развитии</vt:lpstr>
      <vt:lpstr>Презентация PowerPoint</vt:lpstr>
      <vt:lpstr>Презентация PowerPoint</vt:lpstr>
      <vt:lpstr>Презентация PowerPoint</vt:lpstr>
      <vt:lpstr>МЛАДШИЙ ШКОЛЬНЫЙ ВОЗРАСТ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Особенности возраста</vt:lpstr>
      <vt:lpstr>Презентация PowerPoint</vt:lpstr>
      <vt:lpstr>Переходный период </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ФГАОУ ВО «Южный федеральный университет» Академия и психологии и педагогики Кафедра психологии образования  Личность и условия социальной ситуации развития в детском и подростковом возрасте </dc:title>
  <dc:creator>Борзилова Дарья Степановна</dc:creator>
  <cp:lastModifiedBy>HP</cp:lastModifiedBy>
  <cp:revision>5</cp:revision>
  <dcterms:created xsi:type="dcterms:W3CDTF">2020-06-19T12:30:37Z</dcterms:created>
  <dcterms:modified xsi:type="dcterms:W3CDTF">2021-10-17T12:14:39Z</dcterms:modified>
</cp:coreProperties>
</file>