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7" r:id="rId3"/>
    <p:sldId id="306" r:id="rId4"/>
    <p:sldId id="258" r:id="rId5"/>
    <p:sldId id="262" r:id="rId6"/>
    <p:sldId id="263" r:id="rId7"/>
    <p:sldId id="264" r:id="rId8"/>
    <p:sldId id="265" r:id="rId9"/>
    <p:sldId id="276" r:id="rId10"/>
    <p:sldId id="274" r:id="rId11"/>
    <p:sldId id="282" r:id="rId12"/>
    <p:sldId id="273" r:id="rId13"/>
    <p:sldId id="281" r:id="rId14"/>
    <p:sldId id="272" r:id="rId15"/>
    <p:sldId id="280" r:id="rId16"/>
    <p:sldId id="271" r:id="rId17"/>
    <p:sldId id="279" r:id="rId18"/>
    <p:sldId id="270" r:id="rId19"/>
    <p:sldId id="278" r:id="rId20"/>
    <p:sldId id="269" r:id="rId21"/>
    <p:sldId id="277" r:id="rId22"/>
    <p:sldId id="268" r:id="rId23"/>
    <p:sldId id="283" r:id="rId24"/>
    <p:sldId id="267" r:id="rId25"/>
    <p:sldId id="284" r:id="rId26"/>
    <p:sldId id="285" r:id="rId27"/>
    <p:sldId id="286" r:id="rId28"/>
    <p:sldId id="287" r:id="rId29"/>
    <p:sldId id="288" r:id="rId30"/>
    <p:sldId id="289" r:id="rId31"/>
    <p:sldId id="290" r:id="rId32"/>
    <p:sldId id="291" r:id="rId33"/>
    <p:sldId id="292" r:id="rId34"/>
    <p:sldId id="293" r:id="rId35"/>
    <p:sldId id="294" r:id="rId36"/>
    <p:sldId id="303" r:id="rId37"/>
    <p:sldId id="302" r:id="rId38"/>
    <p:sldId id="295" r:id="rId39"/>
    <p:sldId id="301" r:id="rId40"/>
    <p:sldId id="299" r:id="rId41"/>
    <p:sldId id="300" r:id="rId42"/>
    <p:sldId id="298" r:id="rId43"/>
    <p:sldId id="296" r:id="rId44"/>
    <p:sldId id="297" r:id="rId45"/>
    <p:sldId id="304" r:id="rId46"/>
    <p:sldId id="307" r:id="rId47"/>
    <p:sldId id="308" r:id="rId48"/>
    <p:sldId id="309" r:id="rId4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02E04"/>
    <a:srgbClr val="DD980F"/>
    <a:srgbClr val="CCAE40"/>
    <a:srgbClr val="BE994E"/>
    <a:srgbClr val="CBB741"/>
    <a:srgbClr val="FFCC66"/>
    <a:srgbClr val="FFCC00"/>
    <a:srgbClr val="AB5841"/>
    <a:srgbClr val="A57647"/>
    <a:srgbClr val="A3854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9" d="100"/>
          <a:sy n="59" d="100"/>
        </p:scale>
        <p:origin x="-1602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1" d="100"/>
        <a:sy n="71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17.03.2025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16.xml"/><Relationship Id="rId13" Type="http://schemas.openxmlformats.org/officeDocument/2006/relationships/slide" Target="slide26.xml"/><Relationship Id="rId18" Type="http://schemas.openxmlformats.org/officeDocument/2006/relationships/slide" Target="slide36.xml"/><Relationship Id="rId3" Type="http://schemas.openxmlformats.org/officeDocument/2006/relationships/slide" Target="slide6.xml"/><Relationship Id="rId21" Type="http://schemas.openxmlformats.org/officeDocument/2006/relationships/slide" Target="slide42.xml"/><Relationship Id="rId7" Type="http://schemas.openxmlformats.org/officeDocument/2006/relationships/slide" Target="slide14.xml"/><Relationship Id="rId12" Type="http://schemas.openxmlformats.org/officeDocument/2006/relationships/slide" Target="slide24.xml"/><Relationship Id="rId17" Type="http://schemas.openxmlformats.org/officeDocument/2006/relationships/slide" Target="slide34.xml"/><Relationship Id="rId2" Type="http://schemas.openxmlformats.org/officeDocument/2006/relationships/image" Target="../media/image1.jpeg"/><Relationship Id="rId16" Type="http://schemas.openxmlformats.org/officeDocument/2006/relationships/slide" Target="slide32.xml"/><Relationship Id="rId20" Type="http://schemas.openxmlformats.org/officeDocument/2006/relationships/slide" Target="slide40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2.xml"/><Relationship Id="rId11" Type="http://schemas.openxmlformats.org/officeDocument/2006/relationships/slide" Target="slide22.xml"/><Relationship Id="rId5" Type="http://schemas.openxmlformats.org/officeDocument/2006/relationships/slide" Target="slide10.xml"/><Relationship Id="rId15" Type="http://schemas.openxmlformats.org/officeDocument/2006/relationships/slide" Target="slide30.xml"/><Relationship Id="rId10" Type="http://schemas.openxmlformats.org/officeDocument/2006/relationships/slide" Target="slide20.xml"/><Relationship Id="rId19" Type="http://schemas.openxmlformats.org/officeDocument/2006/relationships/slide" Target="slide38.xml"/><Relationship Id="rId4" Type="http://schemas.openxmlformats.org/officeDocument/2006/relationships/slide" Target="slide8.xml"/><Relationship Id="rId9" Type="http://schemas.openxmlformats.org/officeDocument/2006/relationships/slide" Target="slide18.xml"/><Relationship Id="rId14" Type="http://schemas.openxmlformats.org/officeDocument/2006/relationships/slide" Target="slide28.xml"/><Relationship Id="rId22" Type="http://schemas.openxmlformats.org/officeDocument/2006/relationships/slide" Target="slide4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hyperlink" Target="https://vsluh.ru/long/pioneer_era/" TargetMode="External"/><Relationship Id="rId3" Type="http://schemas.openxmlformats.org/officeDocument/2006/relationships/hyperlink" Target="https://memory-map.1sept.ru/memorial-11559" TargetMode="External"/><Relationship Id="rId7" Type="http://schemas.openxmlformats.org/officeDocument/2006/relationships/hyperlink" Target="https://tumentoday.ru/2024/07/18/veteran_truda_yuriy_andreyev_rasskazal_o_trudovom_podvige_tyumenskikh_shkolnikov_v_gody_voyny/" TargetMode="External"/><Relationship Id="rId12" Type="http://schemas.openxmlformats.org/officeDocument/2006/relationships/hyperlink" Target="https://vk.com/album-188323782_274967055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vk.com/feed?q=" TargetMode="External"/><Relationship Id="rId11" Type="http://schemas.openxmlformats.org/officeDocument/2006/relationships/hyperlink" Target="https://dzen.ru/a/YoFASMtRxGVIODet" TargetMode="External"/><Relationship Id="rId5" Type="http://schemas.openxmlformats.org/officeDocument/2006/relationships/hyperlink" Target="http://www.oboznik.ru/?p=45353" TargetMode="External"/><Relationship Id="rId10" Type="http://schemas.openxmlformats.org/officeDocument/2006/relationships/hyperlink" Target="https://www.tumen.kp.ru/daily/26378/3257686/" TargetMode="External"/><Relationship Id="rId4" Type="http://schemas.openxmlformats.org/officeDocument/2006/relationships/hyperlink" Target="https://vk.com/wall-160867789_27" TargetMode="External"/><Relationship Id="rId9" Type="http://schemas.openxmlformats.org/officeDocument/2006/relationships/hyperlink" Target="https://vk.com/@marx72-vspo6" TargetMode="Externa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onspekta.net/studopediaru/baza25/13210565426605.files/image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8" y="0"/>
            <a:ext cx="9132404" cy="6858000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130" name="Picture 2" descr="https://sun9-15.userapi.com/impg/F6mp7wwvHTu2Y2wKhJNR317B1haACpD347QNdQ/rcsIvaYj4UE.jpg?size=1280x719&amp;quality=96&amp;rotate=270&amp;sign=cba0ef7efe29b66a827f19360cb7bec1&amp;type=album"/>
          <p:cNvPicPr>
            <a:picLocks noChangeAspect="1" noChangeArrowheads="1"/>
          </p:cNvPicPr>
          <p:nvPr/>
        </p:nvPicPr>
        <p:blipFill>
          <a:blip r:embed="rId3"/>
          <a:srcRect l="8789" r="4492"/>
          <a:stretch>
            <a:fillRect/>
          </a:stretch>
        </p:blipFill>
        <p:spPr bwMode="auto">
          <a:xfrm>
            <a:off x="1142976" y="1071546"/>
            <a:ext cx="6948055" cy="4500570"/>
          </a:xfrm>
          <a:prstGeom prst="rect">
            <a:avLst/>
          </a:prstGeom>
          <a:noFill/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1000100" y="0"/>
            <a:ext cx="6840760" cy="1142984"/>
          </a:xfrm>
          <a:prstGeom prst="rect">
            <a:avLst/>
          </a:prstGeom>
        </p:spPr>
        <p:txBody>
          <a:bodyPr>
            <a:normAutofit fontScale="97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Интерактивная игра-викторина</a:t>
            </a:r>
            <a:br>
              <a:rPr kumimoji="0" lang="ru-RU" alt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</a:br>
            <a:r>
              <a:rPr kumimoji="0" lang="ru-RU" alt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«Тюмень тыловая» </a:t>
            </a:r>
            <a:endParaRPr kumimoji="0" lang="ru-RU" altLang="ru-RU" sz="4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3643306" y="5572140"/>
            <a:ext cx="5500694" cy="7143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>
              <a:buNone/>
              <a:defRPr sz="200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itchFamily="34" charset="0"/>
              </a:rPr>
              <a:t>Автор :  </a:t>
            </a:r>
            <a:r>
              <a:rPr kumimoji="0" lang="ru-R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itchFamily="34" charset="0"/>
              </a:rPr>
              <a:t>Велижанина</a:t>
            </a: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itchFamily="34" charset="0"/>
              </a:rPr>
              <a:t> Любовь Алексеевна,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1600" b="1" dirty="0" smtClean="0">
                <a:solidFill>
                  <a:schemeClr val="tx1"/>
                </a:solidFill>
                <a:latin typeface="+mn-lt"/>
              </a:rPr>
              <a:t>у</a:t>
            </a:r>
            <a:r>
              <a:rPr kumimoji="0" lang="ru-R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itchFamily="34" charset="0"/>
              </a:rPr>
              <a:t>читель</a:t>
            </a:r>
            <a:r>
              <a:rPr kumimoji="0" lang="ru-RU" sz="1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itchFamily="34" charset="0"/>
              </a:rPr>
              <a:t> </a:t>
            </a: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itchFamily="34" charset="0"/>
              </a:rPr>
              <a:t>начальных</a:t>
            </a:r>
            <a:r>
              <a:rPr kumimoji="0" lang="ru-RU" sz="1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itchFamily="34" charset="0"/>
              </a:rPr>
              <a:t> классов </a:t>
            </a: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 pitchFamily="34" charset="0"/>
              </a:rPr>
              <a:t>  МБОУ НШ-ДС № 76  г. Тюмени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onspekta.net/studopediaru/baza25/13210565426605.files/image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8" y="0"/>
            <a:ext cx="9132404" cy="6858000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3"/>
          <p:cNvSpPr txBox="1">
            <a:spLocks/>
          </p:cNvSpPr>
          <p:nvPr/>
        </p:nvSpPr>
        <p:spPr>
          <a:xfrm>
            <a:off x="714348" y="1571612"/>
            <a:ext cx="8132440" cy="107157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imes New Roman" panose="02020603050405020304" pitchFamily="18" charset="0"/>
              </a:rPr>
              <a:t>Тыл – это половина Победы, даже больше.                                                   </a:t>
            </a:r>
            <a:br>
              <a:rPr kumimoji="0" lang="ru-RU" sz="28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imes New Roman" panose="02020603050405020304" pitchFamily="18" charset="0"/>
              </a:rPr>
            </a:br>
            <a:r>
              <a:rPr kumimoji="0" lang="ru-RU" sz="28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imes New Roman" panose="02020603050405020304" pitchFamily="18" charset="0"/>
              </a:rPr>
              <a:t>Маршал  Г.К. Жуков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57224" y="3500438"/>
            <a:ext cx="735811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Clr>
                <a:schemeClr val="tx1">
                  <a:shade val="95000"/>
                </a:schemeClr>
              </a:buClr>
              <a:defRPr/>
            </a:pPr>
            <a:r>
              <a:rPr lang="ru-RU" sz="2400" dirty="0" smtClean="0">
                <a:cs typeface="Arial" pitchFamily="34" charset="0"/>
              </a:rPr>
              <a:t>   Великая </a:t>
            </a:r>
            <a:r>
              <a:rPr lang="ru-RU" sz="2400" dirty="0">
                <a:cs typeface="Arial" pitchFamily="34" charset="0"/>
              </a:rPr>
              <a:t>Отечественная война оставила глубокий след </a:t>
            </a:r>
            <a:r>
              <a:rPr lang="ru-RU" sz="2400" dirty="0" smtClean="0">
                <a:cs typeface="Arial" pitchFamily="34" charset="0"/>
              </a:rPr>
              <a:t>в </a:t>
            </a:r>
            <a:r>
              <a:rPr lang="ru-RU" sz="2400" dirty="0">
                <a:cs typeface="Arial" pitchFamily="34" charset="0"/>
              </a:rPr>
              <a:t>истории нашего </a:t>
            </a:r>
            <a:r>
              <a:rPr lang="ru-RU" sz="2400" dirty="0" smtClean="0">
                <a:cs typeface="Arial" pitchFamily="34" charset="0"/>
              </a:rPr>
              <a:t>города. </a:t>
            </a:r>
            <a:r>
              <a:rPr lang="ru-RU" sz="2400" dirty="0">
                <a:cs typeface="Arial" pitchFamily="34" charset="0"/>
              </a:rPr>
              <a:t>Четыре долгих года длилась </a:t>
            </a:r>
            <a:r>
              <a:rPr lang="ru-RU" sz="2400" dirty="0" smtClean="0">
                <a:cs typeface="Arial" pitchFamily="34" charset="0"/>
              </a:rPr>
              <a:t>Великая </a:t>
            </a:r>
            <a:r>
              <a:rPr lang="ru-RU" sz="2400" dirty="0">
                <a:cs typeface="Arial" pitchFamily="34" charset="0"/>
              </a:rPr>
              <a:t>Отечественная война, четыре долгих года </a:t>
            </a:r>
            <a:r>
              <a:rPr lang="ru-RU" sz="2400" dirty="0" smtClean="0">
                <a:cs typeface="Arial" pitchFamily="34" charset="0"/>
              </a:rPr>
              <a:t>трудились </a:t>
            </a:r>
            <a:r>
              <a:rPr lang="ru-RU" sz="2400" dirty="0" err="1">
                <a:cs typeface="Arial" pitchFamily="34" charset="0"/>
              </a:rPr>
              <a:t>тюменцы</a:t>
            </a:r>
            <a:r>
              <a:rPr lang="ru-RU" sz="2400" dirty="0">
                <a:cs typeface="Arial" pitchFamily="34" charset="0"/>
              </a:rPr>
              <a:t>, не жалея сил </a:t>
            </a:r>
            <a:r>
              <a:rPr lang="ru-RU" sz="2400" dirty="0" smtClean="0">
                <a:cs typeface="Arial" pitchFamily="34" charset="0"/>
              </a:rPr>
              <a:t>для </a:t>
            </a:r>
            <a:r>
              <a:rPr lang="ru-RU" sz="2400" dirty="0">
                <a:cs typeface="Arial" pitchFamily="34" charset="0"/>
              </a:rPr>
              <a:t>фронта и Победы. </a:t>
            </a:r>
            <a:endParaRPr lang="ru-RU" sz="2400" b="1" dirty="0">
              <a:solidFill>
                <a:schemeClr val="tx2">
                  <a:lumMod val="10000"/>
                </a:schemeClr>
              </a:solidFill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onspekta.net/studopediaru/baza25/13210565426605.files/image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8" y="0"/>
            <a:ext cx="9132404" cy="6858000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Управляющая кнопка: настраиваемая 7">
            <a:hlinkClick r:id="" action="ppaction://hlinkshowjump?jump=nextslide" highlightClick="1"/>
          </p:cNvPr>
          <p:cNvSpPr/>
          <p:nvPr/>
        </p:nvSpPr>
        <p:spPr>
          <a:xfrm>
            <a:off x="571472" y="428604"/>
            <a:ext cx="7929618" cy="5429288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>
              <a:solidFill>
                <a:srgbClr val="602E04"/>
              </a:solidFill>
            </a:endParaRPr>
          </a:p>
        </p:txBody>
      </p:sp>
      <p:pic>
        <p:nvPicPr>
          <p:cNvPr id="9" name="Picture 2" descr="https://sun9-73.userapi.com/impg/PkJ-rM55tFKLgPfkAASmIZXgjRuNI41PY2MPJQ/h1bQRTCZxmU.jpg?size=604x402&amp;quality=95&amp;sign=596fcee1c3241dab1f9b27ee23f64ebf&amp;c_uniq_tag=7ESMaZLdhBJYzNI98oqjZUeq8uzvqZKImt4L5Gmt-Gc&amp;type=albu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714356"/>
            <a:ext cx="7406092" cy="4929222"/>
          </a:xfrm>
          <a:prstGeom prst="rect">
            <a:avLst/>
          </a:prstGeom>
          <a:noFill/>
        </p:spPr>
      </p:pic>
      <p:sp>
        <p:nvSpPr>
          <p:cNvPr id="10" name="Управляющая кнопка: настраиваемая 9">
            <a:hlinkClick r:id="" action="ppaction://hlinkshowjump?jump=nextslide" highlightClick="1"/>
          </p:cNvPr>
          <p:cNvSpPr/>
          <p:nvPr/>
        </p:nvSpPr>
        <p:spPr>
          <a:xfrm>
            <a:off x="6143636" y="4643446"/>
            <a:ext cx="2786050" cy="1500174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>
              <a:solidFill>
                <a:srgbClr val="602E04"/>
              </a:solidFill>
            </a:endParaRPr>
          </a:p>
        </p:txBody>
      </p:sp>
      <p:pic>
        <p:nvPicPr>
          <p:cNvPr id="11" name="Picture 2" descr="https://sun9-37.userapi.com/impg/Ipwthuq3ay5apvKHlma952qSH-S6PWCGl9rHUQ/PcgWLWqiLt4.jpg?size=828x398&amp;quality=95&amp;sign=ab009e348f9ab1a4f0bb7aaa43ec2c31&amp;c_uniq_tag=-bsg04TfVYdrFShOpMtRycgxlUSii3RmhOrwoSW4t3w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12" y="4786322"/>
            <a:ext cx="2526536" cy="12144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onspekta.net/studopediaru/baza25/13210565426605.files/image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8" y="0"/>
            <a:ext cx="9132404" cy="6858000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None/>
            </a:pPr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                        Правила для участников</a:t>
            </a:r>
          </a:p>
          <a:p>
            <a:pPr marL="342900" indent="-342900" algn="just">
              <a:buNone/>
            </a:pP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cs typeface="Times New Roman" pitchFamily="18" charset="0"/>
              </a:rPr>
              <a:t>                  </a:t>
            </a:r>
            <a:r>
              <a:rPr lang="ru-RU" sz="2400" b="1" dirty="0" smtClean="0">
                <a:solidFill>
                  <a:srgbClr val="293315"/>
                </a:solidFill>
                <a:cs typeface="Times New Roman" pitchFamily="18" charset="0"/>
              </a:rPr>
              <a:t>1. В игре участвуют 2- 4 команды. Им необходимо выбрать капитана, придумать название команды и девиз.</a:t>
            </a:r>
          </a:p>
          <a:p>
            <a:pPr marL="342900" indent="-342900" algn="just">
              <a:buNone/>
            </a:pPr>
            <a:r>
              <a:rPr lang="ru-RU" sz="2400" b="1" dirty="0" smtClean="0">
                <a:solidFill>
                  <a:srgbClr val="293315"/>
                </a:solidFill>
                <a:cs typeface="Times New Roman" pitchFamily="18" charset="0"/>
              </a:rPr>
              <a:t>             2. Команды по очереди  выбирают любую тему вопроса и количество баллов. </a:t>
            </a:r>
            <a:r>
              <a:rPr lang="ru-RU" sz="2400" b="1" i="1" dirty="0" smtClean="0">
                <a:solidFill>
                  <a:srgbClr val="293315"/>
                </a:solidFill>
                <a:cs typeface="Times New Roman" pitchFamily="18" charset="0"/>
              </a:rPr>
              <a:t>Нажатием  выбранной  цифры  (количество баллов) на панели   открывается соответствующий вопрос.</a:t>
            </a:r>
            <a:endParaRPr lang="ru-RU" sz="2400" b="1" dirty="0" smtClean="0">
              <a:solidFill>
                <a:srgbClr val="293315"/>
              </a:solidFill>
              <a:cs typeface="Times New Roman" pitchFamily="18" charset="0"/>
            </a:endParaRPr>
          </a:p>
          <a:p>
            <a:pPr algn="just">
              <a:buNone/>
            </a:pPr>
            <a:r>
              <a:rPr lang="ru-RU" sz="2400" b="1" dirty="0" smtClean="0">
                <a:solidFill>
                  <a:srgbClr val="293315"/>
                </a:solidFill>
                <a:cs typeface="Times New Roman" pitchFamily="18" charset="0"/>
              </a:rPr>
              <a:t>              3. На размышление команде даётся 30 секунд. </a:t>
            </a:r>
          </a:p>
          <a:p>
            <a:pPr algn="just">
              <a:buNone/>
            </a:pPr>
            <a:r>
              <a:rPr lang="ru-RU" sz="2400" b="1" dirty="0" smtClean="0">
                <a:solidFill>
                  <a:srgbClr val="293315"/>
                </a:solidFill>
                <a:cs typeface="Times New Roman" pitchFamily="18" charset="0"/>
              </a:rPr>
              <a:t>       Если    команда не смогла дать ответ,  право ответа переходит к соперникам, которые могут заработать дополнительный балл. </a:t>
            </a:r>
          </a:p>
          <a:p>
            <a:pPr algn="just">
              <a:buNone/>
            </a:pPr>
            <a:r>
              <a:rPr lang="ru-RU" sz="2400" b="1" dirty="0" smtClean="0">
                <a:solidFill>
                  <a:srgbClr val="293315"/>
                </a:solidFill>
                <a:cs typeface="Times New Roman" pitchFamily="18" charset="0"/>
              </a:rPr>
              <a:t>             4. Чтобы узнать правильный ответ, нужно нажать на знак   «Ответ».</a:t>
            </a:r>
          </a:p>
          <a:p>
            <a:pPr algn="just">
              <a:buNone/>
            </a:pPr>
            <a:r>
              <a:rPr lang="ru-RU" sz="2400" b="1" dirty="0" smtClean="0">
                <a:solidFill>
                  <a:srgbClr val="293315"/>
                </a:solidFill>
                <a:cs typeface="Times New Roman" pitchFamily="18" charset="0"/>
              </a:rPr>
              <a:t>             5. Возврат на панель вопросов осуществляется нажатием управляющей кнопки в правом нижнем углу слайда.</a:t>
            </a:r>
          </a:p>
          <a:p>
            <a:pPr algn="ctr">
              <a:buNone/>
            </a:pPr>
            <a:r>
              <a:rPr lang="ru-RU" sz="2400" b="1" dirty="0" smtClean="0">
                <a:solidFill>
                  <a:srgbClr val="C00000"/>
                </a:solidFill>
                <a:cs typeface="Times New Roman" pitchFamily="18" charset="0"/>
              </a:rPr>
              <a:t>        </a:t>
            </a:r>
            <a:endParaRPr lang="ru-RU" sz="2400" dirty="0"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onspekta.net/studopediaru/baza25/13210565426605.files/image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 b="12728"/>
          <a:stretch>
            <a:fillRect/>
          </a:stretch>
        </p:blipFill>
        <p:spPr bwMode="auto">
          <a:xfrm>
            <a:off x="5798" y="0"/>
            <a:ext cx="9132404" cy="6858000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0" y="0"/>
          <a:ext cx="9113058" cy="6858000"/>
        </p:xfrm>
        <a:graphic>
          <a:graphicData uri="http://schemas.openxmlformats.org/drawingml/2006/table">
            <a:tbl>
              <a:tblPr firstRow="1" bandRow="1">
                <a:effectLst>
                  <a:innerShdw blurRad="63500" dist="50800" dir="2700000">
                    <a:prstClr val="black">
                      <a:alpha val="50000"/>
                    </a:prstClr>
                  </a:innerShdw>
                </a:effectLst>
                <a:tableStyleId>{68D230F3-CF80-4859-8CE7-A43EE81993B5}</a:tableStyleId>
              </a:tblPr>
              <a:tblGrid>
                <a:gridCol w="3929058"/>
                <a:gridCol w="1296000"/>
                <a:gridCol w="1296000"/>
                <a:gridCol w="1296000"/>
                <a:gridCol w="1296000"/>
              </a:tblGrid>
              <a:tr h="137160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Тюменские </a:t>
                      </a:r>
                    </a:p>
                    <a:p>
                      <a:pPr algn="ctr"/>
                      <a:r>
                        <a:rPr lang="ru-RU" sz="2800" b="1" dirty="0" smtClean="0"/>
                        <a:t>предприятия</a:t>
                      </a:r>
                    </a:p>
                    <a:p>
                      <a:pPr algn="ctr"/>
                      <a:endParaRPr lang="ru-RU" sz="2800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hlinkClick r:id="rId3" action="ppaction://hlinksldjump"/>
                        </a:rPr>
                        <a:t>10</a:t>
                      </a:r>
                      <a:endParaRPr lang="ru-RU" sz="4400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hlinkClick r:id="rId4" action="ppaction://hlinksldjump"/>
                        </a:rPr>
                        <a:t>20</a:t>
                      </a:r>
                      <a:endParaRPr lang="ru-RU" sz="4400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hlinkClick r:id="rId5" action="ppaction://hlinksldjump"/>
                        </a:rPr>
                        <a:t>30</a:t>
                      </a:r>
                      <a:endParaRPr lang="ru-RU" sz="4400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hlinkClick r:id="rId6" action="ppaction://hlinksldjump"/>
                        </a:rPr>
                        <a:t>40</a:t>
                      </a:r>
                      <a:endParaRPr lang="ru-RU" sz="4400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37160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Эвакуированные предприятия</a:t>
                      </a:r>
                      <a:endParaRPr lang="ru-RU" sz="28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hlinkClick r:id="rId7" action="ppaction://hlinksldjump"/>
                        </a:rPr>
                        <a:t>10</a:t>
                      </a:r>
                      <a:endParaRPr lang="ru-RU" sz="4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hlinkClick r:id="rId8" action="ppaction://hlinksldjump"/>
                        </a:rPr>
                        <a:t>20</a:t>
                      </a:r>
                      <a:endParaRPr lang="ru-RU" sz="4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hlinkClick r:id="rId9" action="ppaction://hlinksldjump"/>
                        </a:rPr>
                        <a:t>30</a:t>
                      </a:r>
                      <a:endParaRPr lang="ru-RU" sz="4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hlinkClick r:id="rId10" action="ppaction://hlinksldjump"/>
                        </a:rPr>
                        <a:t>40</a:t>
                      </a:r>
                      <a:endParaRPr lang="ru-RU" sz="4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37160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Госпитали</a:t>
                      </a:r>
                      <a:r>
                        <a:rPr lang="ru-RU" sz="2800" b="1" baseline="0" dirty="0" smtClean="0"/>
                        <a:t> </a:t>
                      </a:r>
                    </a:p>
                    <a:p>
                      <a:pPr algn="ctr"/>
                      <a:r>
                        <a:rPr lang="ru-RU" sz="2800" b="1" baseline="0" dirty="0" smtClean="0"/>
                        <a:t>для раненых военных</a:t>
                      </a:r>
                      <a:endParaRPr lang="ru-RU" sz="28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hlinkClick r:id="rId11" action="ppaction://hlinksldjump"/>
                        </a:rPr>
                        <a:t>10</a:t>
                      </a:r>
                      <a:endParaRPr lang="ru-RU" sz="4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hlinkClick r:id="rId12" action="ppaction://hlinksldjump"/>
                        </a:rPr>
                        <a:t>20</a:t>
                      </a:r>
                      <a:endParaRPr lang="ru-RU" sz="4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hlinkClick r:id="rId13" action="ppaction://hlinksldjump"/>
                        </a:rPr>
                        <a:t>30</a:t>
                      </a:r>
                      <a:endParaRPr lang="ru-RU" sz="4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hlinkClick r:id="rId14" action="ppaction://hlinksldjump"/>
                        </a:rPr>
                        <a:t>40</a:t>
                      </a:r>
                      <a:endParaRPr lang="ru-RU" sz="44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37160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Дети- </a:t>
                      </a:r>
                    </a:p>
                    <a:p>
                      <a:pPr algn="ctr"/>
                      <a:r>
                        <a:rPr lang="ru-RU" sz="2800" b="1" dirty="0" smtClean="0"/>
                        <a:t>труженики тыла</a:t>
                      </a:r>
                      <a:endParaRPr lang="ru-RU" sz="2800" b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hlinkClick r:id="rId15" action="ppaction://hlinksldjump"/>
                        </a:rPr>
                        <a:t>10</a:t>
                      </a:r>
                      <a:endParaRPr lang="ru-RU" sz="4400" b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hlinkClick r:id="rId16" action="ppaction://hlinksldjump"/>
                        </a:rPr>
                        <a:t>20</a:t>
                      </a:r>
                      <a:endParaRPr lang="ru-RU" sz="4400" b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hlinkClick r:id="rId17" action="ppaction://hlinksldjump"/>
                        </a:rPr>
                        <a:t>30</a:t>
                      </a:r>
                      <a:endParaRPr lang="ru-RU" sz="4400" b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hlinkClick r:id="rId18" action="ppaction://hlinksldjump"/>
                        </a:rPr>
                        <a:t>40</a:t>
                      </a:r>
                      <a:endParaRPr lang="ru-RU" sz="4400" b="1" dirty="0">
                        <a:solidFill>
                          <a:schemeClr val="accent3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37160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Памятники Великой Отечественной войны</a:t>
                      </a:r>
                      <a:endParaRPr lang="ru-RU" sz="2800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hlinkClick r:id="rId19" action="ppaction://hlinksldjump"/>
                        </a:rPr>
                        <a:t>10</a:t>
                      </a:r>
                      <a:endParaRPr lang="ru-RU" sz="4400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hlinkClick r:id="rId20" action="ppaction://hlinksldjump"/>
                        </a:rPr>
                        <a:t>20</a:t>
                      </a:r>
                      <a:endParaRPr lang="ru-RU" sz="4400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hlinkClick r:id="rId21" action="ppaction://hlinksldjump"/>
                        </a:rPr>
                        <a:t>30</a:t>
                      </a:r>
                      <a:endParaRPr lang="ru-RU" sz="4400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hlinkClick r:id="rId22" action="ppaction://hlinksldjump"/>
                        </a:rPr>
                        <a:t>40</a:t>
                      </a:r>
                      <a:endParaRPr lang="ru-RU" sz="4400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onspekta.net/studopediaru/baza25/13210565426605.files/image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 b="12728"/>
          <a:stretch>
            <a:fillRect/>
          </a:stretch>
        </p:blipFill>
        <p:spPr bwMode="auto">
          <a:xfrm>
            <a:off x="5798" y="0"/>
            <a:ext cx="9132404" cy="6858000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настраиваемая 3">
            <a:hlinkClick r:id="" action="ppaction://hlinkshowjump?jump=nextslide" highlightClick="1"/>
          </p:cNvPr>
          <p:cNvSpPr/>
          <p:nvPr/>
        </p:nvSpPr>
        <p:spPr>
          <a:xfrm>
            <a:off x="2928926" y="6072206"/>
            <a:ext cx="3429024" cy="642942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602E04"/>
                </a:solidFill>
              </a:rPr>
              <a:t>ответ</a:t>
            </a:r>
            <a:endParaRPr lang="ru-RU" sz="2400" b="1" dirty="0">
              <a:solidFill>
                <a:srgbClr val="602E04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85918" y="0"/>
            <a:ext cx="55721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/>
              <a:t>Тюменские предприятия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85720" y="357166"/>
            <a:ext cx="1000132" cy="928694"/>
          </a:xfrm>
          <a:prstGeom prst="rect">
            <a:avLst/>
          </a:prstGeom>
          <a:solidFill>
            <a:srgbClr val="DD980F"/>
          </a:solidFill>
          <a:ln>
            <a:solidFill>
              <a:srgbClr val="602E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10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1357290" y="571480"/>
            <a:ext cx="7128792" cy="1428760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just">
              <a:spcBef>
                <a:spcPct val="0"/>
              </a:spcBef>
            </a:pPr>
            <a:r>
              <a:rPr kumimoji="0" lang="ru-RU" alt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  В военное время Тюменская судоверфь </a:t>
            </a:r>
            <a:r>
              <a:rPr kumimoji="0" lang="en-US" alt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(</a:t>
            </a:r>
            <a:r>
              <a:rPr kumimoji="0" lang="ru-RU" alt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теперь судостроительный завод</a:t>
            </a:r>
            <a:r>
              <a:rPr kumimoji="0" lang="en-US" alt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)</a:t>
            </a:r>
            <a:r>
              <a:rPr kumimoji="0" lang="ru-RU" alt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выпускала торпедные катера.</a:t>
            </a:r>
            <a:r>
              <a:rPr kumimoji="0" lang="ru-RU" alt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 </a:t>
            </a:r>
          </a:p>
          <a:p>
            <a:pPr lvl="0" algn="just">
              <a:spcBef>
                <a:spcPct val="0"/>
              </a:spcBef>
            </a:pPr>
            <a:r>
              <a:rPr lang="ru-RU" altLang="ru-RU" sz="2400" dirty="0" smtClean="0">
                <a:cs typeface="Times New Roman" panose="02020603050405020304" pitchFamily="18" charset="0"/>
              </a:rPr>
              <a:t>   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642878" y="3714752"/>
            <a:ext cx="8501122" cy="2500330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just">
              <a:spcBef>
                <a:spcPct val="0"/>
              </a:spcBef>
            </a:pPr>
            <a:r>
              <a:rPr lang="ru-RU" altLang="ru-RU" sz="2400" dirty="0" smtClean="0">
                <a:cs typeface="Times New Roman" panose="02020603050405020304" pitchFamily="18" charset="0"/>
              </a:rPr>
              <a:t>   Тюменские катера воевали на Черном, Балтийском морях, Тихом океане, Онежском и Ладожском озерах, потопили десятки гитлеровских кораблей, участвовали во многих военных операциях. </a:t>
            </a:r>
          </a:p>
          <a:p>
            <a:pPr lvl="0" algn="just">
              <a:spcBef>
                <a:spcPct val="0"/>
              </a:spcBef>
            </a:pPr>
            <a:r>
              <a:rPr lang="ru-RU" altLang="ru-RU" sz="2400" b="1" dirty="0" smtClean="0">
                <a:cs typeface="Times New Roman" panose="02020603050405020304" pitchFamily="18" charset="0"/>
              </a:rPr>
              <a:t>   Сколько торпедных катеров  было построено Тюменской судоверфью во время Великой Отечественной войны?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sp>
        <p:nvSpPr>
          <p:cNvPr id="10" name="Управляющая кнопка: настраиваемая 9">
            <a:hlinkClick r:id="" action="ppaction://hlinkshowjump?jump=nextslide" highlightClick="1"/>
          </p:cNvPr>
          <p:cNvSpPr/>
          <p:nvPr/>
        </p:nvSpPr>
        <p:spPr>
          <a:xfrm>
            <a:off x="2500298" y="1500174"/>
            <a:ext cx="3357586" cy="2286016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>
              <a:solidFill>
                <a:srgbClr val="602E04"/>
              </a:solidFill>
            </a:endParaRPr>
          </a:p>
        </p:txBody>
      </p:sp>
      <p:pic>
        <p:nvPicPr>
          <p:cNvPr id="12" name="Picture 2" descr="https://avatars.dzeninfra.ru/get-zen_doc/9719727/pub_6105c00875ac2b0843b52239_646c98635789a93e0315f3ca/scale_12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3175" y="1643051"/>
            <a:ext cx="3071834" cy="20478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onspekta.net/studopediaru/baza25/13210565426605.files/image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 b="12728"/>
          <a:stretch>
            <a:fillRect/>
          </a:stretch>
        </p:blipFill>
        <p:spPr bwMode="auto">
          <a:xfrm>
            <a:off x="5798" y="0"/>
            <a:ext cx="9132404" cy="6858000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настраиваемая 3">
            <a:hlinkClick r:id="" action="ppaction://hlinkshowjump?jump=nextslide" highlightClick="1"/>
          </p:cNvPr>
          <p:cNvSpPr/>
          <p:nvPr/>
        </p:nvSpPr>
        <p:spPr>
          <a:xfrm>
            <a:off x="571472" y="1357298"/>
            <a:ext cx="8143932" cy="3429024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602E04"/>
                </a:solidFill>
              </a:rPr>
              <a:t>ответ</a:t>
            </a:r>
            <a:endParaRPr lang="ru-RU" sz="2800" b="1" dirty="0">
              <a:solidFill>
                <a:srgbClr val="602E04"/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7858148" y="5857892"/>
            <a:ext cx="1000100" cy="714356"/>
          </a:xfrm>
          <a:prstGeom prst="actionButtonHome">
            <a:avLst/>
          </a:prstGeom>
          <a:solidFill>
            <a:srgbClr val="DD980F"/>
          </a:solidFill>
          <a:ln>
            <a:solidFill>
              <a:srgbClr val="602E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Объект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60" t="4228" r="3286" b="37995"/>
          <a:stretch>
            <a:fillRect/>
          </a:stretch>
        </p:blipFill>
        <p:spPr>
          <a:xfrm>
            <a:off x="714348" y="1500174"/>
            <a:ext cx="7819847" cy="3143272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642910" y="4929198"/>
            <a:ext cx="792961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/>
              <a:t>Всего в период Великой Отечественной войны в Тюмени было построено 165 торпедных катеров: 134  типа Г-5 и 31 типа 123-бис «Комсомолец».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onspekta.net/studopediaru/baza25/13210565426605.files/image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 b="12728"/>
          <a:stretch>
            <a:fillRect/>
          </a:stretch>
        </p:blipFill>
        <p:spPr bwMode="auto">
          <a:xfrm>
            <a:off x="5798" y="0"/>
            <a:ext cx="9132404" cy="6858000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настраиваемая 3">
            <a:hlinkClick r:id="" action="ppaction://hlinkshowjump?jump=nextslide" highlightClick="1"/>
          </p:cNvPr>
          <p:cNvSpPr/>
          <p:nvPr/>
        </p:nvSpPr>
        <p:spPr>
          <a:xfrm>
            <a:off x="2786050" y="5929330"/>
            <a:ext cx="3429024" cy="642942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602E04"/>
                </a:solidFill>
              </a:rPr>
              <a:t>ответ</a:t>
            </a:r>
            <a:endParaRPr lang="ru-RU" sz="2800" b="1" dirty="0">
              <a:solidFill>
                <a:srgbClr val="602E04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85918" y="428604"/>
            <a:ext cx="55721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/>
              <a:t>Тюменские предприятия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85720" y="357166"/>
            <a:ext cx="1000132" cy="928694"/>
          </a:xfrm>
          <a:prstGeom prst="rect">
            <a:avLst/>
          </a:prstGeom>
          <a:solidFill>
            <a:srgbClr val="DD980F"/>
          </a:solidFill>
          <a:ln>
            <a:solidFill>
              <a:srgbClr val="602E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20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57224" y="1214422"/>
            <a:ext cx="764386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altLang="ru-RU" sz="2400" dirty="0" smtClean="0"/>
              <a:t>С первых дней войны один из тюменских заводов перешел на производство минометов и мин калибра 82 и 120 мм, корпусов гаубичных снарядов калибра 122 мм.</a:t>
            </a:r>
          </a:p>
          <a:p>
            <a:pPr algn="just"/>
            <a:r>
              <a:rPr lang="ru-RU" altLang="ru-RU" sz="2400" b="1" dirty="0" smtClean="0"/>
              <a:t>С какого завода отправлялись на фронт мины и минометы?  </a:t>
            </a:r>
            <a:endParaRPr lang="ru-RU" sz="2400" b="1" dirty="0"/>
          </a:p>
        </p:txBody>
      </p:sp>
      <p:sp>
        <p:nvSpPr>
          <p:cNvPr id="9" name="Управляющая кнопка: настраиваемая 8">
            <a:hlinkClick r:id="" action="ppaction://hlinkshowjump?jump=nextslide" highlightClick="1"/>
          </p:cNvPr>
          <p:cNvSpPr/>
          <p:nvPr/>
        </p:nvSpPr>
        <p:spPr>
          <a:xfrm>
            <a:off x="2643174" y="2928934"/>
            <a:ext cx="3786214" cy="2857520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>
              <a:solidFill>
                <a:srgbClr val="602E04"/>
              </a:solidFill>
            </a:endParaRPr>
          </a:p>
        </p:txBody>
      </p:sp>
      <p:pic>
        <p:nvPicPr>
          <p:cNvPr id="10" name="Picture 2" descr="http://900igr.net/up/datas/153981/00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3510" t="14098" r="7191" b="8366"/>
          <a:stretch>
            <a:fillRect/>
          </a:stretch>
        </p:blipFill>
        <p:spPr bwMode="auto">
          <a:xfrm>
            <a:off x="2786050" y="3071810"/>
            <a:ext cx="3506956" cy="25717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onspekta.net/studopediaru/baza25/13210565426605.files/image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 b="12728"/>
          <a:stretch>
            <a:fillRect/>
          </a:stretch>
        </p:blipFill>
        <p:spPr bwMode="auto">
          <a:xfrm>
            <a:off x="5798" y="0"/>
            <a:ext cx="9132404" cy="6858000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7858148" y="5857892"/>
            <a:ext cx="1000100" cy="714356"/>
          </a:xfrm>
          <a:prstGeom prst="actionButtonHome">
            <a:avLst/>
          </a:prstGeom>
          <a:solidFill>
            <a:srgbClr val="DD980F"/>
          </a:solidFill>
          <a:ln>
            <a:solidFill>
              <a:srgbClr val="602E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428596" y="5657671"/>
            <a:ext cx="792961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altLang="ru-RU" sz="2400" dirty="0" smtClean="0">
                <a:cs typeface="Times New Roman" panose="02020603050405020304" pitchFamily="18" charset="0"/>
              </a:rPr>
              <a:t>Тысячи ящиков с минами ежемесячно отправлялись </a:t>
            </a:r>
          </a:p>
          <a:p>
            <a:pPr algn="just"/>
            <a:r>
              <a:rPr lang="ru-RU" altLang="ru-RU" sz="2400" dirty="0" smtClean="0">
                <a:cs typeface="Times New Roman" panose="02020603050405020304" pitchFamily="18" charset="0"/>
              </a:rPr>
              <a:t>на фронт с </a:t>
            </a:r>
            <a:r>
              <a:rPr lang="ru-RU" altLang="ru-RU" sz="2400" b="1" dirty="0" smtClean="0">
                <a:cs typeface="Times New Roman" panose="02020603050405020304" pitchFamily="18" charset="0"/>
              </a:rPr>
              <a:t>завода </a:t>
            </a:r>
            <a:r>
              <a:rPr lang="ru-RU" altLang="ru-RU" sz="2400" b="1" dirty="0" smtClean="0"/>
              <a:t>«Механик», бывший </a:t>
            </a:r>
          </a:p>
          <a:p>
            <a:pPr algn="just"/>
            <a:r>
              <a:rPr lang="ru-RU" altLang="ru-RU" sz="2400" b="1" dirty="0" smtClean="0"/>
              <a:t>чугунолитейный завод Н. Д. </a:t>
            </a:r>
            <a:r>
              <a:rPr lang="ru-RU" altLang="ru-RU" sz="2400" b="1" dirty="0" err="1" smtClean="0"/>
              <a:t>Машарова</a:t>
            </a:r>
            <a:endParaRPr lang="ru-RU" sz="2400" b="1" dirty="0">
              <a:solidFill>
                <a:srgbClr val="602E04"/>
              </a:solidFill>
            </a:endParaRPr>
          </a:p>
        </p:txBody>
      </p:sp>
      <p:sp>
        <p:nvSpPr>
          <p:cNvPr id="10" name="Управляющая кнопка: настраиваемая 9">
            <a:hlinkClick r:id="" action="ppaction://hlinkshowjump?jump=nextslide" highlightClick="1"/>
          </p:cNvPr>
          <p:cNvSpPr/>
          <p:nvPr/>
        </p:nvSpPr>
        <p:spPr>
          <a:xfrm>
            <a:off x="571472" y="357166"/>
            <a:ext cx="6072230" cy="5286412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602E04"/>
                </a:solidFill>
              </a:rPr>
              <a:t>ответ</a:t>
            </a:r>
            <a:endParaRPr lang="ru-RU" sz="2800" b="1" dirty="0">
              <a:solidFill>
                <a:srgbClr val="602E04"/>
              </a:solidFill>
            </a:endParaRPr>
          </a:p>
        </p:txBody>
      </p:sp>
      <p:pic>
        <p:nvPicPr>
          <p:cNvPr id="11" name="Picture 2" descr="https://ds05.infourok.ru/uploads/ex/0534/000c4dbb-61fe230c/4/img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786" y="500042"/>
            <a:ext cx="5643602" cy="500820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onspekta.net/studopediaru/baza25/13210565426605.files/image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 b="12728"/>
          <a:stretch>
            <a:fillRect/>
          </a:stretch>
        </p:blipFill>
        <p:spPr bwMode="auto">
          <a:xfrm>
            <a:off x="5798" y="0"/>
            <a:ext cx="9132404" cy="6858000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настраиваемая 3">
            <a:hlinkClick r:id="" action="ppaction://hlinkshowjump?jump=nextslide" highlightClick="1"/>
          </p:cNvPr>
          <p:cNvSpPr/>
          <p:nvPr/>
        </p:nvSpPr>
        <p:spPr>
          <a:xfrm>
            <a:off x="3500430" y="6000768"/>
            <a:ext cx="2000264" cy="642942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602E04"/>
                </a:solidFill>
              </a:rPr>
              <a:t>ответ</a:t>
            </a:r>
            <a:endParaRPr lang="ru-RU" sz="2800" b="1" dirty="0">
              <a:solidFill>
                <a:srgbClr val="602E04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85918" y="214290"/>
            <a:ext cx="55721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/>
              <a:t>Тюменские предприятия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85720" y="357166"/>
            <a:ext cx="1000132" cy="928694"/>
          </a:xfrm>
          <a:prstGeom prst="rect">
            <a:avLst/>
          </a:prstGeom>
          <a:solidFill>
            <a:srgbClr val="DD980F"/>
          </a:solidFill>
          <a:ln>
            <a:solidFill>
              <a:srgbClr val="602E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30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57290" y="785794"/>
            <a:ext cx="750099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Более двухсот трудоспособных мужчин проводило на фронт руководство деревообделочного комбината. 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57158" y="1643050"/>
            <a:ext cx="850112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Работать в тылу остались подростки, женщины да старики. Они взяли на себя изготовление лыж и лыжных палок, упаковок под мины и снаряды, прикладов для ружей, пиломатериала для переправ и мостов, черенков для саперных и пехотных лопат.</a:t>
            </a:r>
            <a:endParaRPr lang="ru-RU" sz="24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6000760" y="3857628"/>
            <a:ext cx="31432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На каком комбинате изготавливали деревянных коней для нужд фронта? </a:t>
            </a:r>
            <a:endParaRPr lang="ru-RU" sz="2400" b="1" dirty="0"/>
          </a:p>
        </p:txBody>
      </p:sp>
      <p:sp>
        <p:nvSpPr>
          <p:cNvPr id="12" name="Управляющая кнопка: настраиваемая 11">
            <a:hlinkClick r:id="" action="ppaction://hlinkshowjump?jump=nextslide" highlightClick="1"/>
          </p:cNvPr>
          <p:cNvSpPr/>
          <p:nvPr/>
        </p:nvSpPr>
        <p:spPr>
          <a:xfrm>
            <a:off x="1428728" y="3214686"/>
            <a:ext cx="4500594" cy="2714644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>
              <a:solidFill>
                <a:srgbClr val="602E04"/>
              </a:solidFill>
            </a:endParaRPr>
          </a:p>
        </p:txBody>
      </p:sp>
      <p:pic>
        <p:nvPicPr>
          <p:cNvPr id="13" name="Picture 2" descr="https://avatars.mds.yandex.net/i?id=9d28489898a55893da8db0b7c1a07364_l-5666076-images-thumbs&amp;ref=rim&amp;n=13&amp;w=1800&amp;h=1350"/>
          <p:cNvPicPr>
            <a:picLocks noChangeAspect="1" noChangeArrowheads="1"/>
          </p:cNvPicPr>
          <p:nvPr/>
        </p:nvPicPr>
        <p:blipFill>
          <a:blip r:embed="rId3"/>
          <a:srcRect l="13015" t="21201" r="8805" b="15194"/>
          <a:stretch>
            <a:fillRect/>
          </a:stretch>
        </p:blipFill>
        <p:spPr bwMode="auto">
          <a:xfrm>
            <a:off x="1571604" y="3286124"/>
            <a:ext cx="4214842" cy="25717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onspekta.net/studopediaru/baza25/13210565426605.files/image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 b="12728"/>
          <a:stretch>
            <a:fillRect/>
          </a:stretch>
        </p:blipFill>
        <p:spPr bwMode="auto">
          <a:xfrm>
            <a:off x="5798" y="0"/>
            <a:ext cx="9132404" cy="6858000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настраиваемая 3">
            <a:hlinkClick r:id="" action="ppaction://hlinkshowjump?jump=nextslide" highlightClick="1"/>
          </p:cNvPr>
          <p:cNvSpPr/>
          <p:nvPr/>
        </p:nvSpPr>
        <p:spPr>
          <a:xfrm>
            <a:off x="1000100" y="357166"/>
            <a:ext cx="6357982" cy="4714908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602E04"/>
                </a:solidFill>
              </a:rPr>
              <a:t>ответ</a:t>
            </a:r>
            <a:endParaRPr lang="ru-RU" sz="2800" b="1" dirty="0">
              <a:solidFill>
                <a:srgbClr val="602E04"/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7858148" y="5857892"/>
            <a:ext cx="1000100" cy="714356"/>
          </a:xfrm>
          <a:prstGeom prst="actionButtonHome">
            <a:avLst/>
          </a:prstGeom>
          <a:solidFill>
            <a:srgbClr val="DD980F"/>
          </a:solidFill>
          <a:ln>
            <a:solidFill>
              <a:srgbClr val="602E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28596" y="5288340"/>
            <a:ext cx="72866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/>
              <a:t>На Тюменском деревообрабатывающем комбинате «Красный Октябрь» изготавливали деревянных коней (лыжи) для нужд фронта.</a:t>
            </a:r>
            <a:endParaRPr lang="ru-RU" sz="2400" b="1" dirty="0"/>
          </a:p>
        </p:txBody>
      </p:sp>
      <p:pic>
        <p:nvPicPr>
          <p:cNvPr id="24580" name="Picture 4" descr="https://avatars.dzeninfra.ru/get-zen_doc/3122622/pub_61f2a697b6cfcd2e83104bfe_61f2a8d33b51c31e4ab9218e/scale_120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14414" y="571480"/>
            <a:ext cx="5966980" cy="42862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onspekta.net/studopediaru/baza25/13210565426605.files/image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 b="12728"/>
          <a:stretch>
            <a:fillRect/>
          </a:stretch>
        </p:blipFill>
        <p:spPr bwMode="auto">
          <a:xfrm>
            <a:off x="5798" y="0"/>
            <a:ext cx="9132404" cy="6858000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настраиваемая 3">
            <a:hlinkClick r:id="" action="ppaction://hlinkshowjump?jump=nextslide" highlightClick="1"/>
          </p:cNvPr>
          <p:cNvSpPr/>
          <p:nvPr/>
        </p:nvSpPr>
        <p:spPr>
          <a:xfrm>
            <a:off x="3071802" y="6000768"/>
            <a:ext cx="3429024" cy="642942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602E04"/>
                </a:solidFill>
              </a:rPr>
              <a:t>ответ</a:t>
            </a:r>
            <a:endParaRPr lang="ru-RU" sz="2800" b="1" dirty="0">
              <a:solidFill>
                <a:srgbClr val="602E04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85918" y="214290"/>
            <a:ext cx="55721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/>
              <a:t>Тюменские предприятия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14282" y="214290"/>
            <a:ext cx="1000132" cy="928694"/>
          </a:xfrm>
          <a:prstGeom prst="rect">
            <a:avLst/>
          </a:prstGeom>
          <a:solidFill>
            <a:srgbClr val="DD980F"/>
          </a:solidFill>
          <a:ln>
            <a:solidFill>
              <a:srgbClr val="602E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40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57290" y="1500174"/>
            <a:ext cx="657229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/>
              <a:t>В годы Великой Отечественной войны цеха предприятия были переоборудованы под производство </a:t>
            </a:r>
            <a:r>
              <a:rPr lang="ru-RU" sz="2400" dirty="0" err="1" smtClean="0"/>
              <a:t>дельта-древесины</a:t>
            </a:r>
            <a:r>
              <a:rPr lang="ru-RU" sz="2400" dirty="0" smtClean="0"/>
              <a:t>, </a:t>
            </a:r>
            <a:r>
              <a:rPr lang="ru-RU" sz="2400" dirty="0" err="1" smtClean="0"/>
              <a:t>авиафанеры</a:t>
            </a:r>
            <a:r>
              <a:rPr lang="ru-RU" sz="2400" dirty="0" smtClean="0"/>
              <a:t> и других видов продукции, крайне необходимой для предприятий авиационной промышленности.</a:t>
            </a:r>
          </a:p>
          <a:p>
            <a:pPr algn="just"/>
            <a:endParaRPr lang="ru-RU" sz="2400" dirty="0" smtClean="0"/>
          </a:p>
          <a:p>
            <a:pPr algn="just"/>
            <a:r>
              <a:rPr lang="ru-RU" sz="2400" b="1" dirty="0" smtClean="0"/>
              <a:t>О каком предприятии идет речь? 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onspekta.net/studopediaru/baza25/13210565426605.files/image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 b="12728"/>
          <a:stretch>
            <a:fillRect/>
          </a:stretch>
        </p:blipFill>
        <p:spPr bwMode="auto">
          <a:xfrm>
            <a:off x="5798" y="0"/>
            <a:ext cx="9132404" cy="6858000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7858148" y="5857892"/>
            <a:ext cx="1000100" cy="714356"/>
          </a:xfrm>
          <a:prstGeom prst="actionButtonHome">
            <a:avLst/>
          </a:prstGeom>
          <a:solidFill>
            <a:srgbClr val="DD980F"/>
          </a:solidFill>
          <a:ln>
            <a:solidFill>
              <a:srgbClr val="602E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28596" y="357166"/>
            <a:ext cx="828680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Тюменский фанерный комбинат </a:t>
            </a:r>
          </a:p>
          <a:p>
            <a:r>
              <a:rPr lang="ru-RU" sz="2400" dirty="0" smtClean="0"/>
              <a:t>в годы Великой Отечественной войны производил </a:t>
            </a:r>
            <a:r>
              <a:rPr lang="ru-RU" sz="2400" dirty="0" err="1" smtClean="0"/>
              <a:t>дельта-древесину</a:t>
            </a:r>
            <a:r>
              <a:rPr lang="ru-RU" sz="2400" dirty="0" smtClean="0"/>
              <a:t>, авиационную фанеру, лыжные установки ЛМ для артиллерийских систем, лыжи для лыжных батальонов, пароконные повозки, корпуса для фугасных мин, спички, однотонные резервуары для воды.</a:t>
            </a:r>
            <a:endParaRPr lang="ru-RU" sz="2400" dirty="0"/>
          </a:p>
        </p:txBody>
      </p:sp>
      <p:sp>
        <p:nvSpPr>
          <p:cNvPr id="6" name="Управляющая кнопка: настраиваемая 5">
            <a:hlinkClick r:id="" action="ppaction://hlinkshowjump?jump=nextslide" highlightClick="1"/>
          </p:cNvPr>
          <p:cNvSpPr/>
          <p:nvPr/>
        </p:nvSpPr>
        <p:spPr>
          <a:xfrm>
            <a:off x="642910" y="2714620"/>
            <a:ext cx="5715040" cy="3929090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>
              <a:solidFill>
                <a:srgbClr val="602E04"/>
              </a:solidFill>
            </a:endParaRPr>
          </a:p>
        </p:txBody>
      </p:sp>
      <p:pic>
        <p:nvPicPr>
          <p:cNvPr id="8" name="Picture 2" descr="https://www.mnr.gov.ru/upload/medialibrary/487/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786" y="2857496"/>
            <a:ext cx="5429288" cy="36376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onspekta.net/studopediaru/baza25/13210565426605.files/image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 b="12728"/>
          <a:stretch>
            <a:fillRect/>
          </a:stretch>
        </p:blipFill>
        <p:spPr bwMode="auto">
          <a:xfrm>
            <a:off x="5798" y="0"/>
            <a:ext cx="9132404" cy="6858000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настраиваемая 3">
            <a:hlinkClick r:id="" action="ppaction://hlinkshowjump?jump=nextslide" highlightClick="1"/>
          </p:cNvPr>
          <p:cNvSpPr/>
          <p:nvPr/>
        </p:nvSpPr>
        <p:spPr>
          <a:xfrm>
            <a:off x="3000364" y="5929330"/>
            <a:ext cx="3429024" cy="642942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602E04"/>
                </a:solidFill>
              </a:rPr>
              <a:t>ответ</a:t>
            </a:r>
            <a:endParaRPr lang="ru-RU" sz="2800" b="1" dirty="0">
              <a:solidFill>
                <a:srgbClr val="602E04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85918" y="214290"/>
            <a:ext cx="678661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/>
              <a:t>Эвакуированные  предприятия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85720" y="357166"/>
            <a:ext cx="1000132" cy="928694"/>
          </a:xfrm>
          <a:prstGeom prst="rect">
            <a:avLst/>
          </a:prstGeom>
          <a:solidFill>
            <a:srgbClr val="DD980F"/>
          </a:solidFill>
          <a:ln>
            <a:solidFill>
              <a:srgbClr val="602E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10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14282" y="5357826"/>
            <a:ext cx="86439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/>
              <a:t>Из какого  города прибыл в Тюмень аккумуляторный завод?  </a:t>
            </a:r>
            <a:endParaRPr lang="ru-RU" sz="24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785786" y="1428736"/>
            <a:ext cx="792961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/>
              <a:t>   В Тюмень в конце 1941 года  был эвакуирован аккумуляторный завод. В город прибыло более ста вагонов с оборудованием и людьми, а уже в январе 1942 года начался серийный выпуск свинцовых аккумуляторов нескольких модификаций. </a:t>
            </a:r>
          </a:p>
          <a:p>
            <a:pPr algn="just"/>
            <a:r>
              <a:rPr lang="ru-RU" sz="2400" dirty="0" smtClean="0"/>
              <a:t>   Завод стабильно выполнял плановые задания. В 1942 году было выпущено 110 тысяч аккумуляторов, в 1943 году — 120 тысяч, в 1944  —  133 тысячи и с января по май 1945 года около 50 тысяч.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onspekta.net/studopediaru/baza25/13210565426605.files/image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 b="12728"/>
          <a:stretch>
            <a:fillRect/>
          </a:stretch>
        </p:blipFill>
        <p:spPr bwMode="auto">
          <a:xfrm>
            <a:off x="0" y="0"/>
            <a:ext cx="9132404" cy="6858000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7858148" y="5857892"/>
            <a:ext cx="1000100" cy="714356"/>
          </a:xfrm>
          <a:prstGeom prst="actionButtonHome">
            <a:avLst/>
          </a:prstGeom>
          <a:solidFill>
            <a:srgbClr val="DD980F"/>
          </a:solidFill>
          <a:ln>
            <a:solidFill>
              <a:srgbClr val="602E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14282" y="5000636"/>
            <a:ext cx="821537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/>
              <a:t>9 октября 1941 года тремя Приказами под грифом «совершенно секретно» было утверждено строительство дублера Подольского аккумуляторного завода в Тюмени. </a:t>
            </a:r>
            <a:endParaRPr lang="ru-RU" sz="24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85720" y="4071942"/>
            <a:ext cx="82153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Аккумуляторный завод был эвакуирован в Тюмень </a:t>
            </a:r>
          </a:p>
          <a:p>
            <a:r>
              <a:rPr lang="ru-RU" sz="2400" b="1" dirty="0" smtClean="0"/>
              <a:t>из подмосковного Подольска</a:t>
            </a:r>
            <a:r>
              <a:rPr lang="ru-RU" sz="2400" dirty="0" smtClean="0"/>
              <a:t>. </a:t>
            </a:r>
            <a:endParaRPr lang="ru-RU" sz="2400" dirty="0"/>
          </a:p>
        </p:txBody>
      </p:sp>
      <p:sp>
        <p:nvSpPr>
          <p:cNvPr id="11" name="Управляющая кнопка: настраиваемая 10">
            <a:hlinkClick r:id="" action="ppaction://hlinkshowjump?jump=nextslide" highlightClick="1"/>
          </p:cNvPr>
          <p:cNvSpPr/>
          <p:nvPr/>
        </p:nvSpPr>
        <p:spPr>
          <a:xfrm>
            <a:off x="214282" y="1214422"/>
            <a:ext cx="3857652" cy="2571768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>
              <a:solidFill>
                <a:srgbClr val="602E04"/>
              </a:solidFill>
            </a:endParaRPr>
          </a:p>
        </p:txBody>
      </p:sp>
      <p:sp>
        <p:nvSpPr>
          <p:cNvPr id="12" name="Управляющая кнопка: настраиваемая 11">
            <a:hlinkClick r:id="" action="ppaction://hlinkshowjump?jump=nextslide" highlightClick="1"/>
          </p:cNvPr>
          <p:cNvSpPr/>
          <p:nvPr/>
        </p:nvSpPr>
        <p:spPr>
          <a:xfrm>
            <a:off x="4357686" y="785794"/>
            <a:ext cx="4429188" cy="3000396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>
              <a:solidFill>
                <a:srgbClr val="602E04"/>
              </a:solidFill>
            </a:endParaRPr>
          </a:p>
        </p:txBody>
      </p:sp>
      <p:pic>
        <p:nvPicPr>
          <p:cNvPr id="13" name="Picture 2" descr="https://www.tyumen-bat.ru/templates/yootheme/cache/97/o-zavode-960x640-q80-9773cbde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1357298"/>
            <a:ext cx="3516947" cy="2286016"/>
          </a:xfrm>
          <a:prstGeom prst="rect">
            <a:avLst/>
          </a:prstGeom>
          <a:noFill/>
        </p:spPr>
      </p:pic>
      <p:pic>
        <p:nvPicPr>
          <p:cNvPr id="14" name="Picture 2" descr="https://www.tyumen-bat.ru/templates/yootheme/cache/9f/o-zavode-960x640-q60-9f602d78.jpeg"/>
          <p:cNvPicPr>
            <a:picLocks noChangeAspect="1" noChangeArrowheads="1"/>
          </p:cNvPicPr>
          <p:nvPr/>
        </p:nvPicPr>
        <p:blipFill>
          <a:blip r:embed="rId5"/>
          <a:srcRect r="3333" b="5000"/>
          <a:stretch>
            <a:fillRect/>
          </a:stretch>
        </p:blipFill>
        <p:spPr bwMode="auto">
          <a:xfrm>
            <a:off x="4500562" y="928670"/>
            <a:ext cx="4143404" cy="27146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onspekta.net/studopediaru/baza25/13210565426605.files/image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 b="12728"/>
          <a:stretch>
            <a:fillRect/>
          </a:stretch>
        </p:blipFill>
        <p:spPr bwMode="auto">
          <a:xfrm>
            <a:off x="5798" y="0"/>
            <a:ext cx="9132404" cy="6858000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настраиваемая 3">
            <a:hlinkClick r:id="" action="ppaction://hlinkshowjump?jump=nextslide" highlightClick="1"/>
          </p:cNvPr>
          <p:cNvSpPr/>
          <p:nvPr/>
        </p:nvSpPr>
        <p:spPr>
          <a:xfrm>
            <a:off x="3071802" y="6000768"/>
            <a:ext cx="3429024" cy="642942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602E04"/>
                </a:solidFill>
              </a:rPr>
              <a:t>ответ</a:t>
            </a:r>
            <a:endParaRPr lang="ru-RU" sz="2800" b="1" dirty="0">
              <a:solidFill>
                <a:srgbClr val="602E04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85918" y="214290"/>
            <a:ext cx="678661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/>
              <a:t>Эвакуированные   предприятия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14282" y="142852"/>
            <a:ext cx="1000132" cy="928694"/>
          </a:xfrm>
          <a:prstGeom prst="rect">
            <a:avLst/>
          </a:prstGeom>
          <a:solidFill>
            <a:srgbClr val="DD980F"/>
          </a:solidFill>
          <a:ln>
            <a:solidFill>
              <a:srgbClr val="602E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20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7158" y="785794"/>
            <a:ext cx="85725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                В конце 1941 года в Тюмень прибыл первый эшелон с оборудованием эвакуированного московского завода Автотракторного оборудования. </a:t>
            </a:r>
            <a:endParaRPr lang="ru-RU" sz="24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85720" y="1857364"/>
            <a:ext cx="864399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/>
              <a:t>Оборудование разместили на </a:t>
            </a:r>
            <a:r>
              <a:rPr lang="ru-RU" sz="2400" dirty="0" err="1" smtClean="0"/>
              <a:t>Гусевской</a:t>
            </a:r>
            <a:r>
              <a:rPr lang="ru-RU" sz="2400" dirty="0" smtClean="0"/>
              <a:t> мельнице в районе улиц Минской и Холодильной. Уже через 2 месяца была выпущена первая продукция. 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215074" y="3429000"/>
            <a:ext cx="292892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Какую  продукцию выпускал  </a:t>
            </a:r>
          </a:p>
          <a:p>
            <a:r>
              <a:rPr lang="ru-RU" sz="2400" b="1" dirty="0" smtClean="0"/>
              <a:t>этот завод?</a:t>
            </a:r>
          </a:p>
          <a:p>
            <a:r>
              <a:rPr lang="ru-RU" sz="2400" dirty="0" smtClean="0"/>
              <a:t>  </a:t>
            </a:r>
          </a:p>
        </p:txBody>
      </p:sp>
      <p:sp>
        <p:nvSpPr>
          <p:cNvPr id="11" name="Управляющая кнопка: настраиваемая 10">
            <a:hlinkClick r:id="" action="ppaction://hlinkshowjump?jump=nextslide" highlightClick="1"/>
          </p:cNvPr>
          <p:cNvSpPr/>
          <p:nvPr/>
        </p:nvSpPr>
        <p:spPr>
          <a:xfrm>
            <a:off x="357158" y="3071810"/>
            <a:ext cx="5857916" cy="2786082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>
              <a:solidFill>
                <a:srgbClr val="602E04"/>
              </a:solidFill>
            </a:endParaRPr>
          </a:p>
        </p:txBody>
      </p:sp>
      <p:pic>
        <p:nvPicPr>
          <p:cNvPr id="12" name="Picture 2" descr="Завод автотракторного электрооборудования  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3214686"/>
            <a:ext cx="5715040" cy="254001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onspekta.net/studopediaru/baza25/13210565426605.files/image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 b="12728"/>
          <a:stretch>
            <a:fillRect/>
          </a:stretch>
        </p:blipFill>
        <p:spPr bwMode="auto">
          <a:xfrm>
            <a:off x="5798" y="0"/>
            <a:ext cx="9132404" cy="6858000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7858148" y="5857892"/>
            <a:ext cx="1000100" cy="714356"/>
          </a:xfrm>
          <a:prstGeom prst="actionButtonHome">
            <a:avLst/>
          </a:prstGeom>
          <a:solidFill>
            <a:srgbClr val="DD980F"/>
          </a:solidFill>
          <a:ln>
            <a:solidFill>
              <a:srgbClr val="602E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14282" y="214290"/>
            <a:ext cx="807249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С 1941 по 1945 годы завод выпускал электротехническое оборудование для военной техники. </a:t>
            </a:r>
          </a:p>
          <a:p>
            <a:r>
              <a:rPr lang="ru-RU" sz="2400" dirty="0" smtClean="0"/>
              <a:t>Это были сигналы СЖ-24, автотранспортные гудки, мотоциклетные сигналы, включатели стартера для установки на танках и самоходно-артиллерийских установках.</a:t>
            </a:r>
            <a:endParaRPr lang="ru-RU" sz="2400" dirty="0"/>
          </a:p>
        </p:txBody>
      </p:sp>
      <p:sp>
        <p:nvSpPr>
          <p:cNvPr id="6" name="Управляющая кнопка: настраиваемая 5">
            <a:hlinkClick r:id="" action="ppaction://hlinkshowjump?jump=nextslide" highlightClick="1"/>
          </p:cNvPr>
          <p:cNvSpPr/>
          <p:nvPr/>
        </p:nvSpPr>
        <p:spPr>
          <a:xfrm>
            <a:off x="285720" y="2571744"/>
            <a:ext cx="7000924" cy="4071966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>
              <a:solidFill>
                <a:srgbClr val="602E04"/>
              </a:solidFill>
            </a:endParaRPr>
          </a:p>
        </p:txBody>
      </p:sp>
      <p:pic>
        <p:nvPicPr>
          <p:cNvPr id="8" name="Picture 2" descr="https://n1s1.hsmedia.ru/df/bd/8d/dfbd8d14817b6852b55109a86d51d37c/960x542_0xWYpIE6g0_261928192252109419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2714620"/>
            <a:ext cx="6715172" cy="37912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onspekta.net/studopediaru/baza25/13210565426605.files/image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 b="12728"/>
          <a:stretch>
            <a:fillRect/>
          </a:stretch>
        </p:blipFill>
        <p:spPr bwMode="auto">
          <a:xfrm>
            <a:off x="5798" y="0"/>
            <a:ext cx="9132404" cy="6858000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настраиваемая 3">
            <a:hlinkClick r:id="" action="ppaction://hlinkshowjump?jump=nextslide" highlightClick="1"/>
          </p:cNvPr>
          <p:cNvSpPr/>
          <p:nvPr/>
        </p:nvSpPr>
        <p:spPr>
          <a:xfrm>
            <a:off x="3786182" y="6143644"/>
            <a:ext cx="2428892" cy="500066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602E04"/>
                </a:solidFill>
              </a:rPr>
              <a:t>ответ</a:t>
            </a:r>
            <a:endParaRPr lang="ru-RU" sz="2800" b="1" dirty="0">
              <a:solidFill>
                <a:srgbClr val="602E04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43042" y="214290"/>
            <a:ext cx="664373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/>
              <a:t>Эвакуированные   предприятия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14282" y="214290"/>
            <a:ext cx="1000132" cy="928694"/>
          </a:xfrm>
          <a:prstGeom prst="rect">
            <a:avLst/>
          </a:prstGeom>
          <a:solidFill>
            <a:srgbClr val="DD980F"/>
          </a:solidFill>
          <a:ln>
            <a:solidFill>
              <a:srgbClr val="602E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30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214810" y="1000108"/>
            <a:ext cx="457203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   ЗАВОД «ЦЕПИ ГАЛЛЯ» был создан на базе эвакуированного киевского завода № 5 «Цепи </a:t>
            </a:r>
            <a:r>
              <a:rPr lang="ru-RU" sz="2000" dirty="0" err="1" smtClean="0"/>
              <a:t>Галля</a:t>
            </a:r>
            <a:r>
              <a:rPr lang="ru-RU" sz="2000" dirty="0" smtClean="0"/>
              <a:t>». На установку и монтаж прибывшего с Украины оборудования местными властями был отпущен срок в 25 дней. </a:t>
            </a:r>
          </a:p>
          <a:p>
            <a:r>
              <a:rPr lang="ru-RU" sz="2000" dirty="0" smtClean="0"/>
              <a:t>   2 декабря 1941 года в цехах завода приступили к сборке пистолета-пулемёта ППШ., а 20 декабря был изготовлен опытный образец. С конца 1942 года коллектив завода перешёл на круглосуточный режим работы. </a:t>
            </a:r>
          </a:p>
          <a:p>
            <a:endParaRPr lang="ru-RU" sz="2000" dirty="0" smtClean="0"/>
          </a:p>
          <a:p>
            <a:r>
              <a:rPr lang="ru-RU" sz="2000" b="1" dirty="0" smtClean="0"/>
              <a:t>Что производили на заводе помимо автоматов ППШ?</a:t>
            </a:r>
          </a:p>
          <a:p>
            <a:r>
              <a:rPr lang="ru-RU" sz="2000" dirty="0" smtClean="0"/>
              <a:t>   </a:t>
            </a:r>
            <a:endParaRPr lang="ru-RU" sz="2000" dirty="0"/>
          </a:p>
        </p:txBody>
      </p:sp>
      <p:sp>
        <p:nvSpPr>
          <p:cNvPr id="9" name="Управляющая кнопка: настраиваемая 8">
            <a:hlinkClick r:id="" action="ppaction://hlinkshowjump?jump=nextslide" highlightClick="1"/>
          </p:cNvPr>
          <p:cNvSpPr/>
          <p:nvPr/>
        </p:nvSpPr>
        <p:spPr>
          <a:xfrm>
            <a:off x="142844" y="1285860"/>
            <a:ext cx="3929090" cy="4643470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>
              <a:solidFill>
                <a:srgbClr val="602E04"/>
              </a:solidFill>
            </a:endParaRPr>
          </a:p>
        </p:txBody>
      </p:sp>
      <p:pic>
        <p:nvPicPr>
          <p:cNvPr id="10" name="Picture 2" descr="https://sun9-50.userapi.com/impg/JmJv7cJnOZltNQIWmfoWCRqIKCdBj-BD2n6RSA/AYseI_mewQM.jpg?size=1280x719&amp;quality=96&amp;sign=773acdf112856faaf4fdd5641434714c&amp;type=album"/>
          <p:cNvPicPr>
            <a:picLocks noChangeAspect="1" noChangeArrowheads="1"/>
          </p:cNvPicPr>
          <p:nvPr/>
        </p:nvPicPr>
        <p:blipFill>
          <a:blip r:embed="rId3"/>
          <a:srcRect l="4900" t="12434" r="59396" b="11542"/>
          <a:stretch>
            <a:fillRect/>
          </a:stretch>
        </p:blipFill>
        <p:spPr bwMode="auto">
          <a:xfrm>
            <a:off x="285720" y="1428736"/>
            <a:ext cx="3643338" cy="43577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onspekta.net/studopediaru/baza25/13210565426605.files/image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 b="12728"/>
          <a:stretch>
            <a:fillRect/>
          </a:stretch>
        </p:blipFill>
        <p:spPr bwMode="auto">
          <a:xfrm>
            <a:off x="5798" y="0"/>
            <a:ext cx="9132404" cy="6858000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7858148" y="5857892"/>
            <a:ext cx="1000100" cy="714356"/>
          </a:xfrm>
          <a:prstGeom prst="actionButtonHome">
            <a:avLst/>
          </a:prstGeom>
          <a:solidFill>
            <a:srgbClr val="DD980F"/>
          </a:solidFill>
          <a:ln>
            <a:solidFill>
              <a:srgbClr val="602E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57158" y="285728"/>
            <a:ext cx="78581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   Помимо автоматов ППШ на заводе производили телефонные катушки, столовые и чайные ложки, знаки различия, лыжи. Не останавливали и выпуск цепей </a:t>
            </a:r>
            <a:r>
              <a:rPr lang="ru-RU" sz="2400" dirty="0" err="1" smtClean="0"/>
              <a:t>Галля</a:t>
            </a:r>
            <a:r>
              <a:rPr lang="ru-RU" sz="2400" dirty="0" smtClean="0"/>
              <a:t> для зерноуборочных комбайнов.</a:t>
            </a:r>
            <a:endParaRPr lang="ru-RU" sz="2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85786" y="6027003"/>
            <a:ext cx="692948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После победы завод вернулся на Украину.</a:t>
            </a:r>
            <a:endParaRPr lang="ru-RU" sz="2400" dirty="0"/>
          </a:p>
        </p:txBody>
      </p:sp>
      <p:sp>
        <p:nvSpPr>
          <p:cNvPr id="9" name="Управляющая кнопка: настраиваемая 8">
            <a:hlinkClick r:id="" action="ppaction://hlinkshowjump?jump=nextslide" highlightClick="1"/>
          </p:cNvPr>
          <p:cNvSpPr/>
          <p:nvPr/>
        </p:nvSpPr>
        <p:spPr>
          <a:xfrm>
            <a:off x="428596" y="1928802"/>
            <a:ext cx="5929354" cy="4143404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>
              <a:solidFill>
                <a:srgbClr val="602E04"/>
              </a:solidFill>
            </a:endParaRPr>
          </a:p>
        </p:txBody>
      </p:sp>
      <p:pic>
        <p:nvPicPr>
          <p:cNvPr id="10" name="Picture 2" descr="https://www.permgaspi.ru/images/gtd/01/docs/21-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2000240"/>
            <a:ext cx="5643602" cy="39548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onspekta.net/studopediaru/baza25/13210565426605.files/image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 b="12728"/>
          <a:stretch>
            <a:fillRect/>
          </a:stretch>
        </p:blipFill>
        <p:spPr bwMode="auto">
          <a:xfrm>
            <a:off x="5798" y="0"/>
            <a:ext cx="9132404" cy="6858000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настраиваемая 3">
            <a:hlinkClick r:id="" action="ppaction://hlinkshowjump?jump=nextslide" highlightClick="1"/>
          </p:cNvPr>
          <p:cNvSpPr/>
          <p:nvPr/>
        </p:nvSpPr>
        <p:spPr>
          <a:xfrm>
            <a:off x="3714744" y="6143644"/>
            <a:ext cx="2143140" cy="500066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602E04"/>
                </a:solidFill>
              </a:rPr>
              <a:t>ответ</a:t>
            </a:r>
            <a:endParaRPr lang="ru-RU" sz="2800" b="1" dirty="0">
              <a:solidFill>
                <a:srgbClr val="602E04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43042" y="214290"/>
            <a:ext cx="592932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/>
              <a:t>Эвакуированные   предприятия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14282" y="142852"/>
            <a:ext cx="1000132" cy="928694"/>
          </a:xfrm>
          <a:prstGeom prst="rect">
            <a:avLst/>
          </a:prstGeom>
          <a:solidFill>
            <a:srgbClr val="DD980F"/>
          </a:solidFill>
          <a:ln>
            <a:solidFill>
              <a:srgbClr val="602E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40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28596" y="714356"/>
            <a:ext cx="850112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           В октябре 1941 года было принято решение эвакуировать в город Тюмень Московский химико-фармацевтический завод им. Л. Я. Карпова. </a:t>
            </a:r>
            <a:r>
              <a:rPr lang="ru-RU" sz="2400" dirty="0" err="1" smtClean="0"/>
              <a:t>Химфармзавод</a:t>
            </a:r>
            <a:r>
              <a:rPr lang="ru-RU" sz="2400" dirty="0" smtClean="0"/>
              <a:t> разместили в помещении Тюменской мебельной фабрики «Победа».</a:t>
            </a:r>
          </a:p>
          <a:p>
            <a:r>
              <a:rPr lang="ru-RU" sz="2400" dirty="0" smtClean="0"/>
              <a:t>16 ноября 1941 года специальным эшелоном в Тюмень прибыло оборудование и часть коллектива завода, более 250 человек. </a:t>
            </a:r>
          </a:p>
          <a:p>
            <a:r>
              <a:rPr lang="ru-RU" sz="2400" b="1" dirty="0" smtClean="0"/>
              <a:t>   Какие медикаменты изготавливали на этом заводе?</a:t>
            </a:r>
            <a:endParaRPr lang="ru-RU" sz="2400" b="1" dirty="0"/>
          </a:p>
        </p:txBody>
      </p:sp>
      <p:sp>
        <p:nvSpPr>
          <p:cNvPr id="9" name="Управляющая кнопка: настраиваемая 8">
            <a:hlinkClick r:id="" action="ppaction://hlinkshowjump?jump=nextslide" highlightClick="1"/>
          </p:cNvPr>
          <p:cNvSpPr/>
          <p:nvPr/>
        </p:nvSpPr>
        <p:spPr>
          <a:xfrm>
            <a:off x="428596" y="3786190"/>
            <a:ext cx="3643338" cy="2143140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>
              <a:solidFill>
                <a:srgbClr val="602E04"/>
              </a:solidFill>
            </a:endParaRPr>
          </a:p>
        </p:txBody>
      </p:sp>
      <p:pic>
        <p:nvPicPr>
          <p:cNvPr id="10" name="Picture 2" descr="Химико-фармацевтический завод"/>
          <p:cNvPicPr>
            <a:picLocks noChangeAspect="1" noChangeArrowheads="1"/>
          </p:cNvPicPr>
          <p:nvPr/>
        </p:nvPicPr>
        <p:blipFill>
          <a:blip r:embed="rId3"/>
          <a:srcRect r="21600"/>
          <a:stretch>
            <a:fillRect/>
          </a:stretch>
        </p:blipFill>
        <p:spPr bwMode="auto">
          <a:xfrm>
            <a:off x="500034" y="3857628"/>
            <a:ext cx="3500462" cy="1984389"/>
          </a:xfrm>
          <a:prstGeom prst="rect">
            <a:avLst/>
          </a:prstGeom>
          <a:noFill/>
        </p:spPr>
      </p:pic>
      <p:sp>
        <p:nvSpPr>
          <p:cNvPr id="11" name="Управляющая кнопка: настраиваемая 10">
            <a:hlinkClick r:id="" action="ppaction://hlinkshowjump?jump=nextslide" highlightClick="1"/>
          </p:cNvPr>
          <p:cNvSpPr/>
          <p:nvPr/>
        </p:nvSpPr>
        <p:spPr>
          <a:xfrm>
            <a:off x="5072066" y="3786190"/>
            <a:ext cx="3571868" cy="2143140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>
              <a:solidFill>
                <a:srgbClr val="602E04"/>
              </a:solidFill>
            </a:endParaRPr>
          </a:p>
        </p:txBody>
      </p:sp>
      <p:pic>
        <p:nvPicPr>
          <p:cNvPr id="12" name="Picture 2" descr="https://sun9-7.userapi.com/impg/b967n34hSrdz8K3UvW9NxfRHj90iZhP0SHV_Bg/L_0GDZ4EtZo.jpg?size=1280x719&amp;quality=96&amp;sign=ef81490d65098341b494edc2c4355060&amp;type=album"/>
          <p:cNvPicPr>
            <a:picLocks noChangeAspect="1" noChangeArrowheads="1"/>
          </p:cNvPicPr>
          <p:nvPr/>
        </p:nvPicPr>
        <p:blipFill>
          <a:blip r:embed="rId4"/>
          <a:srcRect l="2825" t="56305" r="62018" b="8229"/>
          <a:stretch>
            <a:fillRect/>
          </a:stretch>
        </p:blipFill>
        <p:spPr bwMode="auto">
          <a:xfrm>
            <a:off x="5143504" y="3857628"/>
            <a:ext cx="3403811" cy="19288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onspekta.net/studopediaru/baza25/13210565426605.files/image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 b="12728"/>
          <a:stretch>
            <a:fillRect/>
          </a:stretch>
        </p:blipFill>
        <p:spPr bwMode="auto">
          <a:xfrm>
            <a:off x="5798" y="0"/>
            <a:ext cx="9132404" cy="6858000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7858148" y="5857892"/>
            <a:ext cx="1000100" cy="714356"/>
          </a:xfrm>
          <a:prstGeom prst="actionButtonHome">
            <a:avLst/>
          </a:prstGeom>
          <a:solidFill>
            <a:srgbClr val="DD980F"/>
          </a:solidFill>
          <a:ln>
            <a:solidFill>
              <a:srgbClr val="602E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857224" y="571480"/>
            <a:ext cx="75724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   Тюменский химико-фармацевтический завод поставлял на фронт сублимированный йод, соли кофеина, хлористый натрий и другие препараты.</a:t>
            </a:r>
            <a:endParaRPr lang="ru-RU" sz="2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28596" y="5214950"/>
            <a:ext cx="84296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В фондах Музейного комплекса им. И.Я. </a:t>
            </a:r>
            <a:r>
              <a:rPr lang="ru-RU" dirty="0" err="1" smtClean="0"/>
              <a:t>Словцова</a:t>
            </a:r>
            <a:r>
              <a:rPr lang="ru-RU" dirty="0" smtClean="0"/>
              <a:t> хранятся редкие предметы – двадцать восемь образцов медицинских препаратов в плотно запечатанных склянках.</a:t>
            </a:r>
            <a:endParaRPr lang="ru-RU" dirty="0"/>
          </a:p>
        </p:txBody>
      </p:sp>
      <p:sp>
        <p:nvSpPr>
          <p:cNvPr id="9" name="Управляющая кнопка: настраиваемая 8">
            <a:hlinkClick r:id="" action="ppaction://hlinkshowjump?jump=nextslide" highlightClick="1"/>
          </p:cNvPr>
          <p:cNvSpPr/>
          <p:nvPr/>
        </p:nvSpPr>
        <p:spPr>
          <a:xfrm>
            <a:off x="2857488" y="1857364"/>
            <a:ext cx="4214842" cy="3357586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>
              <a:solidFill>
                <a:srgbClr val="602E04"/>
              </a:solidFill>
            </a:endParaRPr>
          </a:p>
        </p:txBody>
      </p:sp>
      <p:pic>
        <p:nvPicPr>
          <p:cNvPr id="10" name="Picture 2" descr="https://sun9-77.userapi.com/s/v1/ig2/cdncbnQYhlgQMjg0qARqtksW_Gfy8Q4MbenKDAk5uk3jWtYnVMpSts5mfW3PfcgAay4b7Pp_62_ynaeshhQhY8_2.jpg?quality=96&amp;as=32x26,48x39,72x58,108x87,160x129,240x194,360x291,480x388,540x436,640x517,720x581,1080x872,1280x1034,1440x1163,1948x1573&amp;from=bu&amp;u=a8TTlUDXZszQnEox1S1WgHXzVYcbQeVsG4I2H_GNFpI&amp;cs=807x652"/>
          <p:cNvPicPr>
            <a:picLocks noChangeAspect="1" noChangeArrowheads="1"/>
          </p:cNvPicPr>
          <p:nvPr/>
        </p:nvPicPr>
        <p:blipFill>
          <a:blip r:embed="rId4" cstate="print"/>
          <a:srcRect l="3558" b="5260"/>
          <a:stretch>
            <a:fillRect/>
          </a:stretch>
        </p:blipFill>
        <p:spPr bwMode="auto">
          <a:xfrm>
            <a:off x="3000364" y="2071678"/>
            <a:ext cx="3872933" cy="30718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onspekta.net/studopediaru/baza25/13210565426605.files/image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 b="12728"/>
          <a:stretch>
            <a:fillRect/>
          </a:stretch>
        </p:blipFill>
        <p:spPr bwMode="auto">
          <a:xfrm>
            <a:off x="5798" y="0"/>
            <a:ext cx="9132404" cy="6858000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настраиваемая 3">
            <a:hlinkClick r:id="" action="ppaction://hlinkshowjump?jump=nextslide" highlightClick="1"/>
          </p:cNvPr>
          <p:cNvSpPr/>
          <p:nvPr/>
        </p:nvSpPr>
        <p:spPr>
          <a:xfrm>
            <a:off x="3143240" y="5786454"/>
            <a:ext cx="3429024" cy="642942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602E04"/>
                </a:solidFill>
              </a:rPr>
              <a:t>ответ</a:t>
            </a:r>
            <a:endParaRPr lang="ru-RU" sz="2800" b="1" dirty="0">
              <a:solidFill>
                <a:srgbClr val="602E04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85918" y="428604"/>
            <a:ext cx="55721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/>
              <a:t>Госпитали </a:t>
            </a:r>
          </a:p>
          <a:p>
            <a:pPr algn="ctr"/>
            <a:r>
              <a:rPr lang="ru-RU" sz="3200" b="1" dirty="0" smtClean="0"/>
              <a:t>для раненых военных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85720" y="357166"/>
            <a:ext cx="1000132" cy="928694"/>
          </a:xfrm>
          <a:prstGeom prst="rect">
            <a:avLst/>
          </a:prstGeom>
          <a:solidFill>
            <a:srgbClr val="DD980F"/>
          </a:solidFill>
          <a:ln>
            <a:solidFill>
              <a:srgbClr val="602E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10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85720" y="4000504"/>
            <a:ext cx="864399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   Сколько госпиталей за годы войны Органы здравоохранения развернули в Тюмени?</a:t>
            </a:r>
            <a:endParaRPr lang="ru-RU" sz="2400" b="1" dirty="0"/>
          </a:p>
        </p:txBody>
      </p:sp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428596" y="1643050"/>
            <a:ext cx="8413009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Segoe UI" pitchFamily="34" charset="0"/>
              </a:rPr>
              <a:t>   В годы Великой Отечественной войны тыловая Тюмень стала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Segoe UI" pitchFamily="34" charset="0"/>
              </a:rPr>
              <a:t>центром восстановления здоровья раненых бойцов и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Segoe UI" pitchFamily="34" charset="0"/>
              </a:rPr>
              <a:t>командиров.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Segoe UI" pitchFamily="34" charset="0"/>
              </a:rPr>
              <a:t>   Развёртывание системы эвакогоспиталей в городе началось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Segoe UI" pitchFamily="34" charset="0"/>
              </a:rPr>
              <a:t>уже на третий день войны.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onspekta.net/studopediaru/baza25/13210565426605.files/image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 b="12728"/>
          <a:stretch>
            <a:fillRect/>
          </a:stretch>
        </p:blipFill>
        <p:spPr bwMode="auto">
          <a:xfrm>
            <a:off x="5798" y="0"/>
            <a:ext cx="9132404" cy="6858000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7858148" y="5857892"/>
            <a:ext cx="1000100" cy="714356"/>
          </a:xfrm>
          <a:prstGeom prst="actionButtonHome">
            <a:avLst/>
          </a:prstGeom>
          <a:solidFill>
            <a:srgbClr val="DD980F"/>
          </a:solidFill>
          <a:ln>
            <a:solidFill>
              <a:srgbClr val="602E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571472" y="285728"/>
            <a:ext cx="81439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   За годы войны Органы здравоохранения развернули в Тюмени 15 госпиталей в 26 зданиях. В них трудились более 60 врачей, сотни фельдшеров и медицинских сестер</a:t>
            </a:r>
            <a:endParaRPr lang="ru-RU" sz="24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57158" y="3929066"/>
            <a:ext cx="314324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  На многих домах старой Тюмени и теперь можно видеть памятные доски </a:t>
            </a:r>
          </a:p>
          <a:p>
            <a:pPr algn="just"/>
            <a:r>
              <a:rPr lang="ru-RU" dirty="0" smtClean="0"/>
              <a:t>с указанием, что здесь </a:t>
            </a:r>
          </a:p>
          <a:p>
            <a:pPr algn="just"/>
            <a:r>
              <a:rPr lang="ru-RU" dirty="0" smtClean="0"/>
              <a:t>в 1941–1945 гг. располагался госпиталь.</a:t>
            </a:r>
            <a:endParaRPr lang="ru-RU" dirty="0"/>
          </a:p>
        </p:txBody>
      </p:sp>
      <p:sp>
        <p:nvSpPr>
          <p:cNvPr id="11" name="Управляющая кнопка: настраиваемая 10">
            <a:hlinkClick r:id="" action="ppaction://hlinkshowjump?jump=nextslide" highlightClick="1"/>
          </p:cNvPr>
          <p:cNvSpPr/>
          <p:nvPr/>
        </p:nvSpPr>
        <p:spPr>
          <a:xfrm>
            <a:off x="500034" y="1643050"/>
            <a:ext cx="2928958" cy="2214578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>
              <a:solidFill>
                <a:srgbClr val="602E04"/>
              </a:solidFill>
            </a:endParaRPr>
          </a:p>
        </p:txBody>
      </p:sp>
      <p:sp>
        <p:nvSpPr>
          <p:cNvPr id="12" name="Управляющая кнопка: настраиваемая 11">
            <a:hlinkClick r:id="" action="ppaction://hlinkshowjump?jump=nextslide" highlightClick="1"/>
          </p:cNvPr>
          <p:cNvSpPr/>
          <p:nvPr/>
        </p:nvSpPr>
        <p:spPr>
          <a:xfrm>
            <a:off x="3571868" y="1643050"/>
            <a:ext cx="5357850" cy="4071966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>
              <a:solidFill>
                <a:srgbClr val="602E04"/>
              </a:solidFill>
            </a:endParaRPr>
          </a:p>
        </p:txBody>
      </p:sp>
      <p:pic>
        <p:nvPicPr>
          <p:cNvPr id="13" name="Picture 5" descr="https://memory-map.1sept.ru/memorials/00/11/55/9/s/26103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1714488"/>
            <a:ext cx="2667015" cy="2000264"/>
          </a:xfrm>
          <a:prstGeom prst="rect">
            <a:avLst/>
          </a:prstGeom>
          <a:noFill/>
        </p:spPr>
      </p:pic>
      <p:pic>
        <p:nvPicPr>
          <p:cNvPr id="14" name="Picture 3" descr="https://memory-map.1sept.ru/memorials/00/11/55/9/26101.jpe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86182" y="1785926"/>
            <a:ext cx="4978790" cy="37535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onspekta.net/studopediaru/baza25/13210565426605.files/image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 b="12728"/>
          <a:stretch>
            <a:fillRect/>
          </a:stretch>
        </p:blipFill>
        <p:spPr bwMode="auto">
          <a:xfrm>
            <a:off x="5798" y="0"/>
            <a:ext cx="9132404" cy="6858000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настраиваемая 3">
            <a:hlinkClick r:id="" action="ppaction://hlinkshowjump?jump=nextslide" highlightClick="1"/>
          </p:cNvPr>
          <p:cNvSpPr/>
          <p:nvPr/>
        </p:nvSpPr>
        <p:spPr>
          <a:xfrm>
            <a:off x="3143240" y="6000768"/>
            <a:ext cx="3429024" cy="642942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602E04"/>
                </a:solidFill>
              </a:rPr>
              <a:t>ответ</a:t>
            </a:r>
            <a:endParaRPr lang="ru-RU" sz="2800" b="1" dirty="0">
              <a:solidFill>
                <a:srgbClr val="602E04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5720" y="357166"/>
            <a:ext cx="1000132" cy="928694"/>
          </a:xfrm>
          <a:prstGeom prst="rect">
            <a:avLst/>
          </a:prstGeom>
          <a:solidFill>
            <a:srgbClr val="DD980F"/>
          </a:solidFill>
          <a:ln>
            <a:solidFill>
              <a:srgbClr val="602E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20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57356" y="0"/>
            <a:ext cx="55721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/>
              <a:t>Госпитали </a:t>
            </a:r>
          </a:p>
          <a:p>
            <a:pPr algn="ctr"/>
            <a:r>
              <a:rPr lang="ru-RU" sz="3200" b="1" dirty="0" smtClean="0"/>
              <a:t>для раненых военных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57224" y="5072074"/>
            <a:ext cx="74295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   Что способствовало улучшению рациона питания раненых и скорейшему восстановлению их сил?</a:t>
            </a:r>
            <a:endParaRPr lang="ru-RU" sz="2400" b="1" dirty="0"/>
          </a:p>
        </p:txBody>
      </p:sp>
      <p:sp>
        <p:nvSpPr>
          <p:cNvPr id="9" name="Управляющая кнопка: настраиваемая 8">
            <a:hlinkClick r:id="" action="ppaction://hlinkshowjump?jump=nextslide" highlightClick="1"/>
          </p:cNvPr>
          <p:cNvSpPr/>
          <p:nvPr/>
        </p:nvSpPr>
        <p:spPr>
          <a:xfrm>
            <a:off x="2500298" y="1071546"/>
            <a:ext cx="4214842" cy="3929090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>
              <a:solidFill>
                <a:srgbClr val="602E04"/>
              </a:solidFill>
            </a:endParaRPr>
          </a:p>
        </p:txBody>
      </p:sp>
      <p:pic>
        <p:nvPicPr>
          <p:cNvPr id="10" name="Picture 2" descr="https://sun9-70.userapi.com/impg/bFq3PubQWrag1KejzAq5b7YUU8qmbCyeF4e_3g/Rt9u4P-54ss.jpg?size=1280x719&amp;quality=96&amp;sign=9506fe12d88c3cb2d516da1cb7ca86fc&amp;type=album"/>
          <p:cNvPicPr>
            <a:picLocks noChangeAspect="1" noChangeArrowheads="1"/>
          </p:cNvPicPr>
          <p:nvPr/>
        </p:nvPicPr>
        <p:blipFill>
          <a:blip r:embed="rId3"/>
          <a:srcRect l="3997" t="12494" r="49713" b="10315"/>
          <a:stretch>
            <a:fillRect/>
          </a:stretch>
        </p:blipFill>
        <p:spPr bwMode="auto">
          <a:xfrm>
            <a:off x="2643174" y="1177371"/>
            <a:ext cx="3929090" cy="36804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onspekta.net/studopediaru/baza25/13210565426605.files/image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 b="12728"/>
          <a:stretch>
            <a:fillRect/>
          </a:stretch>
        </p:blipFill>
        <p:spPr bwMode="auto">
          <a:xfrm>
            <a:off x="5798" y="0"/>
            <a:ext cx="9132404" cy="6858000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7858148" y="5857892"/>
            <a:ext cx="1000100" cy="714356"/>
          </a:xfrm>
          <a:prstGeom prst="actionButtonHome">
            <a:avLst/>
          </a:prstGeom>
          <a:solidFill>
            <a:srgbClr val="DD980F"/>
          </a:solidFill>
          <a:ln>
            <a:solidFill>
              <a:srgbClr val="602E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428596" y="214290"/>
            <a:ext cx="792178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Segoe UI" pitchFamily="34" charset="0"/>
              </a:rPr>
              <a:t>   Трудящиеся города Тюмени сдавали молоко, мясо,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Segoe UI" pitchFamily="34" charset="0"/>
              </a:rPr>
              <a:t>рыбу, крупу, картофель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Segoe UI" pitchFamily="34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Segoe UI" pitchFamily="34" charset="0"/>
              </a:rPr>
              <a:t>и другие продукты,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Segoe UI" pitchFamily="34" charset="0"/>
              </a:rPr>
              <a:t>что способствовало улучшению рациона питания раненых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Segoe UI" pitchFamily="34" charset="0"/>
              </a:rPr>
              <a:t>и скорейшему восстановлению их сил.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6" name="Управляющая кнопка: настраиваемая 5">
            <a:hlinkClick r:id="" action="ppaction://hlinkshowjump?jump=nextslide" highlightClick="1"/>
          </p:cNvPr>
          <p:cNvSpPr/>
          <p:nvPr/>
        </p:nvSpPr>
        <p:spPr>
          <a:xfrm>
            <a:off x="428596" y="1857364"/>
            <a:ext cx="6429420" cy="4500594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>
              <a:solidFill>
                <a:srgbClr val="602E04"/>
              </a:solidFill>
            </a:endParaRPr>
          </a:p>
        </p:txBody>
      </p:sp>
      <p:pic>
        <p:nvPicPr>
          <p:cNvPr id="8" name="Рисунок 7" descr="Архив краеведческого музея города Тюмени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2000240"/>
            <a:ext cx="6072230" cy="414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1142976" y="6457890"/>
            <a:ext cx="535781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Segoe UI" pitchFamily="34" charset="0"/>
              </a:rPr>
              <a:t>Архив краеведческого музея города Тюмени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onspekta.net/studopediaru/baza25/13210565426605.files/image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 b="12728"/>
          <a:stretch>
            <a:fillRect/>
          </a:stretch>
        </p:blipFill>
        <p:spPr bwMode="auto">
          <a:xfrm>
            <a:off x="5798" y="0"/>
            <a:ext cx="9132404" cy="6858000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настраиваемая 3">
            <a:hlinkClick r:id="" action="ppaction://hlinkshowjump?jump=nextslide" highlightClick="1"/>
          </p:cNvPr>
          <p:cNvSpPr/>
          <p:nvPr/>
        </p:nvSpPr>
        <p:spPr>
          <a:xfrm>
            <a:off x="3143240" y="6000768"/>
            <a:ext cx="3429024" cy="642942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602E04"/>
                </a:solidFill>
              </a:rPr>
              <a:t>ответ</a:t>
            </a:r>
            <a:endParaRPr lang="ru-RU" sz="2800" b="1" dirty="0">
              <a:solidFill>
                <a:srgbClr val="602E04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14282" y="214290"/>
            <a:ext cx="1000132" cy="928694"/>
          </a:xfrm>
          <a:prstGeom prst="rect">
            <a:avLst/>
          </a:prstGeom>
          <a:solidFill>
            <a:srgbClr val="DD980F"/>
          </a:solidFill>
          <a:ln>
            <a:solidFill>
              <a:srgbClr val="602E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30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57356" y="0"/>
            <a:ext cx="55721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/>
              <a:t>Госпитали </a:t>
            </a:r>
          </a:p>
          <a:p>
            <a:pPr algn="ctr"/>
            <a:r>
              <a:rPr lang="ru-RU" sz="3200" b="1" dirty="0" smtClean="0"/>
              <a:t>для раненых военных</a:t>
            </a:r>
          </a:p>
        </p:txBody>
      </p:sp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428564" y="1071546"/>
            <a:ext cx="8715436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Segoe UI" pitchFamily="34" charset="0"/>
              </a:rPr>
              <a:t>   Госпитали были слабо обеспечены мылом, керосином, фуражом. Не хватало писчей бумаги. Медицинская документация нередко велась на оберточной бумаге, обрывках бумажных пакетов, газетах, страницах книг и журналов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Segoe UI" pitchFamily="34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Segoe UI" pitchFamily="34" charset="0"/>
              </a:rPr>
              <a:t>и часто раствором марганцовокислого калия из-за отсутствия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Segoe UI" pitchFamily="34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Segoe UI" pitchFamily="34" charset="0"/>
              </a:rPr>
              <a:t>химических чернил.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Segoe UI" pitchFamily="34" charset="0"/>
              </a:rPr>
              <a:t>   Не хватало медикаментов, белья, перевязочных материалов. Бинты, разорванные на полоски простыни, по нескольку раз — до дыр отстирывали от крови, чтобы продлить их службу.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Segoe UI" pitchFamily="34" charset="0"/>
              </a:rPr>
              <a:t>Медицинские работники сдавали кровь для раненых.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Segoe UI" pitchFamily="34" charset="0"/>
              </a:rPr>
              <a:t>В городе организовали донорское движение.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1214414" y="5143512"/>
            <a:ext cx="757242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Segoe UI" pitchFamily="34" charset="0"/>
              </a:rPr>
              <a:t>Сколько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Segoe UI" pitchFamily="34" charset="0"/>
              </a:rPr>
              <a:t>тюменцев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Segoe UI" pitchFamily="34" charset="0"/>
              </a:rPr>
              <a:t>  за годы войны  получили  звание «Почетный донор СССР»?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onspekta.net/studopediaru/baza25/13210565426605.files/image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 b="12728"/>
          <a:stretch>
            <a:fillRect/>
          </a:stretch>
        </p:blipFill>
        <p:spPr bwMode="auto">
          <a:xfrm>
            <a:off x="5798" y="0"/>
            <a:ext cx="9132404" cy="6858000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настраиваемая 3">
            <a:hlinkClick r:id="" action="ppaction://hlinkshowjump?jump=nextslide" highlightClick="1"/>
          </p:cNvPr>
          <p:cNvSpPr/>
          <p:nvPr/>
        </p:nvSpPr>
        <p:spPr>
          <a:xfrm>
            <a:off x="5072066" y="2857496"/>
            <a:ext cx="3786214" cy="2714644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>
              <a:solidFill>
                <a:srgbClr val="602E04"/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7858148" y="5857892"/>
            <a:ext cx="1000100" cy="714356"/>
          </a:xfrm>
          <a:prstGeom prst="actionButtonHome">
            <a:avLst/>
          </a:prstGeom>
          <a:solidFill>
            <a:srgbClr val="DD980F"/>
          </a:solidFill>
          <a:ln>
            <a:solidFill>
              <a:srgbClr val="602E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482" name="Picture 2" descr="https://historical-baggage.ru/static/part/8860-551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57818" y="3143248"/>
            <a:ext cx="3248047" cy="2214578"/>
          </a:xfrm>
          <a:prstGeom prst="rect">
            <a:avLst/>
          </a:prstGeom>
          <a:noFill/>
        </p:spPr>
      </p:pic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785786" y="714356"/>
            <a:ext cx="664027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Segoe UI" pitchFamily="34" charset="0"/>
              </a:rPr>
              <a:t>   За годы войны звание «Почетный донор СССР»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Segoe UI" pitchFamily="34" charset="0"/>
              </a:rPr>
              <a:t>получили 3500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Segoe UI" pitchFamily="34" charset="0"/>
              </a:rPr>
              <a:t>тюменцев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Segoe UI" pitchFamily="34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8" name="Управляющая кнопка: настраиваемая 7">
            <a:hlinkClick r:id="" action="ppaction://hlinkshowjump?jump=nextslide" highlightClick="1"/>
          </p:cNvPr>
          <p:cNvSpPr/>
          <p:nvPr/>
        </p:nvSpPr>
        <p:spPr>
          <a:xfrm>
            <a:off x="285720" y="2214554"/>
            <a:ext cx="4286280" cy="4429156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>
              <a:solidFill>
                <a:srgbClr val="602E04"/>
              </a:solidFill>
            </a:endParaRPr>
          </a:p>
        </p:txBody>
      </p:sp>
      <p:pic>
        <p:nvPicPr>
          <p:cNvPr id="9" name="Picture 2" descr="https://sun9-67.userapi.com/impg/0l7xDlh5vo_NpVGz0oCx4PTk41kJCNKYZorkTg/iYTFLTLHfbY.jpg?size=1280x719&amp;quality=96&amp;rotate=270&amp;sign=f3143d8b47185cf562f4c3a9d895a1b0&amp;type=album"/>
          <p:cNvPicPr>
            <a:picLocks noChangeAspect="1" noChangeArrowheads="1"/>
          </p:cNvPicPr>
          <p:nvPr/>
        </p:nvPicPr>
        <p:blipFill>
          <a:blip r:embed="rId5"/>
          <a:srcRect l="6927" t="9364" r="47956" b="6143"/>
          <a:stretch>
            <a:fillRect/>
          </a:stretch>
        </p:blipFill>
        <p:spPr bwMode="auto">
          <a:xfrm>
            <a:off x="500034" y="2500306"/>
            <a:ext cx="3857652" cy="40580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onspekta.net/studopediaru/baza25/13210565426605.files/image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 b="12728"/>
          <a:stretch>
            <a:fillRect/>
          </a:stretch>
        </p:blipFill>
        <p:spPr bwMode="auto">
          <a:xfrm>
            <a:off x="5798" y="0"/>
            <a:ext cx="9132404" cy="6858000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настраиваемая 3">
            <a:hlinkClick r:id="" action="ppaction://hlinkshowjump?jump=nextslide" highlightClick="1"/>
          </p:cNvPr>
          <p:cNvSpPr/>
          <p:nvPr/>
        </p:nvSpPr>
        <p:spPr>
          <a:xfrm>
            <a:off x="3143240" y="5786454"/>
            <a:ext cx="3429024" cy="642942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602E04"/>
                </a:solidFill>
              </a:rPr>
              <a:t>ответ</a:t>
            </a:r>
            <a:endParaRPr lang="ru-RU" sz="2800" b="1" dirty="0">
              <a:solidFill>
                <a:srgbClr val="602E04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5720" y="357166"/>
            <a:ext cx="1000132" cy="928694"/>
          </a:xfrm>
          <a:prstGeom prst="rect">
            <a:avLst/>
          </a:prstGeom>
          <a:solidFill>
            <a:srgbClr val="DD980F"/>
          </a:solidFill>
          <a:ln>
            <a:solidFill>
              <a:srgbClr val="602E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40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57356" y="428604"/>
            <a:ext cx="55721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/>
              <a:t>Госпитали </a:t>
            </a:r>
          </a:p>
          <a:p>
            <a:pPr algn="ctr"/>
            <a:r>
              <a:rPr lang="ru-RU" sz="3200" b="1" dirty="0" smtClean="0"/>
              <a:t>для раненых военных</a:t>
            </a:r>
          </a:p>
        </p:txBody>
      </p:sp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357158" y="2214554"/>
            <a:ext cx="850112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Segoe UI" pitchFamily="34" charset="0"/>
              </a:rPr>
              <a:t>   При госпиталях создавались учебные мастерские для обучения инвалидов новым профессиям. Так, при госпитале №1500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Segoe UI" pitchFamily="34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Segoe UI" pitchFamily="34" charset="0"/>
              </a:rPr>
              <a:t>были организованы курсы бухгалтеров, мастеров часового и сапожного дела.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285852" y="4214818"/>
            <a:ext cx="65671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/>
              <a:t>А чем занимались выздоравливающие бойцы?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onspekta.net/studopediaru/baza25/13210565426605.files/image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 b="12728"/>
          <a:stretch>
            <a:fillRect/>
          </a:stretch>
        </p:blipFill>
        <p:spPr bwMode="auto">
          <a:xfrm>
            <a:off x="5798" y="0"/>
            <a:ext cx="9132404" cy="6858000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7858148" y="5857892"/>
            <a:ext cx="1000100" cy="714356"/>
          </a:xfrm>
          <a:prstGeom prst="actionButtonHome">
            <a:avLst/>
          </a:prstGeom>
          <a:solidFill>
            <a:srgbClr val="DD980F"/>
          </a:solidFill>
          <a:ln>
            <a:solidFill>
              <a:srgbClr val="602E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642910" y="1285860"/>
            <a:ext cx="804854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dirty="0" smtClean="0">
                <a:ea typeface="Times New Roman" pitchFamily="18" charset="0"/>
                <a:cs typeface="Segoe UI" pitchFamily="34" charset="0"/>
              </a:rPr>
              <a:t>   В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Segoe UI" pitchFamily="34" charset="0"/>
              </a:rPr>
              <a:t>ыздоравливающие бойцы, видя все тяготы медперсонала,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Segoe UI" pitchFamily="34" charset="0"/>
              </a:rPr>
              <a:t>организовывали дежурства — убирали двор, кололи дрова,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Segoe UI" pitchFamily="34" charset="0"/>
              </a:rPr>
              <a:t>чистили овощи.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42910" y="2786058"/>
            <a:ext cx="778674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/>
              <a:t>   Медперсонал э/госпиталя №1498, в который поступало много раненых, 200-300 человек за раз, организовал самодеятельность с привлечением «ходячих» раненых больных в оркестр, хор и танцевальную группу. Эта самодеятельность обслуживала все госпитали Тюмени.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onspekta.net/studopediaru/baza25/13210565426605.files/image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 b="12728"/>
          <a:stretch>
            <a:fillRect/>
          </a:stretch>
        </p:blipFill>
        <p:spPr bwMode="auto">
          <a:xfrm>
            <a:off x="5798" y="0"/>
            <a:ext cx="9132404" cy="6858000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настраиваемая 3">
            <a:hlinkClick r:id="" action="ppaction://hlinkshowjump?jump=nextslide" highlightClick="1"/>
          </p:cNvPr>
          <p:cNvSpPr/>
          <p:nvPr/>
        </p:nvSpPr>
        <p:spPr>
          <a:xfrm>
            <a:off x="3143240" y="5786454"/>
            <a:ext cx="3429024" cy="642942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602E04"/>
                </a:solidFill>
              </a:rPr>
              <a:t>ответ</a:t>
            </a:r>
            <a:endParaRPr lang="ru-RU" sz="2800" b="1" dirty="0">
              <a:solidFill>
                <a:srgbClr val="602E04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5720" y="357166"/>
            <a:ext cx="1000132" cy="928694"/>
          </a:xfrm>
          <a:prstGeom prst="rect">
            <a:avLst/>
          </a:prstGeom>
          <a:solidFill>
            <a:srgbClr val="DD980F"/>
          </a:solidFill>
          <a:ln>
            <a:solidFill>
              <a:srgbClr val="602E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10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57356" y="214290"/>
            <a:ext cx="55721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/>
              <a:t>Дети - труженики тыла</a:t>
            </a:r>
            <a:endParaRPr lang="ru-RU" sz="32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00034" y="1928802"/>
            <a:ext cx="828680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/>
              <a:t>   Осенью 1942 года Тюменский </a:t>
            </a:r>
            <a:r>
              <a:rPr lang="ru-RU" sz="2400" dirty="0" err="1" smtClean="0"/>
              <a:t>фанерокомбинат</a:t>
            </a:r>
            <a:r>
              <a:rPr lang="ru-RU" sz="2400" dirty="0" smtClean="0"/>
              <a:t> получил срочное фронтовое задание. Об этом узнали пионеры школы № 13. Они пришли на комбинат и попросили дать им посильную работу. </a:t>
            </a:r>
          </a:p>
          <a:p>
            <a:pPr algn="just"/>
            <a:r>
              <a:rPr lang="ru-RU" sz="2400" dirty="0" smtClean="0"/>
              <a:t> </a:t>
            </a:r>
          </a:p>
          <a:p>
            <a:pPr algn="just"/>
            <a:r>
              <a:rPr lang="ru-RU" sz="2400" b="1" dirty="0" smtClean="0"/>
              <a:t>Что же поручили делать школьникам для фронта?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onspekta.net/studopediaru/baza25/13210565426605.files/image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 b="12728"/>
          <a:stretch>
            <a:fillRect/>
          </a:stretch>
        </p:blipFill>
        <p:spPr bwMode="auto">
          <a:xfrm>
            <a:off x="5798" y="0"/>
            <a:ext cx="9132404" cy="6858000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настраиваемая 3">
            <a:hlinkClick r:id="" action="ppaction://hlinkshowjump?jump=nextslide" highlightClick="1"/>
          </p:cNvPr>
          <p:cNvSpPr/>
          <p:nvPr/>
        </p:nvSpPr>
        <p:spPr>
          <a:xfrm>
            <a:off x="357158" y="2643182"/>
            <a:ext cx="4143404" cy="3286148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>
              <a:solidFill>
                <a:srgbClr val="602E04"/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7929586" y="6000768"/>
            <a:ext cx="857256" cy="642918"/>
          </a:xfrm>
          <a:prstGeom prst="actionButtonHome">
            <a:avLst/>
          </a:prstGeom>
          <a:solidFill>
            <a:srgbClr val="DD980F"/>
          </a:solidFill>
          <a:ln>
            <a:solidFill>
              <a:srgbClr val="602E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85720" y="357166"/>
            <a:ext cx="85725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/>
              <a:t>   Ребятам поручили делать корпуса для </a:t>
            </a:r>
            <a:r>
              <a:rPr lang="ru-RU" sz="2400" b="1" dirty="0" smtClean="0"/>
              <a:t>противотанковых  мин ЯМ-5. </a:t>
            </a:r>
            <a:endParaRPr lang="ru-RU" sz="2400" b="1" dirty="0"/>
          </a:p>
        </p:txBody>
      </p:sp>
      <p:pic>
        <p:nvPicPr>
          <p:cNvPr id="9" name="Picture 2" descr="https://cdn.ruwiki.ru/commonswiki/files/thumb/d/dd/YaM-5.jpg/250px-YaM-5.jpg"/>
          <p:cNvPicPr>
            <a:picLocks noChangeAspect="1" noChangeArrowheads="1"/>
          </p:cNvPicPr>
          <p:nvPr/>
        </p:nvPicPr>
        <p:blipFill>
          <a:blip r:embed="rId4"/>
          <a:srcRect l="3571" b="51425"/>
          <a:stretch>
            <a:fillRect/>
          </a:stretch>
        </p:blipFill>
        <p:spPr bwMode="auto">
          <a:xfrm>
            <a:off x="500034" y="2786058"/>
            <a:ext cx="3857624" cy="3000396"/>
          </a:xfrm>
          <a:prstGeom prst="rect">
            <a:avLst/>
          </a:prstGeom>
          <a:noFill/>
        </p:spPr>
      </p:pic>
      <p:sp>
        <p:nvSpPr>
          <p:cNvPr id="10" name="Управляющая кнопка: настраиваемая 9">
            <a:hlinkClick r:id="" action="ppaction://hlinkshowjump?jump=nextslide" highlightClick="1"/>
          </p:cNvPr>
          <p:cNvSpPr/>
          <p:nvPr/>
        </p:nvSpPr>
        <p:spPr>
          <a:xfrm>
            <a:off x="4643438" y="2643182"/>
            <a:ext cx="3929090" cy="3286148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>
              <a:solidFill>
                <a:srgbClr val="602E04"/>
              </a:solidFill>
            </a:endParaRPr>
          </a:p>
        </p:txBody>
      </p:sp>
      <p:pic>
        <p:nvPicPr>
          <p:cNvPr id="11" name="Picture 2" descr="https://cdn.ruwiki.ru/commonswiki/files/thumb/d/dd/YaM-5.jpg/250px-YaM-5.jpg"/>
          <p:cNvPicPr>
            <a:picLocks noChangeAspect="1" noChangeArrowheads="1"/>
          </p:cNvPicPr>
          <p:nvPr/>
        </p:nvPicPr>
        <p:blipFill>
          <a:blip r:embed="rId4"/>
          <a:srcRect t="46632"/>
          <a:stretch>
            <a:fillRect/>
          </a:stretch>
        </p:blipFill>
        <p:spPr bwMode="auto">
          <a:xfrm>
            <a:off x="4786314" y="2786058"/>
            <a:ext cx="3641278" cy="3000396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428596" y="1142984"/>
            <a:ext cx="835824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  Школьный цех работал по-военному четко и организованно. За 15 минут до начала смены ребята собирались в красном уголке комбината и строем шли на рабочие места. Ровно в восемь начинали стучать молотки — цех приступал к работе. Работали по два часа в день, а после шли в школу. Ребята учились хорошо — неуспевающих в цехе не держали.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onspekta.net/studopediaru/baza25/13210565426605.files/image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 b="12728"/>
          <a:stretch>
            <a:fillRect/>
          </a:stretch>
        </p:blipFill>
        <p:spPr bwMode="auto">
          <a:xfrm>
            <a:off x="5798" y="0"/>
            <a:ext cx="9132404" cy="6858000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настраиваемая 3">
            <a:hlinkClick r:id="" action="ppaction://hlinkshowjump?jump=nextslide" highlightClick="1"/>
          </p:cNvPr>
          <p:cNvSpPr/>
          <p:nvPr/>
        </p:nvSpPr>
        <p:spPr>
          <a:xfrm>
            <a:off x="3143240" y="5786454"/>
            <a:ext cx="3429024" cy="642942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602E04"/>
                </a:solidFill>
              </a:rPr>
              <a:t>ответ</a:t>
            </a:r>
            <a:endParaRPr lang="ru-RU" sz="2800" b="1" dirty="0">
              <a:solidFill>
                <a:srgbClr val="602E04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5720" y="357166"/>
            <a:ext cx="1000132" cy="928694"/>
          </a:xfrm>
          <a:prstGeom prst="rect">
            <a:avLst/>
          </a:prstGeom>
          <a:solidFill>
            <a:srgbClr val="DD980F"/>
          </a:solidFill>
          <a:ln>
            <a:solidFill>
              <a:srgbClr val="602E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20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57356" y="214290"/>
            <a:ext cx="55721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/>
              <a:t>Дети -  труженики тыла</a:t>
            </a:r>
            <a:endParaRPr lang="ru-RU" sz="32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71472" y="4429132"/>
            <a:ext cx="807249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   Заработанные деньги учащиеся перечисляли на постройку военной техники.</a:t>
            </a:r>
          </a:p>
          <a:p>
            <a:r>
              <a:rPr lang="ru-RU" sz="2400" dirty="0" smtClean="0"/>
              <a:t>   </a:t>
            </a:r>
            <a:r>
              <a:rPr lang="ru-RU" sz="2400" b="1" dirty="0" smtClean="0"/>
              <a:t>Что было построено на деньги тюменских школьников?</a:t>
            </a:r>
          </a:p>
          <a:p>
            <a:r>
              <a:rPr lang="ru-RU" sz="2400" dirty="0" smtClean="0"/>
              <a:t> </a:t>
            </a:r>
            <a:endParaRPr lang="ru-RU" sz="24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00034" y="1000108"/>
            <a:ext cx="814393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/>
              <a:t>            В годы Великой Отечественной войны дети тыловой Тюмени не остались в стороне от всеобщего движения помощи фронту. Школьники собирали цветные металлы, заготавливали дрова, помогали семьям ушедших на фронт, участвовали в сборе средств на производство военной техники, помогали колхозам в сборе урожая. </a:t>
            </a:r>
          </a:p>
          <a:p>
            <a:pPr algn="just"/>
            <a:r>
              <a:rPr lang="ru-RU" sz="2400" dirty="0" smtClean="0"/>
              <a:t>   Пионеры работали на заводе </a:t>
            </a:r>
            <a:r>
              <a:rPr lang="ru-RU" sz="2400" dirty="0" err="1" smtClean="0"/>
              <a:t>строймеханизмов</a:t>
            </a:r>
            <a:r>
              <a:rPr lang="ru-RU" sz="2400" dirty="0" smtClean="0"/>
              <a:t> № 766, на овчинно-шубном заводе, а также собирали дикорастущие лекарственные растения.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onspekta.net/studopediaru/baza25/13210565426605.files/image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 b="12728"/>
          <a:stretch>
            <a:fillRect/>
          </a:stretch>
        </p:blipFill>
        <p:spPr bwMode="auto">
          <a:xfrm>
            <a:off x="5798" y="0"/>
            <a:ext cx="9132404" cy="6858000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настраиваемая 3">
            <a:hlinkClick r:id="" action="ppaction://hlinkshowjump?jump=nextslide" highlightClick="1"/>
          </p:cNvPr>
          <p:cNvSpPr/>
          <p:nvPr/>
        </p:nvSpPr>
        <p:spPr>
          <a:xfrm>
            <a:off x="2000232" y="2214554"/>
            <a:ext cx="4357718" cy="3071834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>
              <a:solidFill>
                <a:srgbClr val="602E04"/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7858148" y="5857892"/>
            <a:ext cx="1000100" cy="714356"/>
          </a:xfrm>
          <a:prstGeom prst="actionButtonHome">
            <a:avLst/>
          </a:prstGeom>
          <a:solidFill>
            <a:srgbClr val="DD980F"/>
          </a:solidFill>
          <a:ln>
            <a:solidFill>
              <a:srgbClr val="602E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338" name="Picture 2" descr="Дети войны: «Малютка» для Победы!"/>
          <p:cNvPicPr>
            <a:picLocks noChangeAspect="1" noChangeArrowheads="1"/>
          </p:cNvPicPr>
          <p:nvPr/>
        </p:nvPicPr>
        <p:blipFill>
          <a:blip r:embed="rId4"/>
          <a:srcRect l="11591" r="16136"/>
          <a:stretch>
            <a:fillRect/>
          </a:stretch>
        </p:blipFill>
        <p:spPr bwMode="auto">
          <a:xfrm>
            <a:off x="2143108" y="2357430"/>
            <a:ext cx="4033878" cy="2786082"/>
          </a:xfrm>
          <a:prstGeom prst="rect">
            <a:avLst/>
          </a:prstGeom>
          <a:noFill/>
        </p:spPr>
      </p:pic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642910" y="214290"/>
            <a:ext cx="722556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Arial" pitchFamily="34" charset="0"/>
              </a:rPr>
              <a:t>   В 1942 году тюменские дети сдали в фонд обороны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Arial" pitchFamily="34" charset="0"/>
              </a:rPr>
              <a:t>47 717 рублей, а в 1944-1945 годах – 62 046 рублей. 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642910" y="1000108"/>
            <a:ext cx="788632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Times New Roman" pitchFamily="18" charset="0"/>
              </a:rPr>
              <a:t>   Кроме того, школьники вели сбор средств, на которые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Times New Roman" pitchFamily="18" charset="0"/>
              </a:rPr>
              <a:t>были построены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Times New Roman" pitchFamily="18" charset="0"/>
              </a:rPr>
              <a:t>танки «Павлик Морозов» и «Малютка»,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ea typeface="Times New Roman" pitchFamily="18" charset="0"/>
                <a:cs typeface="Times New Roman" pitchFamily="18" charset="0"/>
              </a:rPr>
              <a:t>боевой самолет «Юный патриот Тюмени».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14282" y="5380672"/>
            <a:ext cx="764386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  Родина высоко оценила замечательные дела юных патриотов. </a:t>
            </a:r>
          </a:p>
          <a:p>
            <a:pPr algn="just"/>
            <a:r>
              <a:rPr lang="ru-RU" dirty="0" smtClean="0"/>
              <a:t>Более 150 пионеров Тюменской области были награждены медалями </a:t>
            </a:r>
          </a:p>
          <a:p>
            <a:pPr algn="just"/>
            <a:r>
              <a:rPr lang="ru-RU" dirty="0" smtClean="0"/>
              <a:t>«За доблестный труд в Великой Отечественной войне 1941—1945 гг.» и </a:t>
            </a:r>
          </a:p>
          <a:p>
            <a:pPr algn="just"/>
            <a:r>
              <a:rPr lang="ru-RU" dirty="0" smtClean="0"/>
              <a:t>«За победу над Германией в Великой Отечественной войне 1941—1945 гг.».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onspekta.net/studopediaru/baza25/13210565426605.files/image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 b="12728"/>
          <a:stretch>
            <a:fillRect/>
          </a:stretch>
        </p:blipFill>
        <p:spPr bwMode="auto">
          <a:xfrm>
            <a:off x="5798" y="0"/>
            <a:ext cx="9132404" cy="6858000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настраиваемая 3">
            <a:hlinkClick r:id="" action="ppaction://hlinkshowjump?jump=nextslide" highlightClick="1"/>
          </p:cNvPr>
          <p:cNvSpPr/>
          <p:nvPr/>
        </p:nvSpPr>
        <p:spPr>
          <a:xfrm>
            <a:off x="3143240" y="5786454"/>
            <a:ext cx="3429024" cy="642942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602E04"/>
                </a:solidFill>
              </a:rPr>
              <a:t>ответ</a:t>
            </a:r>
            <a:endParaRPr lang="ru-RU" sz="2800" b="1" dirty="0">
              <a:solidFill>
                <a:srgbClr val="602E04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5720" y="357166"/>
            <a:ext cx="1000132" cy="928694"/>
          </a:xfrm>
          <a:prstGeom prst="rect">
            <a:avLst/>
          </a:prstGeom>
          <a:solidFill>
            <a:srgbClr val="DD980F"/>
          </a:solidFill>
          <a:ln>
            <a:solidFill>
              <a:srgbClr val="602E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30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57356" y="428604"/>
            <a:ext cx="55721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/>
              <a:t>Дети -  труженики тыла</a:t>
            </a:r>
            <a:endParaRPr lang="ru-RU" sz="32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214414" y="1928802"/>
            <a:ext cx="671517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   Тюменские школьники были постоянными посетителями госпиталей.</a:t>
            </a:r>
          </a:p>
          <a:p>
            <a:endParaRPr lang="ru-RU" sz="2400" dirty="0" smtClean="0"/>
          </a:p>
          <a:p>
            <a:endParaRPr lang="ru-RU" sz="2400" dirty="0" smtClean="0"/>
          </a:p>
          <a:p>
            <a:r>
              <a:rPr lang="ru-RU" sz="2400" dirty="0" smtClean="0"/>
              <a:t>   </a:t>
            </a:r>
            <a:r>
              <a:rPr lang="ru-RU" sz="2400" b="1" dirty="0" smtClean="0"/>
              <a:t>Какую помощь оказывали дети в госпиталях во время Великой Отечественной войны?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onspekta.net/studopediaru/baza25/13210565426605.files/image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 b="12728"/>
          <a:stretch>
            <a:fillRect/>
          </a:stretch>
        </p:blipFill>
        <p:spPr bwMode="auto">
          <a:xfrm>
            <a:off x="5798" y="0"/>
            <a:ext cx="9132404" cy="6858000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7858148" y="5857892"/>
            <a:ext cx="1000100" cy="714356"/>
          </a:xfrm>
          <a:prstGeom prst="actionButtonHome">
            <a:avLst/>
          </a:prstGeom>
          <a:solidFill>
            <a:srgbClr val="DD980F"/>
          </a:solidFill>
          <a:ln>
            <a:solidFill>
              <a:srgbClr val="602E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57158" y="214290"/>
            <a:ext cx="850112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Во время Великой Отечественной войны дети оказывали разную помощь в госпиталях, в том числе:</a:t>
            </a:r>
          </a:p>
          <a:p>
            <a:r>
              <a:rPr lang="ru-RU" sz="2400" b="1" dirty="0" smtClean="0"/>
              <a:t>Работали санитарами</a:t>
            </a:r>
            <a:r>
              <a:rPr lang="ru-RU" sz="2400" dirty="0" smtClean="0"/>
              <a:t>. Подростки ухаживали за ранеными, помогали врачам и медсёстрам. Они перевязывали раны, кормили больных и даже сдавали кровь для переливания. </a:t>
            </a:r>
          </a:p>
          <a:p>
            <a:r>
              <a:rPr lang="ru-RU" sz="2400" b="1" dirty="0" smtClean="0"/>
              <a:t>Помогали санитаркам</a:t>
            </a:r>
            <a:r>
              <a:rPr lang="ru-RU" sz="2400" dirty="0" smtClean="0"/>
              <a:t>. Дети ходили за грибами и ягодами, подростки помогали стирать бинты и убирать помещения. </a:t>
            </a:r>
          </a:p>
          <a:p>
            <a:r>
              <a:rPr lang="ru-RU" sz="2400" b="1" dirty="0" smtClean="0"/>
              <a:t>Проводили концерты и организовывали спектакли</a:t>
            </a:r>
            <a:r>
              <a:rPr lang="ru-RU" sz="2400" dirty="0" smtClean="0"/>
              <a:t>. Дети пели, танцевали и читали стихи, чтобы поддержать раненых и ослабленных бойцов.  </a:t>
            </a:r>
            <a:endParaRPr lang="ru-RU" sz="2400" dirty="0"/>
          </a:p>
        </p:txBody>
      </p:sp>
      <p:sp>
        <p:nvSpPr>
          <p:cNvPr id="8" name="Управляющая кнопка: настраиваемая 7">
            <a:hlinkClick r:id="" action="ppaction://hlinkshowjump?jump=nextslide" highlightClick="1"/>
          </p:cNvPr>
          <p:cNvSpPr/>
          <p:nvPr/>
        </p:nvSpPr>
        <p:spPr>
          <a:xfrm>
            <a:off x="3500430" y="3786190"/>
            <a:ext cx="4143404" cy="2857520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>
              <a:solidFill>
                <a:srgbClr val="602E04"/>
              </a:solidFill>
            </a:endParaRPr>
          </a:p>
        </p:txBody>
      </p:sp>
      <p:pic>
        <p:nvPicPr>
          <p:cNvPr id="9" name="Picture 2" descr="https://sun9-50.userapi.com/impg/QrA1zGYyXVUJBx7uNB3_oMhvxhtnNxsKRTZ13Q/_uLwCiK7oxo.jpg?size=604x371&amp;quality=95&amp;sign=2bc4c34de1fc410617bfc4208c0738af&amp;type=album"/>
          <p:cNvPicPr>
            <a:picLocks noChangeAspect="1" noChangeArrowheads="1"/>
          </p:cNvPicPr>
          <p:nvPr/>
        </p:nvPicPr>
        <p:blipFill>
          <a:blip r:embed="rId4"/>
          <a:srcRect l="11176"/>
          <a:stretch>
            <a:fillRect/>
          </a:stretch>
        </p:blipFill>
        <p:spPr bwMode="auto">
          <a:xfrm>
            <a:off x="3643306" y="3857628"/>
            <a:ext cx="3897222" cy="269500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onspekta.net/studopediaru/baza25/13210565426605.files/image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 b="12728"/>
          <a:stretch>
            <a:fillRect/>
          </a:stretch>
        </p:blipFill>
        <p:spPr bwMode="auto">
          <a:xfrm>
            <a:off x="5798" y="0"/>
            <a:ext cx="9132404" cy="6858000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настраиваемая 3">
            <a:hlinkClick r:id="" action="ppaction://hlinkshowjump?jump=nextslide" highlightClick="1"/>
          </p:cNvPr>
          <p:cNvSpPr/>
          <p:nvPr/>
        </p:nvSpPr>
        <p:spPr>
          <a:xfrm>
            <a:off x="3143240" y="5786454"/>
            <a:ext cx="3429024" cy="642942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602E04"/>
                </a:solidFill>
              </a:rPr>
              <a:t>ответ</a:t>
            </a:r>
            <a:endParaRPr lang="ru-RU" sz="2800" b="1" dirty="0">
              <a:solidFill>
                <a:srgbClr val="602E04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5720" y="357166"/>
            <a:ext cx="1000132" cy="928694"/>
          </a:xfrm>
          <a:prstGeom prst="rect">
            <a:avLst/>
          </a:prstGeom>
          <a:solidFill>
            <a:srgbClr val="DD980F"/>
          </a:solidFill>
          <a:ln>
            <a:solidFill>
              <a:srgbClr val="602E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40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57356" y="428604"/>
            <a:ext cx="55721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/>
              <a:t>Дети -  труженики тыла</a:t>
            </a:r>
            <a:endParaRPr lang="ru-RU" sz="32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285852" y="2000240"/>
            <a:ext cx="67866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/>
              <a:t>В связи с чем, во время Великой Отечественной войны учебный год начинался 1 октября и заканчивался 20 мая?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onspekta.net/studopediaru/baza25/13210565426605.files/image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 b="12728"/>
          <a:stretch>
            <a:fillRect/>
          </a:stretch>
        </p:blipFill>
        <p:spPr bwMode="auto">
          <a:xfrm>
            <a:off x="5798" y="0"/>
            <a:ext cx="9132404" cy="6858000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7858148" y="5857892"/>
            <a:ext cx="1000100" cy="714356"/>
          </a:xfrm>
          <a:prstGeom prst="actionButtonHome">
            <a:avLst/>
          </a:prstGeom>
          <a:solidFill>
            <a:srgbClr val="DD980F"/>
          </a:solidFill>
          <a:ln>
            <a:solidFill>
              <a:srgbClr val="602E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642910" y="214290"/>
            <a:ext cx="778674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/>
              <a:t>   В связи с тем, что </a:t>
            </a:r>
            <a:r>
              <a:rPr lang="ru-RU" sz="2400" b="1" dirty="0" smtClean="0"/>
              <a:t>школьники должны были оказывать помощь колхозам и совхозам</a:t>
            </a:r>
            <a:r>
              <a:rPr lang="ru-RU" sz="2400" dirty="0" smtClean="0"/>
              <a:t>, учебный год начинался </a:t>
            </a:r>
          </a:p>
          <a:p>
            <a:pPr algn="just"/>
            <a:r>
              <a:rPr lang="ru-RU" sz="2400" dirty="0" smtClean="0"/>
              <a:t>1 октября и заканчивался 20 мая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42910" y="1428736"/>
            <a:ext cx="771530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  Младшие школьники занимались сбором колосьев на полях после механизированной уборки хлебов, вели борьбу с сорняками и вредителями сельскохозяйственных культур.  </a:t>
            </a:r>
          </a:p>
          <a:p>
            <a:pPr algn="just"/>
            <a:r>
              <a:rPr lang="ru-RU" dirty="0" smtClean="0"/>
              <a:t>   Дети постарше садились за штурвалы комбайнов, заменяя ушедших на фронт мужчин, работали на тракторах — пахали и бороновали землю. </a:t>
            </a:r>
          </a:p>
          <a:p>
            <a:pPr algn="just"/>
            <a:r>
              <a:rPr lang="ru-RU" dirty="0" smtClean="0"/>
              <a:t>   Для учёта детского труда были заведены трудовые книжки, выплачивалась минимальная заработная плата. </a:t>
            </a:r>
            <a:endParaRPr lang="ru-RU" dirty="0"/>
          </a:p>
        </p:txBody>
      </p:sp>
      <p:sp>
        <p:nvSpPr>
          <p:cNvPr id="9" name="Управляющая кнопка: настраиваемая 8">
            <a:hlinkClick r:id="" action="ppaction://hlinkshowjump?jump=nextslide" highlightClick="1"/>
          </p:cNvPr>
          <p:cNvSpPr/>
          <p:nvPr/>
        </p:nvSpPr>
        <p:spPr>
          <a:xfrm>
            <a:off x="1928794" y="3429000"/>
            <a:ext cx="4643470" cy="3286148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>
              <a:solidFill>
                <a:srgbClr val="602E04"/>
              </a:solidFill>
            </a:endParaRPr>
          </a:p>
        </p:txBody>
      </p:sp>
      <p:pic>
        <p:nvPicPr>
          <p:cNvPr id="10" name="Picture 2" descr="https://sun9-40.userapi.com/impg/qcvjfnSf_YZIrXN13ng3uUrXQdDxIFb1JzhUQA/VUxUFNpzKW0.jpg?size=1280x719&amp;quality=96&amp;sign=5598e432d8c9b652eb60ef59c77f6d1b&amp;type=album"/>
          <p:cNvPicPr>
            <a:picLocks noChangeAspect="1" noChangeArrowheads="1"/>
          </p:cNvPicPr>
          <p:nvPr/>
        </p:nvPicPr>
        <p:blipFill>
          <a:blip r:embed="rId4"/>
          <a:srcRect l="7617" t="52156" r="59570" b="8205"/>
          <a:stretch>
            <a:fillRect/>
          </a:stretch>
        </p:blipFill>
        <p:spPr bwMode="auto">
          <a:xfrm>
            <a:off x="2000232" y="3571876"/>
            <a:ext cx="4429156" cy="30054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onspekta.net/studopediaru/baza25/13210565426605.files/image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 b="12728"/>
          <a:stretch>
            <a:fillRect/>
          </a:stretch>
        </p:blipFill>
        <p:spPr bwMode="auto">
          <a:xfrm>
            <a:off x="5798" y="0"/>
            <a:ext cx="9132404" cy="6858000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настраиваемая 3">
            <a:hlinkClick r:id="" action="ppaction://hlinkshowjump?jump=nextslide" highlightClick="1"/>
          </p:cNvPr>
          <p:cNvSpPr/>
          <p:nvPr/>
        </p:nvSpPr>
        <p:spPr>
          <a:xfrm>
            <a:off x="3143240" y="5786454"/>
            <a:ext cx="3429024" cy="642942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602E04"/>
                </a:solidFill>
              </a:rPr>
              <a:t>ответ</a:t>
            </a:r>
            <a:endParaRPr lang="ru-RU" sz="2800" b="1" dirty="0">
              <a:solidFill>
                <a:srgbClr val="602E04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5720" y="357166"/>
            <a:ext cx="1000132" cy="928694"/>
          </a:xfrm>
          <a:prstGeom prst="rect">
            <a:avLst/>
          </a:prstGeom>
          <a:solidFill>
            <a:srgbClr val="DD980F"/>
          </a:solidFill>
          <a:ln>
            <a:solidFill>
              <a:srgbClr val="602E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10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57356" y="428604"/>
            <a:ext cx="685804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/>
              <a:t>Памятники </a:t>
            </a:r>
          </a:p>
          <a:p>
            <a:pPr algn="ctr"/>
            <a:r>
              <a:rPr lang="ru-RU" sz="3200" b="1" dirty="0" smtClean="0"/>
              <a:t>Великой Отечественной войны</a:t>
            </a:r>
            <a:endParaRPr lang="ru-RU" sz="32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1571604" y="2643182"/>
            <a:ext cx="671517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Bef>
                <a:spcPct val="20000"/>
              </a:spcBef>
            </a:pPr>
            <a:r>
              <a:rPr lang="ru-RU" sz="2400" dirty="0" smtClean="0"/>
              <a:t>Памятник представляет собой скульптурную группу из юноши в солдатской шинели с винтовкой и девушки, провожающей его на войну.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onspekta.net/studopediaru/baza25/13210565426605.files/image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 b="12728"/>
          <a:stretch>
            <a:fillRect/>
          </a:stretch>
        </p:blipFill>
        <p:spPr bwMode="auto">
          <a:xfrm>
            <a:off x="5798" y="0"/>
            <a:ext cx="9132404" cy="6858000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настраиваемая 3">
            <a:hlinkClick r:id="" action="ppaction://hlinkshowjump?jump=nextslide" highlightClick="1"/>
          </p:cNvPr>
          <p:cNvSpPr/>
          <p:nvPr/>
        </p:nvSpPr>
        <p:spPr>
          <a:xfrm>
            <a:off x="857224" y="428604"/>
            <a:ext cx="7643866" cy="5214974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>
              <a:solidFill>
                <a:srgbClr val="602E04"/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7858148" y="5857892"/>
            <a:ext cx="1000100" cy="714356"/>
          </a:xfrm>
          <a:prstGeom prst="actionButtonHome">
            <a:avLst/>
          </a:prstGeom>
          <a:solidFill>
            <a:srgbClr val="DD980F"/>
          </a:solidFill>
          <a:ln>
            <a:solidFill>
              <a:srgbClr val="602E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Picture 2" descr="https://content-4.foto.my.mail.ru/community/pobeda70/_groupsphoto/h-441.jpg"/>
          <p:cNvPicPr>
            <a:picLocks noChangeAspect="1" noChangeArrowheads="1"/>
          </p:cNvPicPr>
          <p:nvPr/>
        </p:nvPicPr>
        <p:blipFill>
          <a:blip r:embed="rId4"/>
          <a:srcRect t="5228" b="5000"/>
          <a:stretch>
            <a:fillRect/>
          </a:stretch>
        </p:blipFill>
        <p:spPr bwMode="auto">
          <a:xfrm>
            <a:off x="1071538" y="571480"/>
            <a:ext cx="7286676" cy="4906018"/>
          </a:xfrm>
          <a:prstGeom prst="rect">
            <a:avLst/>
          </a:prstGeom>
          <a:noFill/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500034" y="5715016"/>
            <a:ext cx="6357982" cy="9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b="1" dirty="0" smtClean="0"/>
              <a:t>Памятник учащимся школ города Тюмени, </a:t>
            </a:r>
          </a:p>
          <a:p>
            <a:pPr>
              <a:spcBef>
                <a:spcPct val="20000"/>
              </a:spcBef>
            </a:pPr>
            <a:r>
              <a:rPr lang="ru-RU" sz="2400" b="1" dirty="0" smtClean="0"/>
              <a:t>не вернувшимся с войны</a:t>
            </a:r>
            <a:endParaRPr lang="ru-RU" sz="2400" b="1" i="1" dirty="0" smtClean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onspekta.net/studopediaru/baza25/13210565426605.files/image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 b="12728"/>
          <a:stretch>
            <a:fillRect/>
          </a:stretch>
        </p:blipFill>
        <p:spPr bwMode="auto">
          <a:xfrm>
            <a:off x="5798" y="0"/>
            <a:ext cx="9132404" cy="6858000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настраиваемая 3">
            <a:hlinkClick r:id="" action="ppaction://hlinkshowjump?jump=nextslide" highlightClick="1"/>
          </p:cNvPr>
          <p:cNvSpPr/>
          <p:nvPr/>
        </p:nvSpPr>
        <p:spPr>
          <a:xfrm>
            <a:off x="3143240" y="5786454"/>
            <a:ext cx="3429024" cy="642942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602E04"/>
                </a:solidFill>
              </a:rPr>
              <a:t>ответ</a:t>
            </a:r>
            <a:endParaRPr lang="ru-RU" sz="2800" b="1" dirty="0">
              <a:solidFill>
                <a:srgbClr val="602E04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5720" y="357166"/>
            <a:ext cx="1000132" cy="928694"/>
          </a:xfrm>
          <a:prstGeom prst="rect">
            <a:avLst/>
          </a:prstGeom>
          <a:solidFill>
            <a:srgbClr val="DD980F"/>
          </a:solidFill>
          <a:ln>
            <a:solidFill>
              <a:srgbClr val="602E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20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57356" y="428604"/>
            <a:ext cx="685804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/>
              <a:t>Памятники </a:t>
            </a:r>
          </a:p>
          <a:p>
            <a:pPr algn="ctr"/>
            <a:r>
              <a:rPr lang="ru-RU" sz="3200" b="1" dirty="0" smtClean="0"/>
              <a:t>Великой Отечественной войны</a:t>
            </a:r>
            <a:endParaRPr lang="ru-RU" sz="32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714348" y="2214554"/>
            <a:ext cx="8001056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/>
              <a:t>Мемориал находится на Исторической площади. </a:t>
            </a:r>
          </a:p>
          <a:p>
            <a:pPr algn="just"/>
            <a:r>
              <a:rPr lang="ru-RU" sz="2400" dirty="0" smtClean="0"/>
              <a:t>В архитектурный ансамбль входят мраморные  плиты пилона, у основания которого горит Вечный огонь, обелиск высотой 28 метров и  барельеф «Тюмень — Победителям».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onspekta.net/studopediaru/baza25/13210565426605.files/image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 b="12728"/>
          <a:stretch>
            <a:fillRect/>
          </a:stretch>
        </p:blipFill>
        <p:spPr bwMode="auto">
          <a:xfrm>
            <a:off x="5798" y="0"/>
            <a:ext cx="9132404" cy="6858000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настраиваемая 3">
            <a:hlinkClick r:id="" action="ppaction://hlinkshowjump?jump=nextslide" highlightClick="1"/>
          </p:cNvPr>
          <p:cNvSpPr/>
          <p:nvPr/>
        </p:nvSpPr>
        <p:spPr>
          <a:xfrm>
            <a:off x="571472" y="428604"/>
            <a:ext cx="8143932" cy="5000660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>
              <a:solidFill>
                <a:srgbClr val="602E04"/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7858148" y="5857892"/>
            <a:ext cx="1000100" cy="714356"/>
          </a:xfrm>
          <a:prstGeom prst="actionButtonHome">
            <a:avLst/>
          </a:prstGeom>
          <a:solidFill>
            <a:srgbClr val="DD980F"/>
          </a:solidFill>
          <a:ln>
            <a:solidFill>
              <a:srgbClr val="602E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Picture 2" descr="https://img.tourister.ru/files/2/5/1/2/0/9/1/4/original.jpg"/>
          <p:cNvPicPr>
            <a:picLocks noChangeAspect="1" noChangeArrowheads="1"/>
          </p:cNvPicPr>
          <p:nvPr/>
        </p:nvPicPr>
        <p:blipFill>
          <a:blip r:embed="rId4"/>
          <a:srcRect l="18750" b="27294"/>
          <a:stretch>
            <a:fillRect/>
          </a:stretch>
        </p:blipFill>
        <p:spPr bwMode="auto">
          <a:xfrm>
            <a:off x="785786" y="571480"/>
            <a:ext cx="7786742" cy="4643470"/>
          </a:xfrm>
          <a:prstGeom prst="rect">
            <a:avLst/>
          </a:prstGeom>
          <a:noFill/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428596" y="5572140"/>
            <a:ext cx="7632848" cy="1040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/>
              <a:t>«Мемориал победы </a:t>
            </a:r>
          </a:p>
          <a:p>
            <a:pPr>
              <a:spcBef>
                <a:spcPct val="20000"/>
              </a:spcBef>
            </a:pPr>
            <a:r>
              <a:rPr lang="ru-RU" sz="2800" b="1" dirty="0" smtClean="0"/>
              <a:t>в Великой Отечественной войне 1941 — 1945»</a:t>
            </a:r>
            <a:r>
              <a:rPr lang="ru-RU" sz="2800" dirty="0" smtClean="0"/>
              <a:t> </a:t>
            </a:r>
            <a:endParaRPr lang="ru-RU" sz="2800" i="1" dirty="0" smtClean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onspekta.net/studopediaru/baza25/13210565426605.files/image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 b="12728"/>
          <a:stretch>
            <a:fillRect/>
          </a:stretch>
        </p:blipFill>
        <p:spPr bwMode="auto">
          <a:xfrm>
            <a:off x="5798" y="0"/>
            <a:ext cx="9132404" cy="6858000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настраиваемая 3">
            <a:hlinkClick r:id="" action="ppaction://hlinkshowjump?jump=nextslide" highlightClick="1"/>
          </p:cNvPr>
          <p:cNvSpPr/>
          <p:nvPr/>
        </p:nvSpPr>
        <p:spPr>
          <a:xfrm>
            <a:off x="3143240" y="5786454"/>
            <a:ext cx="3429024" cy="642942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602E04"/>
                </a:solidFill>
              </a:rPr>
              <a:t>ответ</a:t>
            </a:r>
            <a:endParaRPr lang="ru-RU" sz="2800" b="1" dirty="0">
              <a:solidFill>
                <a:srgbClr val="602E04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5720" y="357166"/>
            <a:ext cx="1000132" cy="928694"/>
          </a:xfrm>
          <a:prstGeom prst="rect">
            <a:avLst/>
          </a:prstGeom>
          <a:solidFill>
            <a:srgbClr val="DD980F"/>
          </a:solidFill>
          <a:ln>
            <a:solidFill>
              <a:srgbClr val="602E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30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57356" y="428604"/>
            <a:ext cx="685804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/>
              <a:t>Памятники </a:t>
            </a:r>
          </a:p>
          <a:p>
            <a:pPr algn="ctr"/>
            <a:r>
              <a:rPr lang="ru-RU" sz="3200" b="1" dirty="0" smtClean="0"/>
              <a:t>Великой Отечественной войны</a:t>
            </a:r>
            <a:endParaRPr lang="ru-RU" sz="32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1500166" y="2500306"/>
            <a:ext cx="669674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/>
              <a:t>На этой площади находятся мемориалы, стелы с именами павших, братская могила советских воинов, умерших от ран в госпиталях Тюмени, Вечный огонь и ряд других памятников. 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onspekta.net/studopediaru/baza25/13210565426605.files/image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 b="12728"/>
          <a:stretch>
            <a:fillRect/>
          </a:stretch>
        </p:blipFill>
        <p:spPr bwMode="auto">
          <a:xfrm>
            <a:off x="5798" y="0"/>
            <a:ext cx="9132404" cy="6858000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настраиваемая 3">
            <a:hlinkClick r:id="" action="ppaction://hlinkshowjump?jump=nextslide" highlightClick="1"/>
          </p:cNvPr>
          <p:cNvSpPr/>
          <p:nvPr/>
        </p:nvSpPr>
        <p:spPr>
          <a:xfrm>
            <a:off x="928662" y="571480"/>
            <a:ext cx="7215238" cy="4857784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>
              <a:solidFill>
                <a:srgbClr val="602E04"/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7858148" y="5857892"/>
            <a:ext cx="1000100" cy="714356"/>
          </a:xfrm>
          <a:prstGeom prst="actionButtonHome">
            <a:avLst/>
          </a:prstGeom>
          <a:solidFill>
            <a:srgbClr val="DD980F"/>
          </a:solidFill>
          <a:ln>
            <a:solidFill>
              <a:srgbClr val="602E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Picture 2" descr="https://thumbs.dreamstime.com/b/%D0%BC%D0%B5%D0%BC%D0%BE%D1%80%D0%B8%D0%B0-%D0%BF%D0%BE%D0%B1%D0%B5-%D1%8B-%D0%B2-%D0%B2%D0%B5-%D0%B8%D0%BA%D0%BE%D0%B9-%D0%BE%D1%82%D0%B5%D1%87%D0%B5%D1%81%D1%82%D0%B2%D0%B5%D0%BD%D0%BD%D0%BE%D0%B9-%D0%B2%D0%BE%D0%B9%D0%BD%D0%B5-5765995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1538" y="714356"/>
            <a:ext cx="6929486" cy="4590785"/>
          </a:xfrm>
          <a:prstGeom prst="rect">
            <a:avLst/>
          </a:prstGeom>
          <a:noFill/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2428860" y="6000768"/>
            <a:ext cx="38576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/>
              <a:t>Площадь Памяти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onspekta.net/studopediaru/baza25/13210565426605.files/image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 b="12728"/>
          <a:stretch>
            <a:fillRect/>
          </a:stretch>
        </p:blipFill>
        <p:spPr bwMode="auto">
          <a:xfrm>
            <a:off x="5798" y="0"/>
            <a:ext cx="9132404" cy="6858000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настраиваемая 3">
            <a:hlinkClick r:id="" action="ppaction://hlinkshowjump?jump=nextslide" highlightClick="1"/>
          </p:cNvPr>
          <p:cNvSpPr/>
          <p:nvPr/>
        </p:nvSpPr>
        <p:spPr>
          <a:xfrm>
            <a:off x="3143240" y="5786454"/>
            <a:ext cx="3429024" cy="642942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602E04"/>
                </a:solidFill>
              </a:rPr>
              <a:t>Правильный  ответ</a:t>
            </a:r>
            <a:endParaRPr lang="ru-RU" sz="2800" b="1" dirty="0">
              <a:solidFill>
                <a:srgbClr val="602E04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5720" y="357166"/>
            <a:ext cx="1000132" cy="928694"/>
          </a:xfrm>
          <a:prstGeom prst="rect">
            <a:avLst/>
          </a:prstGeom>
          <a:solidFill>
            <a:srgbClr val="DD980F"/>
          </a:solidFill>
          <a:ln>
            <a:solidFill>
              <a:srgbClr val="602E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40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57356" y="428604"/>
            <a:ext cx="685804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/>
              <a:t>Памятники </a:t>
            </a:r>
          </a:p>
          <a:p>
            <a:pPr algn="ctr"/>
            <a:r>
              <a:rPr lang="ru-RU" sz="3200" b="1" dirty="0" smtClean="0"/>
              <a:t>Великой Отечественной войны</a:t>
            </a:r>
            <a:endParaRPr lang="ru-RU" sz="32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1071538" y="1928802"/>
            <a:ext cx="719681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/>
              <a:t>Композиция памятника составлена из нескольких бронзовых фигур — воина-инвалида войны, </a:t>
            </a:r>
          </a:p>
          <a:p>
            <a:pPr algn="just"/>
            <a:r>
              <a:rPr lang="ru-RU" sz="2400" dirty="0" smtClean="0"/>
              <a:t>работницы завода, инженера и мальчика, которые держат блок с надписью «Всё для победы!» с одной стороны и «Всё для фронта» — с другой.</a:t>
            </a:r>
          </a:p>
          <a:p>
            <a:pPr algn="just"/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onspekta.net/studopediaru/baza25/13210565426605.files/image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 b="12728"/>
          <a:stretch>
            <a:fillRect/>
          </a:stretch>
        </p:blipFill>
        <p:spPr bwMode="auto">
          <a:xfrm>
            <a:off x="5798" y="0"/>
            <a:ext cx="9132404" cy="6858000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Управляющая кнопка: настраиваемая 3">
            <a:hlinkClick r:id="" action="ppaction://hlinkshowjump?jump=nextslide" highlightClick="1"/>
          </p:cNvPr>
          <p:cNvSpPr/>
          <p:nvPr/>
        </p:nvSpPr>
        <p:spPr>
          <a:xfrm>
            <a:off x="714348" y="428604"/>
            <a:ext cx="7858180" cy="4929222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>
              <a:solidFill>
                <a:srgbClr val="602E04"/>
              </a:solidFill>
            </a:endParaRP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7858148" y="5857892"/>
            <a:ext cx="1000100" cy="714356"/>
          </a:xfrm>
          <a:prstGeom prst="actionButtonHome">
            <a:avLst/>
          </a:prstGeom>
          <a:solidFill>
            <a:srgbClr val="DD980F"/>
          </a:solidFill>
          <a:ln>
            <a:solidFill>
              <a:srgbClr val="602E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Picture 2" descr="https://tepler.ru/wp-content/uploads/p/12/f98a07d4_620x380crop.jpg"/>
          <p:cNvPicPr>
            <a:picLocks noChangeAspect="1" noChangeArrowheads="1"/>
          </p:cNvPicPr>
          <p:nvPr/>
        </p:nvPicPr>
        <p:blipFill>
          <a:blip r:embed="rId4"/>
          <a:srcRect r="5909"/>
          <a:stretch>
            <a:fillRect/>
          </a:stretch>
        </p:blipFill>
        <p:spPr bwMode="auto">
          <a:xfrm>
            <a:off x="857224" y="642918"/>
            <a:ext cx="7528266" cy="4500594"/>
          </a:xfrm>
          <a:prstGeom prst="rect">
            <a:avLst/>
          </a:prstGeom>
          <a:noFill/>
        </p:spPr>
      </p:pic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1785918" y="5715016"/>
            <a:ext cx="492922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/>
              <a:t>Памятник труженикам тыла</a:t>
            </a:r>
            <a:endParaRPr lang="ru-RU" sz="2800" i="1" dirty="0" smtClean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onspekta.net/studopediaru/baza25/13210565426605.files/image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8" y="0"/>
            <a:ext cx="9132404" cy="6858000"/>
          </a:xfrm>
          <a:prstGeom prst="rect">
            <a:avLst/>
          </a:prstGeom>
          <a:noFill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71538" y="1071546"/>
            <a:ext cx="692948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cs typeface="Times New Roman" pitchFamily="18" charset="0"/>
              </a:rPr>
              <a:t>Список использованных Интернет – ресурсов:</a:t>
            </a:r>
          </a:p>
        </p:txBody>
      </p:sp>
      <p:sp>
        <p:nvSpPr>
          <p:cNvPr id="4" name="Управляющая кнопка: настраиваемая 3">
            <a:hlinkClick r:id="" action="ppaction://hlinkshowjump?jump=nextslide" highlightClick="1"/>
          </p:cNvPr>
          <p:cNvSpPr/>
          <p:nvPr/>
        </p:nvSpPr>
        <p:spPr>
          <a:xfrm>
            <a:off x="285720" y="2500306"/>
            <a:ext cx="8572560" cy="3286148"/>
          </a:xfrm>
          <a:prstGeom prst="actionButtonBlank">
            <a:avLst/>
          </a:prstGeom>
          <a:solidFill>
            <a:srgbClr val="DD980F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dirty="0">
              <a:solidFill>
                <a:srgbClr val="602E04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7158" y="2714620"/>
            <a:ext cx="8358246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3"/>
              </a:rPr>
              <a:t>https://memory-map.1sept.ru/memorial-11559</a:t>
            </a:r>
            <a:endParaRPr lang="ru-RU" dirty="0" smtClean="0"/>
          </a:p>
          <a:p>
            <a:r>
              <a:rPr lang="ru-RU" u="sng" dirty="0" smtClean="0">
                <a:hlinkClick r:id="rId4"/>
              </a:rPr>
              <a:t>https://vk.com/wall-160867789_27</a:t>
            </a:r>
            <a:endParaRPr lang="ru-RU" dirty="0" smtClean="0"/>
          </a:p>
          <a:p>
            <a:r>
              <a:rPr lang="ru-RU" dirty="0" err="1" smtClean="0">
                <a:hlinkClick r:id="rId5"/>
              </a:rPr>
              <a:t>www.oboznik.ru</a:t>
            </a:r>
            <a:r>
              <a:rPr lang="ru-RU" dirty="0" smtClean="0">
                <a:hlinkClick r:id="rId5"/>
              </a:rPr>
              <a:t>/?p=45353</a:t>
            </a:r>
            <a:r>
              <a:rPr lang="ru-RU" dirty="0" smtClean="0"/>
              <a:t>  </a:t>
            </a:r>
            <a:r>
              <a:rPr lang="ru-RU" dirty="0" smtClean="0">
                <a:hlinkClick r:id="rId6"/>
              </a:rPr>
              <a:t>#Тюмень</a:t>
            </a:r>
            <a:endParaRPr lang="ru-RU" dirty="0" smtClean="0"/>
          </a:p>
          <a:p>
            <a:r>
              <a:rPr lang="ru-RU" u="sng" dirty="0" smtClean="0">
                <a:hlinkClick r:id="rId7"/>
              </a:rPr>
              <a:t>https://tumentoday.ru/2024/07/18/veteran_truda_yuriy_andreyev_rasskazal_o_trudovom_podvige_tyumenskikh_shkolnikov_v_gody_voyny/</a:t>
            </a:r>
            <a:endParaRPr lang="ru-RU" u="sng" dirty="0" smtClean="0"/>
          </a:p>
          <a:p>
            <a:r>
              <a:rPr lang="ru-RU" u="sng" dirty="0" smtClean="0">
                <a:hlinkClick r:id="rId8"/>
              </a:rPr>
              <a:t>https://vsluh.ru/long/pioneer_era/</a:t>
            </a:r>
            <a:r>
              <a:rPr lang="ru-RU" dirty="0" smtClean="0"/>
              <a:t> </a:t>
            </a:r>
          </a:p>
          <a:p>
            <a:r>
              <a:rPr lang="ru-RU" u="sng" dirty="0" smtClean="0">
                <a:hlinkClick r:id="rId9"/>
              </a:rPr>
              <a:t>https://vk.com/@marx72-vspo6</a:t>
            </a:r>
            <a:endParaRPr lang="ru-RU" u="sng" dirty="0" smtClean="0"/>
          </a:p>
          <a:p>
            <a:r>
              <a:rPr lang="ru-RU" dirty="0" smtClean="0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  <a:hlinkClick r:id="rId10"/>
              </a:rPr>
              <a:t>https://www.tumen.kp.ru/daily/26378/3257686/</a:t>
            </a:r>
            <a:endParaRPr lang="ru-RU" dirty="0" smtClean="0">
              <a:solidFill>
                <a:srgbClr val="000000"/>
              </a:solidFill>
              <a:ea typeface="Times New Roman" pitchFamily="18" charset="0"/>
              <a:cs typeface="Times New Roman" pitchFamily="18" charset="0"/>
            </a:endParaRPr>
          </a:p>
          <a:p>
            <a:r>
              <a:rPr lang="ru-RU" u="sng" dirty="0" smtClean="0">
                <a:hlinkClick r:id="rId11"/>
              </a:rPr>
              <a:t>https://</a:t>
            </a:r>
            <a:r>
              <a:rPr lang="ru-RU" u="sng" dirty="0" smtClean="0">
                <a:hlinkClick r:id="rId11"/>
              </a:rPr>
              <a:t>dzen.ru/a/YoFASMtRxGVIODet</a:t>
            </a:r>
            <a:endParaRPr lang="ru-RU" u="sng" dirty="0" smtClean="0"/>
          </a:p>
          <a:p>
            <a:r>
              <a:rPr lang="en-US" u="sng" dirty="0" smtClean="0">
                <a:hlinkClick r:id="rId12"/>
              </a:rPr>
              <a:t>https://</a:t>
            </a:r>
            <a:r>
              <a:rPr lang="en-US" u="sng" dirty="0" smtClean="0">
                <a:hlinkClick r:id="rId12"/>
              </a:rPr>
              <a:t>vk.com/album-188323782_274967055</a:t>
            </a:r>
            <a:endParaRPr lang="ru-RU" u="sng" smtClean="0"/>
          </a:p>
          <a:p>
            <a:endParaRPr lang="ru-RU" u="sng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https://basket-20.wbbasket.ru/vol3284/part328495/328495763/images/big/1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https://basket-19.wbbasket.ru/vol3219/part321934/321934157/images/big/1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2" name="Picture 11" descr="https://cdn.culture.ru/images/02e1874c-ee28-5b72-acab-12cfacbb19a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8345" cy="6357957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6286480" y="4929198"/>
            <a:ext cx="28575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6000" b="1" dirty="0" smtClean="0">
                <a:solidFill>
                  <a:srgbClr val="FFFF00"/>
                </a:solidFill>
                <a:cs typeface="Times New Roman" pitchFamily="18" charset="0"/>
              </a:rPr>
              <a:t>80 лет</a:t>
            </a:r>
          </a:p>
        </p:txBody>
      </p:sp>
      <p:pic>
        <p:nvPicPr>
          <p:cNvPr id="15" name="Picture 13" descr="https://grizly.club/uploads/posts/2023-02/1676233140_grizly-club-p-vov-fon-klipart-9.png"/>
          <p:cNvPicPr>
            <a:picLocks noChangeAspect="1" noChangeArrowheads="1"/>
          </p:cNvPicPr>
          <p:nvPr/>
        </p:nvPicPr>
        <p:blipFill>
          <a:blip r:embed="rId3"/>
          <a:srcRect l="15790" t="68005" b="23987"/>
          <a:stretch>
            <a:fillRect/>
          </a:stretch>
        </p:blipFill>
        <p:spPr bwMode="auto">
          <a:xfrm rot="10800000">
            <a:off x="0" y="6215034"/>
            <a:ext cx="9144000" cy="642966"/>
          </a:xfrm>
          <a:prstGeom prst="rect">
            <a:avLst/>
          </a:prstGeom>
          <a:noFill/>
        </p:spPr>
      </p:pic>
      <p:pic>
        <p:nvPicPr>
          <p:cNvPr id="16" name="Picture 13" descr="https://grizly.club/uploads/posts/2023-02/1676233140_grizly-club-p-vov-fon-klipart-9.png"/>
          <p:cNvPicPr>
            <a:picLocks noChangeAspect="1" noChangeArrowheads="1"/>
          </p:cNvPicPr>
          <p:nvPr/>
        </p:nvPicPr>
        <p:blipFill>
          <a:blip r:embed="rId3"/>
          <a:srcRect b="48312"/>
          <a:stretch>
            <a:fillRect/>
          </a:stretch>
        </p:blipFill>
        <p:spPr bwMode="auto">
          <a:xfrm>
            <a:off x="0" y="5643554"/>
            <a:ext cx="9144000" cy="12144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357166"/>
            <a:ext cx="828680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/>
              <a:t>   За значительный вклад жителей города в достижение Победы в Великой Отечественной войне 1941–1945 годов, обеспечение бесперебойного производства военной и гражданской продукции на промышленных предприятиях, проявленные при этом массовый трудовой героизм и самоотверженность, </a:t>
            </a:r>
            <a:r>
              <a:rPr lang="ru-RU" sz="2400" b="1" dirty="0" smtClean="0"/>
              <a:t>20 мая 2021 года</a:t>
            </a:r>
            <a:r>
              <a:rPr lang="ru-RU" sz="2400" dirty="0" smtClean="0"/>
              <a:t> указом президента РФ Владимира Путина Тюмени присвоено почётное звание </a:t>
            </a:r>
            <a:r>
              <a:rPr lang="ru-RU" sz="2400" b="1" dirty="0" smtClean="0"/>
              <a:t>«Город трудовой доблести».</a:t>
            </a:r>
            <a:endParaRPr lang="ru-RU" sz="2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760</TotalTime>
  <Words>1915</Words>
  <PresentationFormat>Экран (4:3)</PresentationFormat>
  <Paragraphs>247</Paragraphs>
  <Slides>48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48</vt:i4>
      </vt:variant>
    </vt:vector>
  </HeadingPairs>
  <TitlesOfParts>
    <vt:vector size="4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Любовь Велижанина</dc:creator>
  <cp:lastModifiedBy>Любовь Велижанина</cp:lastModifiedBy>
  <cp:revision>81</cp:revision>
  <dcterms:created xsi:type="dcterms:W3CDTF">2025-03-11T12:38:39Z</dcterms:created>
  <dcterms:modified xsi:type="dcterms:W3CDTF">2025-03-16T19:47:11Z</dcterms:modified>
</cp:coreProperties>
</file>