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1" r:id="rId3"/>
    <p:sldId id="257" r:id="rId4"/>
    <p:sldId id="258" r:id="rId5"/>
    <p:sldId id="256" r:id="rId6"/>
    <p:sldId id="260" r:id="rId7"/>
    <p:sldId id="259" r:id="rId8"/>
    <p:sldId id="267" r:id="rId9"/>
    <p:sldId id="263" r:id="rId10"/>
    <p:sldId id="268" r:id="rId11"/>
    <p:sldId id="264" r:id="rId12"/>
    <p:sldId id="265" r:id="rId13"/>
    <p:sldId id="266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s://api.rbsmi.ru/attachments/46f11f0b7c926c6f825ba6f590a0dd4d76cdb8ef/store/crop/0/0/960/531/1600/0/0/9577f417e1e1a6cca7880a8ffc2c3ce02a7925146139f8d8927bb9030f53/e263cf01798b1fed179f9485b1c663d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Задание №2.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2068" r="22089"/>
          <a:stretch>
            <a:fillRect/>
          </a:stretch>
        </p:blipFill>
        <p:spPr bwMode="auto">
          <a:xfrm>
            <a:off x="285720" y="1500174"/>
            <a:ext cx="8643998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Задание №2</a:t>
            </a:r>
            <a:endParaRPr lang="ru-RU" dirty="0"/>
          </a:p>
        </p:txBody>
      </p:sp>
      <p:sp>
        <p:nvSpPr>
          <p:cNvPr id="5" name="5-конечная звезда 4"/>
          <p:cNvSpPr/>
          <p:nvPr/>
        </p:nvSpPr>
        <p:spPr>
          <a:xfrm>
            <a:off x="5500694" y="3071810"/>
            <a:ext cx="642942" cy="571504"/>
          </a:xfrm>
          <a:prstGeom prst="star5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14282" y="1142984"/>
          <a:ext cx="8929718" cy="5286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5483"/>
                <a:gridCol w="7604235"/>
              </a:tblGrid>
              <a:tr h="851477">
                <a:tc>
                  <a:txBody>
                    <a:bodyPr/>
                    <a:lstStyle/>
                    <a:p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Система</a:t>
                      </a:r>
                      <a:r>
                        <a:rPr lang="ru-RU" sz="4000" baseline="0" dirty="0" smtClean="0"/>
                        <a:t> оценивания:</a:t>
                      </a:r>
                      <a:endParaRPr lang="ru-RU" sz="4000" dirty="0"/>
                    </a:p>
                  </a:txBody>
                  <a:tcPr/>
                </a:tc>
              </a:tr>
              <a:tr h="1021773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Балл 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Содержание критерия:</a:t>
                      </a:r>
                      <a:endParaRPr lang="ru-RU" sz="4000" dirty="0"/>
                    </a:p>
                  </a:txBody>
                  <a:tcPr/>
                </a:tc>
              </a:tr>
              <a:tr h="1706581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1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Выбран ответ </a:t>
                      </a:r>
                      <a:r>
                        <a:rPr lang="ru-RU" sz="6000" dirty="0" smtClean="0">
                          <a:solidFill>
                            <a:srgbClr val="00B050"/>
                          </a:solidFill>
                        </a:rPr>
                        <a:t>4</a:t>
                      </a:r>
                      <a:r>
                        <a:rPr lang="ru-RU" sz="4000" dirty="0" smtClean="0"/>
                        <a:t> (</a:t>
                      </a:r>
                      <a:r>
                        <a:rPr lang="ru-RU" sz="4000" b="1" dirty="0" smtClean="0">
                          <a:solidFill>
                            <a:srgbClr val="00B050"/>
                          </a:solidFill>
                        </a:rPr>
                        <a:t>100 рублей</a:t>
                      </a:r>
                      <a:r>
                        <a:rPr lang="ru-RU" sz="4000" baseline="0" dirty="0" smtClean="0"/>
                        <a:t>)</a:t>
                      </a:r>
                      <a:endParaRPr lang="ru-RU" sz="4000" dirty="0"/>
                    </a:p>
                  </a:txBody>
                  <a:tcPr/>
                </a:tc>
              </a:tr>
              <a:tr h="1706581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0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Выбран другой</a:t>
                      </a:r>
                      <a:r>
                        <a:rPr lang="ru-RU" sz="4000" baseline="0" dirty="0" smtClean="0"/>
                        <a:t> вариант ответа, или ответ отсутствует</a:t>
                      </a:r>
                      <a:endParaRPr lang="ru-RU" sz="4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Задание №3</a:t>
            </a:r>
            <a:endParaRPr lang="ru-RU" dirty="0"/>
          </a:p>
        </p:txBody>
      </p:sp>
      <p:sp>
        <p:nvSpPr>
          <p:cNvPr id="5" name="5-конечная звезда 4"/>
          <p:cNvSpPr/>
          <p:nvPr/>
        </p:nvSpPr>
        <p:spPr>
          <a:xfrm>
            <a:off x="8143900" y="4286256"/>
            <a:ext cx="571504" cy="571504"/>
          </a:xfrm>
          <a:prstGeom prst="star5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14282" y="1142984"/>
          <a:ext cx="8929718" cy="5357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5483"/>
                <a:gridCol w="7604235"/>
              </a:tblGrid>
              <a:tr h="836169">
                <a:tc>
                  <a:txBody>
                    <a:bodyPr/>
                    <a:lstStyle/>
                    <a:p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Система</a:t>
                      </a:r>
                      <a:r>
                        <a:rPr lang="ru-RU" sz="4000" baseline="0" dirty="0" smtClean="0"/>
                        <a:t> оценивания:</a:t>
                      </a:r>
                      <a:endParaRPr lang="ru-RU" sz="4000" dirty="0"/>
                    </a:p>
                  </a:txBody>
                  <a:tcPr/>
                </a:tc>
              </a:tr>
              <a:tr h="953200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Балл 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Содержание критерия:</a:t>
                      </a:r>
                      <a:endParaRPr lang="ru-RU" sz="4000" dirty="0"/>
                    </a:p>
                  </a:txBody>
                  <a:tcPr/>
                </a:tc>
              </a:tr>
              <a:tr h="1926824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1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Выбран ответ </a:t>
                      </a:r>
                      <a:r>
                        <a:rPr lang="ru-RU" sz="6000" dirty="0" smtClean="0">
                          <a:solidFill>
                            <a:srgbClr val="00B050"/>
                          </a:solidFill>
                        </a:rPr>
                        <a:t>4</a:t>
                      </a:r>
                      <a:r>
                        <a:rPr lang="ru-RU" sz="4000" dirty="0" smtClean="0"/>
                        <a:t> (</a:t>
                      </a:r>
                      <a:r>
                        <a:rPr lang="ru-RU" sz="4000" dirty="0" smtClean="0">
                          <a:solidFill>
                            <a:srgbClr val="00B050"/>
                          </a:solidFill>
                        </a:rPr>
                        <a:t>иметь на карте</a:t>
                      </a:r>
                      <a:r>
                        <a:rPr lang="ru-RU" sz="4000" baseline="0" dirty="0" smtClean="0">
                          <a:solidFill>
                            <a:srgbClr val="00B050"/>
                          </a:solidFill>
                        </a:rPr>
                        <a:t> средства для оплаты проката</a:t>
                      </a:r>
                      <a:r>
                        <a:rPr lang="ru-RU" sz="4000" baseline="0" dirty="0" smtClean="0"/>
                        <a:t>)</a:t>
                      </a:r>
                      <a:endParaRPr lang="ru-RU" sz="4000" dirty="0"/>
                    </a:p>
                  </a:txBody>
                  <a:tcPr/>
                </a:tc>
              </a:tr>
              <a:tr h="1641657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0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Выбран другой</a:t>
                      </a:r>
                      <a:r>
                        <a:rPr lang="ru-RU" sz="4000" baseline="0" dirty="0" smtClean="0"/>
                        <a:t> вариант ответа, или ответ отсутствует</a:t>
                      </a:r>
                      <a:endParaRPr lang="ru-RU" sz="4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85727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Задание №4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732974"/>
          <a:ext cx="9144000" cy="6125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7290"/>
                <a:gridCol w="7786710"/>
              </a:tblGrid>
              <a:tr h="700037">
                <a:tc>
                  <a:txBody>
                    <a:bodyPr/>
                    <a:lstStyle/>
                    <a:p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Система</a:t>
                      </a:r>
                      <a:r>
                        <a:rPr lang="ru-RU" sz="4000" baseline="0" dirty="0" smtClean="0"/>
                        <a:t> оценивания:</a:t>
                      </a:r>
                      <a:endParaRPr lang="ru-RU" sz="4000" dirty="0"/>
                    </a:p>
                  </a:txBody>
                  <a:tcPr/>
                </a:tc>
              </a:tr>
              <a:tr h="700037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Балл 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Содержание критерия:</a:t>
                      </a:r>
                      <a:endParaRPr lang="ru-RU" sz="4000" dirty="0"/>
                    </a:p>
                  </a:txBody>
                  <a:tcPr/>
                </a:tc>
              </a:tr>
              <a:tr h="844382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2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Записано число 660. </a:t>
                      </a: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</a:txBody>
                  <a:tcPr/>
                </a:tc>
              </a:tr>
              <a:tr h="2479049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1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4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Записано число 360 (не добавлены 100 </a:t>
                      </a:r>
                      <a:r>
                        <a:rPr lang="ru-RU" sz="4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х</a:t>
                      </a:r>
                      <a:r>
                        <a:rPr lang="ru-RU" sz="4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3 = 300 р. за </a:t>
                      </a:r>
                      <a:r>
                        <a:rPr lang="ru-RU" sz="4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велопрокат</a:t>
                      </a:r>
                      <a:r>
                        <a:rPr lang="ru-RU" sz="4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 или число 220 (стоимость за одного человека). 	</a:t>
                      </a:r>
                      <a:endParaRPr lang="ru-RU" sz="4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348724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0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Другой</a:t>
                      </a:r>
                      <a:r>
                        <a:rPr lang="ru-RU" sz="4000" baseline="0" dirty="0" smtClean="0"/>
                        <a:t> ответ, </a:t>
                      </a:r>
                      <a:r>
                        <a:rPr lang="ru-RU" sz="4000" baseline="0" dirty="0" smtClean="0"/>
                        <a:t>или ответ </a:t>
                      </a:r>
                      <a:r>
                        <a:rPr lang="ru-RU" sz="4000" baseline="0" dirty="0" smtClean="0"/>
                        <a:t>отсутствует</a:t>
                      </a:r>
                      <a:endParaRPr lang="ru-RU" sz="4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85727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Задание </a:t>
            </a:r>
            <a:r>
              <a:rPr lang="ru-RU" dirty="0" smtClean="0"/>
              <a:t>№5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785794"/>
            <a:ext cx="7858806" cy="6072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5-конечная звезда 4"/>
          <p:cNvSpPr/>
          <p:nvPr/>
        </p:nvSpPr>
        <p:spPr>
          <a:xfrm>
            <a:off x="5857884" y="3643314"/>
            <a:ext cx="571504" cy="571504"/>
          </a:xfrm>
          <a:prstGeom prst="star5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5-конечная звезда 5"/>
          <p:cNvSpPr/>
          <p:nvPr/>
        </p:nvSpPr>
        <p:spPr>
          <a:xfrm>
            <a:off x="7072330" y="2500306"/>
            <a:ext cx="571504" cy="571504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5-конечная звезда 6"/>
          <p:cNvSpPr/>
          <p:nvPr/>
        </p:nvSpPr>
        <p:spPr>
          <a:xfrm>
            <a:off x="7072330" y="4643446"/>
            <a:ext cx="571504" cy="571504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5-конечная звезда 7"/>
          <p:cNvSpPr/>
          <p:nvPr/>
        </p:nvSpPr>
        <p:spPr>
          <a:xfrm>
            <a:off x="7072330" y="5572140"/>
            <a:ext cx="571504" cy="571504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Критерии оценивания</a:t>
            </a:r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Продвинутый уровень 7 баллов</a:t>
            </a:r>
          </a:p>
          <a:p>
            <a:r>
              <a:rPr lang="ru-RU" sz="4400" dirty="0" smtClean="0"/>
              <a:t>Высокий уровень 6 баллов</a:t>
            </a:r>
          </a:p>
          <a:p>
            <a:r>
              <a:rPr lang="ru-RU" sz="4400" dirty="0" smtClean="0"/>
              <a:t>Средний уровень 4-5 баллов</a:t>
            </a:r>
          </a:p>
          <a:p>
            <a:r>
              <a:rPr lang="ru-RU" sz="4400" dirty="0" smtClean="0"/>
              <a:t>Низкий уровень 0-3 балла</a:t>
            </a:r>
          </a:p>
          <a:p>
            <a:pPr>
              <a:buNone/>
            </a:pPr>
            <a:endParaRPr lang="ru-RU" sz="4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https://www.ya-roditel.ru/upload/iblock/d54/d540a049b7be6bbd5e81849daba1826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52"/>
            <a:ext cx="9001189" cy="65722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64371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i="1" dirty="0" smtClean="0"/>
              <a:t>Введение</a:t>
            </a:r>
          </a:p>
          <a:p>
            <a:pPr>
              <a:buNone/>
            </a:pPr>
            <a:r>
              <a:rPr lang="ru-RU" dirty="0" smtClean="0"/>
              <a:t>Никита и Катя планируют с родителями выходные. </a:t>
            </a:r>
          </a:p>
          <a:p>
            <a:pPr>
              <a:buNone/>
            </a:pPr>
            <a:r>
              <a:rPr lang="ru-RU" dirty="0" smtClean="0"/>
              <a:t>– Я читала, что в нашем городе появились станции </a:t>
            </a:r>
            <a:r>
              <a:rPr lang="ru-RU" dirty="0" err="1" smtClean="0"/>
              <a:t>велопроката</a:t>
            </a:r>
            <a:r>
              <a:rPr lang="ru-RU" dirty="0" smtClean="0"/>
              <a:t>, – рассказала Катя. – По всему городу организованы станции-стоянки велосипедов. Ты можешь взять велосипед на любой станции, покататься, а потом вернуть его также на любую станцию. </a:t>
            </a:r>
          </a:p>
          <a:p>
            <a:pPr>
              <a:buNone/>
            </a:pPr>
            <a:r>
              <a:rPr lang="ru-RU" dirty="0" smtClean="0"/>
              <a:t>– Давайте всей семьёй покатаемся! – предложил Никита. – Погоду завтра обещают прекрасную. </a:t>
            </a:r>
          </a:p>
          <a:p>
            <a:pPr>
              <a:buNone/>
            </a:pPr>
            <a:r>
              <a:rPr lang="ru-RU" dirty="0" smtClean="0"/>
              <a:t>– Идея отличная, – поддержал папа. – Осталось разобраться, сколько это стоит. 	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superlogoped.com/assets/zhurnal/tour-de-brisban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0"/>
            <a:ext cx="7772400" cy="1184273"/>
          </a:xfrm>
        </p:spPr>
        <p:txBody>
          <a:bodyPr>
            <a:normAutofit fontScale="90000"/>
          </a:bodyPr>
          <a:lstStyle/>
          <a:p>
            <a:r>
              <a:rPr lang="ru-RU" sz="8800" b="1" dirty="0" err="1" smtClean="0"/>
              <a:t>Велопрокат</a:t>
            </a:r>
            <a:endParaRPr lang="ru-RU" sz="8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4" name="Picture 4" descr="https://www.mos.ru/upload/newsfeed/newsfeed/veloprokat(38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71546"/>
            <a:ext cx="9049690" cy="57864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Инструкция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5" name="Picture 1" descr="C:\Users\Asus\Downloads\2023-10-31_22-20-4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3838"/>
            <a:ext cx="9125622" cy="68718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xn--63-mlc.xn--p1ai/images/product/l/6530c212e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3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Задание </a:t>
            </a:r>
            <a:r>
              <a:rPr lang="ru-RU" dirty="0" smtClean="0"/>
              <a:t>№1.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57298"/>
            <a:ext cx="9144000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36"/>
            <a:ext cx="9144000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Задание №1</a:t>
            </a:r>
            <a:endParaRPr lang="ru-RU" dirty="0"/>
          </a:p>
        </p:txBody>
      </p:sp>
      <p:sp>
        <p:nvSpPr>
          <p:cNvPr id="5" name="5-конечная звезда 4"/>
          <p:cNvSpPr/>
          <p:nvPr/>
        </p:nvSpPr>
        <p:spPr>
          <a:xfrm>
            <a:off x="7715272" y="3357562"/>
            <a:ext cx="571504" cy="571504"/>
          </a:xfrm>
          <a:prstGeom prst="star5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5-конечная звезда 5"/>
          <p:cNvSpPr/>
          <p:nvPr/>
        </p:nvSpPr>
        <p:spPr>
          <a:xfrm>
            <a:off x="7929586" y="5214950"/>
            <a:ext cx="571504" cy="571504"/>
          </a:xfrm>
          <a:prstGeom prst="star5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5-конечная звезда 6"/>
          <p:cNvSpPr/>
          <p:nvPr/>
        </p:nvSpPr>
        <p:spPr>
          <a:xfrm>
            <a:off x="7929586" y="4286256"/>
            <a:ext cx="571504" cy="571504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225</Words>
  <PresentationFormat>Экран (4:3)</PresentationFormat>
  <Paragraphs>42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Велопрокат</vt:lpstr>
      <vt:lpstr>Инструкция</vt:lpstr>
      <vt:lpstr>Слайд 7</vt:lpstr>
      <vt:lpstr>Задание №1.</vt:lpstr>
      <vt:lpstr>Задание №1</vt:lpstr>
      <vt:lpstr>Задание №2.</vt:lpstr>
      <vt:lpstr>Задание №2</vt:lpstr>
      <vt:lpstr>Задание №3</vt:lpstr>
      <vt:lpstr>Задание №4</vt:lpstr>
      <vt:lpstr>Задание №5</vt:lpstr>
      <vt:lpstr>Критерии оценивания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Asus</dc:creator>
  <cp:lastModifiedBy>Пользователь Windows</cp:lastModifiedBy>
  <cp:revision>11</cp:revision>
  <dcterms:created xsi:type="dcterms:W3CDTF">2023-10-31T16:52:22Z</dcterms:created>
  <dcterms:modified xsi:type="dcterms:W3CDTF">2023-11-01T18:31:46Z</dcterms:modified>
</cp:coreProperties>
</file>