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9" r:id="rId3"/>
    <p:sldId id="281" r:id="rId4"/>
    <p:sldId id="282" r:id="rId5"/>
    <p:sldId id="283" r:id="rId6"/>
    <p:sldId id="284" r:id="rId7"/>
    <p:sldId id="285" r:id="rId8"/>
    <p:sldId id="286" r:id="rId9"/>
    <p:sldId id="287" r:id="rId10"/>
    <p:sldId id="28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FF"/>
    <a:srgbClr val="CC99FF"/>
    <a:srgbClr val="336600"/>
    <a:srgbClr val="003300"/>
    <a:srgbClr val="F323AE"/>
    <a:srgbClr val="0000CC"/>
    <a:srgbClr val="9999FF"/>
    <a:srgbClr val="9933FF"/>
    <a:srgbClr val="99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>
      <p:cViewPr>
        <p:scale>
          <a:sx n="91" d="100"/>
          <a:sy n="91" d="100"/>
        </p:scale>
        <p:origin x="-2214" y="-5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41FE8-58B8-47D0-8769-4346EB33F7CE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DD3914-F742-4E17-996E-143D43A075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3639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267F71-C458-4985-8446-926CF1E31DBB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C2D49A-D94F-44E1-BCF3-A180A6266FF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01764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2D49A-D94F-44E1-BCF3-A180A6266FFE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77686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C2D49A-D94F-44E1-BCF3-A180A6266FFE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56968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33FF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2813705-AC62-4360-AA8B-4857971F5B3C}" type="datetimeFigureOut">
              <a:rPr lang="ru-RU" smtClean="0"/>
              <a:pPr/>
              <a:t>05.12.2023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82FB9D5-FAA8-4ACE-8333-FFF8AE894C77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785926"/>
            <a:ext cx="8643998" cy="2143140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100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«Проблемы воспитания </a:t>
            </a:r>
            <a:br>
              <a:rPr lang="ru-RU" sz="4100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100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у студентов семейных ценностей </a:t>
            </a:r>
            <a:br>
              <a:rPr lang="ru-RU" sz="4100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100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и способы их решения»</a:t>
            </a:r>
            <a:r>
              <a:rPr lang="ru-RU" dirty="0">
                <a:solidFill>
                  <a:srgbClr val="0000CC"/>
                </a:solidFill>
                <a:latin typeface="Bahnschrift SemiBold" panose="020B0502040204020203" pitchFamily="34" charset="0"/>
              </a:rPr>
              <a:t/>
            </a:r>
            <a:br>
              <a:rPr lang="ru-RU" dirty="0">
                <a:solidFill>
                  <a:srgbClr val="0000CC"/>
                </a:solidFill>
                <a:latin typeface="Bahnschrift SemiBold" panose="020B0502040204020203" pitchFamily="34" charset="0"/>
              </a:rPr>
            </a:br>
            <a:endParaRPr lang="ru-RU" dirty="0">
              <a:solidFill>
                <a:srgbClr val="0000CC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3" y="357166"/>
            <a:ext cx="87154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Государственное бюджетное профессиональное 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образовательное учреждение Ростовской области  </a:t>
            </a:r>
            <a:b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«Каменский химико-механический техникум»</a:t>
            </a:r>
            <a:endParaRPr lang="ru-RU" sz="2000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15074" y="5715016"/>
            <a:ext cx="251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u-RU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Преподаватель: </a:t>
            </a:r>
          </a:p>
          <a:p>
            <a:pPr lvl="0" algn="r"/>
            <a:r>
              <a:rPr lang="ru-RU" sz="2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Никулина И.А.</a:t>
            </a:r>
            <a:endParaRPr lang="ru-RU" sz="2400" b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214414" y="4000504"/>
            <a:ext cx="4643470" cy="25489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73634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28596" y="357166"/>
            <a:ext cx="809783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60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такое семья?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14744" y="1928802"/>
            <a:ext cx="48062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- самое главное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жизни для каждого из нас.</a:t>
            </a:r>
            <a:b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- это близкие и родные люди, </a:t>
            </a:r>
          </a:p>
          <a:p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те, кого мы любим,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кого берём пример, о ком заботимся,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кому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желаем добра и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счастья.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Именно в семье мы учимся любви, 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ответственности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заботе и уважению.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7158" y="1357298"/>
            <a:ext cx="3020346" cy="35695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785786" y="4929198"/>
            <a:ext cx="78581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Семья является основой любого государства, что само по себе имеет абсолютно высокую ценность, главным и ведущим условием сохранения и поддержания духовной истории народа, традиций, национальной безопасности.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8395442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3438" y="214290"/>
            <a:ext cx="4143404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5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семейных ценностей есть важная необходимость. </a:t>
            </a:r>
          </a:p>
          <a:p>
            <a:r>
              <a:rPr lang="ru-RU" sz="25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Ни одна нация, ни одна культурная общность не сумела обойтись без семьи, играющей важную роль в укреплении здоровья и воспитания, обеспечении экономического и социального </a:t>
            </a:r>
          </a:p>
          <a:p>
            <a:r>
              <a:rPr lang="ru-RU" sz="25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процесса общества, </a:t>
            </a:r>
          </a:p>
          <a:p>
            <a:r>
              <a:rPr lang="ru-RU" sz="25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 улучшении демографических процессов. </a:t>
            </a:r>
          </a:p>
        </p:txBody>
      </p:sp>
      <p:pic>
        <p:nvPicPr>
          <p:cNvPr id="1026" name="Picture 2" descr="C:\Users\Nikulina\Desktop\1.jpg"/>
          <p:cNvPicPr>
            <a:picLocks noChangeAspect="1" noChangeArrowheads="1"/>
          </p:cNvPicPr>
          <p:nvPr/>
        </p:nvPicPr>
        <p:blipFill>
          <a:blip r:embed="rId2" cstate="print"/>
          <a:srcRect t="5468" r="11319" b="5468"/>
          <a:stretch>
            <a:fillRect/>
          </a:stretch>
        </p:blipFill>
        <p:spPr bwMode="auto">
          <a:xfrm>
            <a:off x="7572396" y="3857628"/>
            <a:ext cx="1571604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Admin\Desktop\maxresdefault.jpg"/>
          <p:cNvPicPr>
            <a:picLocks noChangeAspect="1" noChangeArrowheads="1"/>
          </p:cNvPicPr>
          <p:nvPr/>
        </p:nvPicPr>
        <p:blipFill>
          <a:blip r:embed="rId3" cstate="print"/>
          <a:srcRect l="6552" r="3358" b="9728"/>
          <a:stretch>
            <a:fillRect/>
          </a:stretch>
        </p:blipFill>
        <p:spPr bwMode="auto">
          <a:xfrm>
            <a:off x="0" y="1"/>
            <a:ext cx="3390427" cy="20608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Admin\Desktop\1656886053_57-flomaster-club-p-russkie-traditsii-risunki-krasivo-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916832"/>
            <a:ext cx="3744416" cy="2808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C:\Users\Admin\Desktop\96442b2cdecd7ccd5bcd448e6d451e2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528673"/>
            <a:ext cx="3384375" cy="2329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71968" y="1533465"/>
            <a:ext cx="457203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современном обществе достаточно часто меняются представления студентов о ценностях, в том числе и о ценностях семьи.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Исследования в этой области показывают, что подавляющее большинство девушек считает, что наиболее приоритетным на ближайшее будущее является получить высшее образование, а молодые люди полагают, что приоритетом является материальное благополучие. У девушек на втором месте материальное благосостояние, а семья занимает аж третье место как у девушек, так и молодых людей.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1472" y="214290"/>
            <a:ext cx="8143932" cy="1214446"/>
          </a:xfrm>
          <a:prstGeom prst="roundRect">
            <a:avLst/>
          </a:prstGeom>
          <a:solidFill>
            <a:srgbClr val="9999FF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Особенно перспективной в формировании ценности семьи является </a:t>
            </a:r>
            <a:r>
              <a:rPr lang="ru-RU" sz="24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студенческая молодежь</a:t>
            </a:r>
            <a:r>
              <a:rPr lang="ru-RU" sz="20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sz="2000" b="1" i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стоящая на пороге жизненного самоопределения.</a:t>
            </a:r>
            <a:endParaRPr lang="ru-RU" sz="2000" b="1" i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\Desktop\04c58919e92c49154b008498024c7b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84785"/>
            <a:ext cx="2592288" cy="16703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1" name="Picture 3" descr="C:\Users\Admin\Desktop\Dana-00-scaled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284984"/>
            <a:ext cx="2592288" cy="17740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C:\Users\Admin\Desktop\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5157192"/>
            <a:ext cx="2592288" cy="15826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95536" y="1844824"/>
            <a:ext cx="5902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95536" y="3645024"/>
            <a:ext cx="5902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5445224"/>
            <a:ext cx="5902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683568" y="3068960"/>
            <a:ext cx="0" cy="432048"/>
          </a:xfrm>
          <a:prstGeom prst="straightConnector1">
            <a:avLst/>
          </a:prstGeom>
          <a:ln w="2540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83568" y="4869160"/>
            <a:ext cx="0" cy="432048"/>
          </a:xfrm>
          <a:prstGeom prst="straightConnector1">
            <a:avLst/>
          </a:prstGeom>
          <a:ln w="25400">
            <a:solidFill>
              <a:srgbClr val="3333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42910" y="214290"/>
            <a:ext cx="7786742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 полученных результатов следует вывод, что процесс формирования ценностей семьи стоит у студенческой молодежи далеко не на первом месте. Гораздо важнее для них материальное благополучие, получение высшего образования, общение с друзьями…</a:t>
            </a:r>
          </a:p>
          <a:p>
            <a:pPr>
              <a:buFont typeface="Wingdings" pitchFamily="2" charset="2"/>
              <a:buChar char="v"/>
            </a:pP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Изменились духовно-нравственные ориентиры молодежи на получение образования, престижную работу, отодвинулся возраст вступления в брак. Уровень развития общества повлиял на отношения между полами: личное счастье становятся жизненными приоритетами молодежи. </a:t>
            </a:r>
          </a:p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Проблема трудоустройства молодого специалиста, низкая зарплата, работа, связанная с длительным отсутствием дома, не способствует укреплению семьи, созданию в ней атмосферы любви, взаимопонимания, доброжелательности…</a:t>
            </a:r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00034" y="5286388"/>
            <a:ext cx="8143932" cy="1285884"/>
          </a:xfrm>
          <a:prstGeom prst="roundRect">
            <a:avLst/>
          </a:prstGeom>
          <a:solidFill>
            <a:schemeClr val="accent4">
              <a:lumMod val="20000"/>
              <a:lumOff val="8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Batang" pitchFamily="18" charset="-127"/>
              </a:rPr>
              <a:t>Именно поэтому необходимо формировать у студентов ответственное отношение к процессу создания семьи и заранее готовить их к такому значимому событию, как образование </a:t>
            </a:r>
            <a:r>
              <a:rPr lang="ru-RU" sz="2000" b="1" i="1" u="sng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ea typeface="Batang" pitchFamily="18" charset="-127"/>
              </a:rPr>
              <a:t>семьи.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1428736"/>
            <a:ext cx="528641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Проведение педагогами лекций цикла «О любви и семье.</a:t>
            </a:r>
          </a:p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Организация бесед и круглых столов на тему «Какой я вижу свою семью», «Нравственные ценности семьи», «Моральные психологические основы семейной жизни», «Правильный выбор своего спутника», «Готовность к отцовству и материнству», «Вопросы подготовки современной молодежи к семейной жизни».</a:t>
            </a:r>
          </a:p>
          <a:p>
            <a:endParaRPr lang="ru-RU" sz="2000" b="1" dirty="0" smtClean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Просмотр фильмов и спектаклей на тему «Формирования ценностей семьи у молодежи» с последующим обсуждением.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500034" y="285728"/>
            <a:ext cx="8143932" cy="928694"/>
          </a:xfrm>
          <a:prstGeom prst="round2DiagRect">
            <a:avLst/>
          </a:prstGeom>
          <a:solidFill>
            <a:schemeClr val="accent1"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Система мер по формированию семейных ценностей у студенческой молодежи может включать: 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dmin\Desktop\kisspng-lecture-clip-art-5ada0a0e108a63.86236206152423886206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268760"/>
            <a:ext cx="2808312" cy="1945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Admin\Desktop\2ccc540fc8b2c990515e2540655e30c3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7" y="3212976"/>
            <a:ext cx="2808312" cy="1976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Admin\Desktop\bb7de802feeb0f6ff63a116f921c38dc_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5085184"/>
            <a:ext cx="2815127" cy="177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500034" y="285728"/>
            <a:ext cx="8143932" cy="928694"/>
          </a:xfrm>
          <a:prstGeom prst="round2DiagRect">
            <a:avLst/>
          </a:prstGeom>
          <a:solidFill>
            <a:schemeClr val="accent1"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Система мер по формированию семейных ценностей у студенческой молодежи может включать: 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285860"/>
            <a:ext cx="464347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Встречи с психологами для рассмотрения жизненных ситуации к примеру на тему «Ранние браки», «Неготовность молодежи к семейной жизни».</a:t>
            </a:r>
          </a:p>
          <a:p>
            <a:endParaRPr lang="ru-RU" sz="19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900" b="1" dirty="0" smtClean="0">
                <a:solidFill>
                  <a:srgbClr val="336600"/>
                </a:solidFill>
                <a:latin typeface="Times New Roman" pitchFamily="18" charset="0"/>
                <a:cs typeface="Times New Roman" pitchFamily="18" charset="0"/>
              </a:rPr>
              <a:t>Взаимодействие с юристами по обсуждению проблем на такие темы как: «Статистика браков и разводов», «Проблемы ранних разводов».</a:t>
            </a:r>
          </a:p>
          <a:p>
            <a:endParaRPr lang="ru-RU" sz="1900" b="1" dirty="0" smtClean="0">
              <a:solidFill>
                <a:srgbClr val="3366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Проведение тренингов на темы: «Готовность молодых людей к браку и семейной жизни», «Подготовка молодежи к семейной жизни», «Формирование семейных ценностей».</a:t>
            </a:r>
            <a:endParaRPr lang="ru-RU" sz="19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dmin\Desktop\shutterstock_20703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1276" y="1412776"/>
            <a:ext cx="3761037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с двумя скругленными противолежащими углами 1"/>
          <p:cNvSpPr/>
          <p:nvPr/>
        </p:nvSpPr>
        <p:spPr>
          <a:xfrm>
            <a:off x="500034" y="285728"/>
            <a:ext cx="8143932" cy="928694"/>
          </a:xfrm>
          <a:prstGeom prst="round2DiagRect">
            <a:avLst/>
          </a:prstGeom>
          <a:solidFill>
            <a:schemeClr val="accent1">
              <a:alpha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Система мер по формированию семейных ценностей у студенческой молодежи может включать: 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428736"/>
            <a:ext cx="79296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 же, помимо еженедельных внеурочных занятий «Разговоры о важном. Семьеведение», одним из вариантов может быть организация на базе образовательного учреждения клуба, содержание работы которого будет направлено на формирование ценностей семьи у студентов. </a:t>
            </a:r>
          </a:p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Примерная последовательность работы такого клуба могла бы быть следующей. Каждому студенту члену клуба «Моя семья» дается задание: разработать свой проект и представить его в форме презентации на конкретные темы, например: «Какой я вижу свою семью», «Кто в семье должен быть главный?!», «Семья по расчету или по любви» и т.д. Создавая свой проект студенты могли бы проанализировать материал по данной проблеме, подобрать возможную статистику, провести свое исследование и представить полученные данные в виде отчета о проделанной работе, что позволит им больше разобраться в проблеме и понять сформированы ли ценности семьи у них.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C:\Documents and Settings\Войцеховская\Рабочий стол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01324" y="4572008"/>
            <a:ext cx="1342676" cy="150019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Горизонтальный свиток 2"/>
          <p:cNvSpPr/>
          <p:nvPr/>
        </p:nvSpPr>
        <p:spPr>
          <a:xfrm>
            <a:off x="1043608" y="0"/>
            <a:ext cx="7500990" cy="2996952"/>
          </a:xfrm>
          <a:prstGeom prst="horizontalScroll">
            <a:avLst/>
          </a:prstGeom>
          <a:solidFill>
            <a:srgbClr val="CC99FF">
              <a:alpha val="54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Таким образом, интеграция в традиционные формы образования инновационных форм могла бы способствовать формированию у студенческой молодежи семейных ценностей, что возможно в дальнейшем могло бы обеспечить развитие и функционирование сложного компонента в системе общечеловеческих ценностей 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«Учебное учреждение-студент-семья»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Admin\Desktop\X82A98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780928"/>
            <a:ext cx="5899584" cy="393305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500166" y="1071546"/>
            <a:ext cx="6172262" cy="46291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260698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1139</TotalTime>
  <Words>175</Words>
  <Application>Microsoft Office PowerPoint</Application>
  <PresentationFormat>Экран (4:3)</PresentationFormat>
  <Paragraphs>46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Воздушный поток</vt:lpstr>
      <vt:lpstr>«Проблемы воспитания  у студентов семейных ценностей  и способы их решения» </vt:lpstr>
      <vt:lpstr>Что такое семья?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«Семья»</dc:title>
  <dc:creator>User</dc:creator>
  <cp:lastModifiedBy>Пользователь</cp:lastModifiedBy>
  <cp:revision>74</cp:revision>
  <dcterms:created xsi:type="dcterms:W3CDTF">2020-05-10T15:01:38Z</dcterms:created>
  <dcterms:modified xsi:type="dcterms:W3CDTF">2023-12-05T16:29:34Z</dcterms:modified>
</cp:coreProperties>
</file>