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8" r:id="rId1"/>
  </p:sldMasterIdLst>
  <p:sldIdLst>
    <p:sldId id="256" r:id="rId2"/>
    <p:sldId id="257" r:id="rId3"/>
    <p:sldId id="262" r:id="rId4"/>
    <p:sldId id="259" r:id="rId5"/>
    <p:sldId id="263" r:id="rId6"/>
    <p:sldId id="264" r:id="rId7"/>
    <p:sldId id="265" r:id="rId8"/>
    <p:sldId id="267" r:id="rId9"/>
    <p:sldId id="266" r:id="rId10"/>
    <p:sldId id="270" r:id="rId11"/>
    <p:sldId id="271" r:id="rId12"/>
    <p:sldId id="269" r:id="rId1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90" d="100"/>
          <a:sy n="90" d="100"/>
        </p:scale>
        <p:origin x="-370" y="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ru-RU"/>
              <a:t>Образец заголовка</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C12EB88B-622E-471E-A439-9340DD19C92C}" type="datetimeFigureOut">
              <a:rPr lang="ru-RU" smtClean="0"/>
              <a:t>01.04.2024</a:t>
            </a:fld>
            <a:endParaRPr lang="ru-RU"/>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ru-RU"/>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C389F33C-2749-4657-B7CE-F4F6ED7F6180}" type="slidenum">
              <a:rPr lang="ru-RU" smtClean="0"/>
              <a:t>‹#›</a:t>
            </a:fld>
            <a:endParaRPr lang="ru-RU"/>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525496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12EB88B-622E-471E-A439-9340DD19C92C}" type="datetimeFigureOut">
              <a:rPr lang="ru-RU" smtClean="0"/>
              <a:t>01.04.2024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389F33C-2749-4657-B7CE-F4F6ED7F6180}" type="slidenum">
              <a:rPr lang="ru-RU" smtClean="0"/>
              <a:t>‹#›</a:t>
            </a:fld>
            <a:endParaRPr lang="ru-RU"/>
          </a:p>
        </p:txBody>
      </p:sp>
    </p:spTree>
    <p:extLst>
      <p:ext uri="{BB962C8B-B14F-4D97-AF65-F5344CB8AC3E}">
        <p14:creationId xmlns:p14="http://schemas.microsoft.com/office/powerpoint/2010/main" val="25040277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ru-RU"/>
              <a:t>Образец заголовка</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12EB88B-622E-471E-A439-9340DD19C92C}" type="datetimeFigureOut">
              <a:rPr lang="ru-RU" smtClean="0"/>
              <a:t>01.04.2024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389F33C-2749-4657-B7CE-F4F6ED7F6180}" type="slidenum">
              <a:rPr lang="ru-RU" smtClean="0"/>
              <a:t>‹#›</a:t>
            </a:fld>
            <a:endParaRPr lang="ru-RU"/>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7415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C12EB88B-622E-471E-A439-9340DD19C92C}" type="datetimeFigureOut">
              <a:rPr lang="ru-RU" smtClean="0"/>
              <a:t>01.04.2024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389F33C-2749-4657-B7CE-F4F6ED7F6180}" type="slidenum">
              <a:rPr lang="ru-RU" smtClean="0"/>
              <a:t>‹#›</a:t>
            </a:fld>
            <a:endParaRPr lang="ru-RU"/>
          </a:p>
        </p:txBody>
      </p:sp>
    </p:spTree>
    <p:extLst>
      <p:ext uri="{BB962C8B-B14F-4D97-AF65-F5344CB8AC3E}">
        <p14:creationId xmlns:p14="http://schemas.microsoft.com/office/powerpoint/2010/main" val="7260473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a:t>Образец заголовка</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C12EB88B-622E-471E-A439-9340DD19C92C}" type="datetimeFigureOut">
              <a:rPr lang="ru-RU" smtClean="0"/>
              <a:t>01.04.2024</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C389F33C-2749-4657-B7CE-F4F6ED7F6180}" type="slidenum">
              <a:rPr lang="ru-RU" smtClean="0"/>
              <a:t>‹#›</a:t>
            </a:fld>
            <a:endParaRPr lang="ru-RU"/>
          </a:p>
        </p:txBody>
      </p:sp>
    </p:spTree>
    <p:extLst>
      <p:ext uri="{BB962C8B-B14F-4D97-AF65-F5344CB8AC3E}">
        <p14:creationId xmlns:p14="http://schemas.microsoft.com/office/powerpoint/2010/main" val="16744953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C12EB88B-622E-471E-A439-9340DD19C92C}" type="datetimeFigureOut">
              <a:rPr lang="ru-RU" smtClean="0"/>
              <a:t>01.04.2024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C389F33C-2749-4657-B7CE-F4F6ED7F6180}" type="slidenum">
              <a:rPr lang="ru-RU" smtClean="0"/>
              <a:t>‹#›</a:t>
            </a:fld>
            <a:endParaRPr lang="ru-RU"/>
          </a:p>
        </p:txBody>
      </p:sp>
    </p:spTree>
    <p:extLst>
      <p:ext uri="{BB962C8B-B14F-4D97-AF65-F5344CB8AC3E}">
        <p14:creationId xmlns:p14="http://schemas.microsoft.com/office/powerpoint/2010/main" val="1266786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2EB88B-622E-471E-A439-9340DD19C92C}" type="datetimeFigureOut">
              <a:rPr lang="ru-RU" smtClean="0"/>
              <a:t>01.04.2024</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C389F33C-2749-4657-B7CE-F4F6ED7F6180}" type="slidenum">
              <a:rPr lang="ru-RU" smtClean="0"/>
              <a:t>‹#›</a:t>
            </a:fld>
            <a:endParaRPr lang="ru-RU"/>
          </a:p>
        </p:txBody>
      </p:sp>
    </p:spTree>
    <p:extLst>
      <p:ext uri="{BB962C8B-B14F-4D97-AF65-F5344CB8AC3E}">
        <p14:creationId xmlns:p14="http://schemas.microsoft.com/office/powerpoint/2010/main" val="22227598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ru-RU"/>
              <a:t>Образец заголовка</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C12EB88B-622E-471E-A439-9340DD19C92C}" type="datetimeFigureOut">
              <a:rPr lang="ru-RU" smtClean="0"/>
              <a:t>01.04.2024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389F33C-2749-4657-B7CE-F4F6ED7F6180}" type="slidenum">
              <a:rPr lang="ru-RU" smtClean="0"/>
              <a:t>‹#›</a:t>
            </a:fld>
            <a:endParaRPr lang="ru-RU"/>
          </a:p>
        </p:txBody>
      </p:sp>
    </p:spTree>
    <p:extLst>
      <p:ext uri="{BB962C8B-B14F-4D97-AF65-F5344CB8AC3E}">
        <p14:creationId xmlns:p14="http://schemas.microsoft.com/office/powerpoint/2010/main" val="26656859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C12EB88B-622E-471E-A439-9340DD19C92C}" type="datetimeFigureOut">
              <a:rPr lang="ru-RU" smtClean="0"/>
              <a:t>01.04.2024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389F33C-2749-4657-B7CE-F4F6ED7F6180}" type="slidenum">
              <a:rPr lang="ru-RU" smtClean="0"/>
              <a:t>‹#›</a:t>
            </a:fld>
            <a:endParaRPr lang="ru-RU"/>
          </a:p>
        </p:txBody>
      </p:sp>
    </p:spTree>
    <p:extLst>
      <p:ext uri="{BB962C8B-B14F-4D97-AF65-F5344CB8AC3E}">
        <p14:creationId xmlns:p14="http://schemas.microsoft.com/office/powerpoint/2010/main" val="16566505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12EB88B-622E-471E-A439-9340DD19C92C}" type="datetimeFigureOut">
              <a:rPr lang="ru-RU" smtClean="0"/>
              <a:t>01.04.2024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389F33C-2749-4657-B7CE-F4F6ED7F6180}" type="slidenum">
              <a:rPr lang="ru-RU" smtClean="0"/>
              <a:t>‹#›</a:t>
            </a:fld>
            <a:endParaRPr lang="ru-RU"/>
          </a:p>
        </p:txBody>
      </p:sp>
    </p:spTree>
    <p:extLst>
      <p:ext uri="{BB962C8B-B14F-4D97-AF65-F5344CB8AC3E}">
        <p14:creationId xmlns:p14="http://schemas.microsoft.com/office/powerpoint/2010/main" val="13846448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12EB88B-622E-471E-A439-9340DD19C92C}" type="datetimeFigureOut">
              <a:rPr lang="ru-RU" smtClean="0"/>
              <a:t>01.04.2024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389F33C-2749-4657-B7CE-F4F6ED7F6180}" type="slidenum">
              <a:rPr lang="ru-RU" smtClean="0"/>
              <a:t>‹#›</a:t>
            </a:fld>
            <a:endParaRPr lang="ru-RU"/>
          </a:p>
        </p:txBody>
      </p:sp>
    </p:spTree>
    <p:extLst>
      <p:ext uri="{BB962C8B-B14F-4D97-AF65-F5344CB8AC3E}">
        <p14:creationId xmlns:p14="http://schemas.microsoft.com/office/powerpoint/2010/main" val="3425798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C12EB88B-622E-471E-A439-9340DD19C92C}" type="datetimeFigureOut">
              <a:rPr lang="ru-RU" smtClean="0"/>
              <a:t>01.04.2024</a:t>
            </a:fld>
            <a:endParaRPr lang="ru-RU"/>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ru-RU"/>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C389F33C-2749-4657-B7CE-F4F6ED7F6180}" type="slidenum">
              <a:rPr lang="ru-RU" smtClean="0"/>
              <a:t>‹#›</a:t>
            </a:fld>
            <a:endParaRPr lang="ru-RU"/>
          </a:p>
        </p:txBody>
      </p:sp>
    </p:spTree>
    <p:extLst>
      <p:ext uri="{BB962C8B-B14F-4D97-AF65-F5344CB8AC3E}">
        <p14:creationId xmlns:p14="http://schemas.microsoft.com/office/powerpoint/2010/main" val="3902055886"/>
      </p:ext>
    </p:extLst>
  </p:cSld>
  <p:clrMap bg1="lt1" tx1="dk1" bg2="lt2" tx2="dk2" accent1="accent1" accent2="accent2" accent3="accent3" accent4="accent4" accent5="accent5" accent6="accent6" hlink="hlink" folHlink="folHlink"/>
  <p:sldLayoutIdLst>
    <p:sldLayoutId id="2147483899" r:id="rId1"/>
    <p:sldLayoutId id="2147483900" r:id="rId2"/>
    <p:sldLayoutId id="2147483901" r:id="rId3"/>
    <p:sldLayoutId id="2147483902" r:id="rId4"/>
    <p:sldLayoutId id="2147483903" r:id="rId5"/>
    <p:sldLayoutId id="2147483904" r:id="rId6"/>
    <p:sldLayoutId id="2147483905" r:id="rId7"/>
    <p:sldLayoutId id="2147483906" r:id="rId8"/>
    <p:sldLayoutId id="2147483907" r:id="rId9"/>
    <p:sldLayoutId id="2147483908" r:id="rId10"/>
    <p:sldLayoutId id="2147483909"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40872" y="1824037"/>
            <a:ext cx="9144000" cy="2387600"/>
          </a:xfrm>
        </p:spPr>
        <p:txBody>
          <a:bodyPr>
            <a:normAutofit fontScale="90000"/>
          </a:bodyPr>
          <a:lstStyle/>
          <a:p>
            <a:r>
              <a:rPr lang="ru-RU" sz="2200" dirty="0">
                <a:latin typeface="Times New Roman" panose="02020603050405020304" pitchFamily="18" charset="0"/>
                <a:cs typeface="Times New Roman" panose="02020603050405020304" pitchFamily="18" charset="0"/>
              </a:rPr>
              <a:t>Муниципальное бюджетное общеобразовательное учреждение</a:t>
            </a:r>
            <a:br>
              <a:rPr lang="ru-RU" sz="2200" dirty="0">
                <a:latin typeface="Times New Roman" panose="02020603050405020304" pitchFamily="18" charset="0"/>
                <a:cs typeface="Times New Roman" panose="02020603050405020304" pitchFamily="18" charset="0"/>
              </a:rPr>
            </a:br>
            <a:r>
              <a:rPr lang="ru-RU" sz="2200" dirty="0">
                <a:latin typeface="Times New Roman" panose="02020603050405020304" pitchFamily="18" charset="0"/>
                <a:cs typeface="Times New Roman" panose="02020603050405020304" pitchFamily="18" charset="0"/>
              </a:rPr>
              <a:t>«Средняя школа № 6» города Смоленска</a:t>
            </a: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r>
              <a:rPr lang="ru-RU" dirty="0">
                <a:latin typeface="Times New Roman" panose="02020603050405020304" pitchFamily="18" charset="0"/>
                <a:cs typeface="Times New Roman" panose="02020603050405020304" pitchFamily="18" charset="0"/>
              </a:rPr>
              <a:t> </a:t>
            </a:r>
            <a:br>
              <a:rPr lang="ru-RU" dirty="0">
                <a:latin typeface="Times New Roman" panose="02020603050405020304" pitchFamily="18" charset="0"/>
                <a:cs typeface="Times New Roman" panose="02020603050405020304" pitchFamily="18" charset="0"/>
              </a:rPr>
            </a:br>
            <a:r>
              <a:rPr lang="ru-RU" sz="6700" b="1" dirty="0">
                <a:latin typeface="Times New Roman" panose="02020603050405020304" pitchFamily="18" charset="0"/>
                <a:cs typeface="Times New Roman" panose="02020603050405020304" pitchFamily="18" charset="0"/>
              </a:rPr>
              <a:t/>
            </a:r>
            <a:br>
              <a:rPr lang="ru-RU" sz="6700" b="1" dirty="0">
                <a:latin typeface="Times New Roman" panose="02020603050405020304" pitchFamily="18" charset="0"/>
                <a:cs typeface="Times New Roman" panose="02020603050405020304" pitchFamily="18" charset="0"/>
              </a:rPr>
            </a:br>
            <a:r>
              <a:rPr lang="ru-RU" sz="3100" b="1" dirty="0">
                <a:latin typeface="Times New Roman" panose="02020603050405020304" pitchFamily="18" charset="0"/>
                <a:cs typeface="Times New Roman" panose="02020603050405020304" pitchFamily="18" charset="0"/>
              </a:rPr>
              <a:t>проект по английскому языку по теме «Различия американского и британского варианта  английского языка»</a:t>
            </a:r>
          </a:p>
        </p:txBody>
      </p:sp>
      <p:sp>
        <p:nvSpPr>
          <p:cNvPr id="3" name="Подзаголовок 2"/>
          <p:cNvSpPr>
            <a:spLocks noGrp="1"/>
          </p:cNvSpPr>
          <p:nvPr>
            <p:ph type="subTitle" idx="1"/>
          </p:nvPr>
        </p:nvSpPr>
        <p:spPr>
          <a:xfrm>
            <a:off x="249381" y="4488729"/>
            <a:ext cx="11734799" cy="1655762"/>
          </a:xfrm>
        </p:spPr>
        <p:txBody>
          <a:bodyPr>
            <a:noAutofit/>
          </a:bodyPr>
          <a:lstStyle/>
          <a:p>
            <a:pPr algn="r"/>
            <a:r>
              <a:rPr lang="ru-RU" sz="2000" dirty="0">
                <a:latin typeface="Times New Roman" panose="02020603050405020304" pitchFamily="18" charset="0"/>
                <a:cs typeface="Times New Roman" panose="02020603050405020304" pitchFamily="18" charset="0"/>
              </a:rPr>
              <a:t>Работу выполнила:</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Ученица 10 Б класса</a:t>
            </a:r>
            <a:br>
              <a:rPr lang="ru-RU" sz="2000" dirty="0">
                <a:latin typeface="Times New Roman" panose="02020603050405020304" pitchFamily="18" charset="0"/>
                <a:cs typeface="Times New Roman" panose="02020603050405020304" pitchFamily="18" charset="0"/>
              </a:rPr>
            </a:br>
            <a:r>
              <a:rPr lang="ru-RU" sz="2000" dirty="0" err="1">
                <a:latin typeface="Times New Roman" panose="02020603050405020304" pitchFamily="18" charset="0"/>
                <a:cs typeface="Times New Roman" panose="02020603050405020304" pitchFamily="18" charset="0"/>
              </a:rPr>
              <a:t>Бальцер</a:t>
            </a:r>
            <a:r>
              <a:rPr lang="ru-RU" sz="2000" dirty="0">
                <a:latin typeface="Times New Roman" panose="02020603050405020304" pitchFamily="18" charset="0"/>
                <a:cs typeface="Times New Roman" panose="02020603050405020304" pitchFamily="18" charset="0"/>
              </a:rPr>
              <a:t> Злата Сергеевна</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Руководитель проекта</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Шестакова Лариса Леонидовна</a:t>
            </a:r>
            <a:br>
              <a:rPr lang="ru-RU" sz="2000" dirty="0">
                <a:latin typeface="Times New Roman" panose="02020603050405020304" pitchFamily="18" charset="0"/>
                <a:cs typeface="Times New Roman" panose="02020603050405020304" pitchFamily="18" charset="0"/>
              </a:rPr>
            </a:br>
            <a:endParaRPr lang="ru-RU" sz="2000" dirty="0">
              <a:latin typeface="Times New Roman" panose="02020603050405020304" pitchFamily="18" charset="0"/>
              <a:cs typeface="Times New Roman" panose="02020603050405020304" pitchFamily="18" charset="0"/>
            </a:endParaRPr>
          </a:p>
          <a:p>
            <a:r>
              <a:rPr lang="ru-RU" sz="2000" b="1" dirty="0">
                <a:latin typeface="Times New Roman" panose="02020603050405020304" pitchFamily="18" charset="0"/>
                <a:cs typeface="Times New Roman" panose="02020603050405020304" pitchFamily="18" charset="0"/>
              </a:rPr>
              <a:t>Смоленск</a:t>
            </a:r>
            <a:r>
              <a:rPr lang="en-US" sz="2000" b="1" dirty="0">
                <a:latin typeface="Times New Roman" panose="02020603050405020304" pitchFamily="18" charset="0"/>
                <a:cs typeface="Times New Roman" panose="02020603050405020304" pitchFamily="18" charset="0"/>
              </a:rPr>
              <a:t>, 202</a:t>
            </a:r>
            <a:r>
              <a:rPr lang="ru-RU" sz="2000" b="1" dirty="0">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8879854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b="1" dirty="0">
                <a:latin typeface="Times New Roman" pitchFamily="18" charset="0"/>
                <a:cs typeface="Times New Roman" pitchFamily="18" charset="0"/>
              </a:rPr>
              <a:t>Plan of work on the research project</a:t>
            </a:r>
            <a:r>
              <a:rPr lang="ru-RU" dirty="0">
                <a:latin typeface="Times New Roman" pitchFamily="18" charset="0"/>
                <a:cs typeface="Times New Roman" pitchFamily="18" charset="0"/>
              </a:rPr>
              <a:t/>
            </a:r>
            <a:br>
              <a:rPr lang="ru-RU" dirty="0">
                <a:latin typeface="Times New Roman" pitchFamily="18" charset="0"/>
                <a:cs typeface="Times New Roman" pitchFamily="18" charset="0"/>
              </a:rPr>
            </a:br>
            <a:endParaRPr lang="ru-RU" dirty="0"/>
          </a:p>
        </p:txBody>
      </p:sp>
      <p:sp>
        <p:nvSpPr>
          <p:cNvPr id="3" name="Объект 2"/>
          <p:cNvSpPr>
            <a:spLocks noGrp="1"/>
          </p:cNvSpPr>
          <p:nvPr>
            <p:ph idx="1"/>
          </p:nvPr>
        </p:nvSpPr>
        <p:spPr>
          <a:xfrm>
            <a:off x="685800" y="1496291"/>
            <a:ext cx="10515600" cy="4874636"/>
          </a:xfrm>
        </p:spPr>
        <p:txBody>
          <a:bodyPr>
            <a:normAutofit/>
          </a:bodyPr>
          <a:lstStyle/>
          <a:p>
            <a:pPr lvl="0"/>
            <a:r>
              <a:rPr lang="en-US" sz="2400" dirty="0">
                <a:latin typeface="Times New Roman" panose="02020603050405020304" pitchFamily="18" charset="0"/>
                <a:cs typeface="Times New Roman" panose="02020603050405020304" pitchFamily="18" charset="0"/>
              </a:rPr>
              <a:t>To identify the topic of the project	</a:t>
            </a:r>
            <a:endParaRPr lang="ru-RU" sz="2400" dirty="0">
              <a:latin typeface="Times New Roman" panose="02020603050405020304" pitchFamily="18" charset="0"/>
              <a:cs typeface="Times New Roman" panose="02020603050405020304" pitchFamily="18" charset="0"/>
            </a:endParaRPr>
          </a:p>
          <a:p>
            <a:pPr lvl="0"/>
            <a:r>
              <a:rPr lang="en-US" sz="2400" dirty="0">
                <a:latin typeface="Times New Roman" panose="02020603050405020304" pitchFamily="18" charset="0"/>
                <a:cs typeface="Times New Roman" panose="02020603050405020304" pitchFamily="18" charset="0"/>
              </a:rPr>
              <a:t>To set tasks</a:t>
            </a:r>
            <a:endParaRPr lang="ru-RU" sz="2400" dirty="0">
              <a:latin typeface="Times New Roman" panose="02020603050405020304" pitchFamily="18" charset="0"/>
              <a:cs typeface="Times New Roman" panose="02020603050405020304" pitchFamily="18" charset="0"/>
            </a:endParaRPr>
          </a:p>
          <a:p>
            <a:pPr lvl="0"/>
            <a:r>
              <a:rPr lang="en-US" sz="2400" dirty="0">
                <a:latin typeface="Times New Roman" panose="02020603050405020304" pitchFamily="18" charset="0"/>
                <a:cs typeface="Times New Roman" panose="02020603050405020304" pitchFamily="18" charset="0"/>
              </a:rPr>
              <a:t>To identify the hypothesis</a:t>
            </a:r>
            <a:endParaRPr lang="ru-RU" sz="2400" dirty="0">
              <a:latin typeface="Times New Roman" panose="02020603050405020304" pitchFamily="18" charset="0"/>
              <a:cs typeface="Times New Roman" panose="02020603050405020304" pitchFamily="18" charset="0"/>
            </a:endParaRPr>
          </a:p>
          <a:p>
            <a:pPr lvl="0"/>
            <a:r>
              <a:rPr lang="en-US" sz="2400" dirty="0">
                <a:latin typeface="Times New Roman" panose="02020603050405020304" pitchFamily="18" charset="0"/>
                <a:cs typeface="Times New Roman" panose="02020603050405020304" pitchFamily="18" charset="0"/>
              </a:rPr>
              <a:t>To perform tasks</a:t>
            </a:r>
            <a:endParaRPr lang="ru-RU" sz="2400" dirty="0">
              <a:latin typeface="Times New Roman" panose="02020603050405020304" pitchFamily="18" charset="0"/>
              <a:cs typeface="Times New Roman" panose="02020603050405020304" pitchFamily="18" charset="0"/>
            </a:endParaRPr>
          </a:p>
          <a:p>
            <a:pPr lvl="0"/>
            <a:r>
              <a:rPr lang="en-US" sz="2400" dirty="0">
                <a:latin typeface="Times New Roman" panose="02020603050405020304" pitchFamily="18" charset="0"/>
                <a:cs typeface="Times New Roman" panose="02020603050405020304" pitchFamily="18" charset="0"/>
              </a:rPr>
              <a:t>To collect and summarize information</a:t>
            </a:r>
            <a:endParaRPr lang="ru-RU" sz="2400" dirty="0">
              <a:latin typeface="Times New Roman" panose="02020603050405020304" pitchFamily="18" charset="0"/>
              <a:cs typeface="Times New Roman" panose="02020603050405020304" pitchFamily="18" charset="0"/>
            </a:endParaRPr>
          </a:p>
          <a:p>
            <a:pPr lvl="0"/>
            <a:r>
              <a:rPr lang="en-US" sz="2400" dirty="0">
                <a:latin typeface="Times New Roman" panose="02020603050405020304" pitchFamily="18" charset="0"/>
                <a:cs typeface="Times New Roman" panose="02020603050405020304" pitchFamily="18" charset="0"/>
              </a:rPr>
              <a:t>To formalize the research project</a:t>
            </a:r>
            <a:endParaRPr lang="ru-RU" sz="2400" dirty="0">
              <a:latin typeface="Times New Roman" panose="02020603050405020304" pitchFamily="18" charset="0"/>
              <a:cs typeface="Times New Roman" panose="02020603050405020304" pitchFamily="18" charset="0"/>
            </a:endParaRPr>
          </a:p>
          <a:p>
            <a:pPr lvl="0"/>
            <a:r>
              <a:rPr lang="en-US" sz="2400" dirty="0">
                <a:latin typeface="Times New Roman" panose="02020603050405020304" pitchFamily="18" charset="0"/>
                <a:cs typeface="Times New Roman" panose="02020603050405020304" pitchFamily="18" charset="0"/>
              </a:rPr>
              <a:t>To show a presentation of the research project </a:t>
            </a:r>
            <a:endParaRPr lang="ru-RU" sz="2400" dirty="0">
              <a:latin typeface="Times New Roman" panose="02020603050405020304" pitchFamily="18" charset="0"/>
              <a:cs typeface="Times New Roman" panose="02020603050405020304" pitchFamily="18" charset="0"/>
            </a:endParaRPr>
          </a:p>
          <a:p>
            <a:pPr lvl="0"/>
            <a:r>
              <a:rPr lang="en-US" sz="2400" dirty="0">
                <a:latin typeface="Times New Roman" panose="02020603050405020304" pitchFamily="18" charset="0"/>
                <a:cs typeface="Times New Roman" panose="02020603050405020304" pitchFamily="18" charset="0"/>
              </a:rPr>
              <a:t>To present a vocabulary with differences between American and British English</a:t>
            </a:r>
            <a:endParaRPr lang="ru-RU" sz="2400" dirty="0">
              <a:latin typeface="Times New Roman" panose="02020603050405020304" pitchFamily="18" charset="0"/>
              <a:cs typeface="Times New Roman" panose="02020603050405020304" pitchFamily="18" charset="0"/>
            </a:endParaRPr>
          </a:p>
          <a:p>
            <a:endParaRPr lang="ru-RU" dirty="0"/>
          </a:p>
          <a:p>
            <a:endParaRPr lang="ru-RU" dirty="0"/>
          </a:p>
        </p:txBody>
      </p:sp>
    </p:spTree>
    <p:extLst>
      <p:ext uri="{BB962C8B-B14F-4D97-AF65-F5344CB8AC3E}">
        <p14:creationId xmlns:p14="http://schemas.microsoft.com/office/powerpoint/2010/main" val="7376962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429492"/>
            <a:ext cx="10515600" cy="5747472"/>
          </a:xfrm>
        </p:spPr>
        <p:txBody>
          <a:bodyPr/>
          <a:lstStyle/>
          <a:p>
            <a:endParaRPr lang="en-US" sz="2400" b="1" dirty="0">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The aim of this research </a:t>
            </a:r>
            <a:r>
              <a:rPr lang="en-US" sz="2400" dirty="0">
                <a:latin typeface="Times New Roman" panose="02020603050405020304" pitchFamily="18" charset="0"/>
                <a:cs typeface="Times New Roman" panose="02020603050405020304" pitchFamily="18" charset="0"/>
              </a:rPr>
              <a:t>is the identification of the differences between American and British English</a:t>
            </a:r>
          </a:p>
          <a:p>
            <a:r>
              <a:rPr lang="en-US" sz="2400" b="1" dirty="0">
                <a:latin typeface="Times New Roman" panose="02020603050405020304" pitchFamily="18" charset="0"/>
                <a:cs typeface="Times New Roman" panose="02020603050405020304" pitchFamily="18" charset="0"/>
              </a:rPr>
              <a:t>Hypothesis</a:t>
            </a:r>
            <a:r>
              <a:rPr lang="en-US" sz="2400" dirty="0">
                <a:latin typeface="Times New Roman" panose="02020603050405020304" pitchFamily="18" charset="0"/>
                <a:cs typeface="Times New Roman" panose="02020603050405020304" pitchFamily="18" charset="0"/>
              </a:rPr>
              <a:t>: if the differences between American and British English are significant, they will be  obstacles to people's communication</a:t>
            </a:r>
          </a:p>
          <a:p>
            <a:r>
              <a:rPr lang="en-US" sz="2400" b="1" dirty="0">
                <a:latin typeface="Times New Roman" panose="02020603050405020304" pitchFamily="18" charset="0"/>
                <a:cs typeface="Times New Roman" panose="02020603050405020304" pitchFamily="18" charset="0"/>
              </a:rPr>
              <a:t>The problem</a:t>
            </a:r>
            <a:r>
              <a:rPr lang="en-US" sz="2400" dirty="0">
                <a:latin typeface="Times New Roman" panose="02020603050405020304" pitchFamily="18" charset="0"/>
                <a:cs typeface="Times New Roman" panose="02020603050405020304" pitchFamily="18" charset="0"/>
              </a:rPr>
              <a:t>: an insufficient awareness of English learners about differences between British and American English nowadays </a:t>
            </a:r>
          </a:p>
          <a:p>
            <a:r>
              <a:rPr lang="en-US" sz="2400" b="1" dirty="0">
                <a:latin typeface="Times New Roman" panose="02020603050405020304" pitchFamily="18" charset="0"/>
                <a:cs typeface="Times New Roman" panose="02020603050405020304" pitchFamily="18" charset="0"/>
              </a:rPr>
              <a:t>The object </a:t>
            </a:r>
            <a:r>
              <a:rPr lang="en-US" sz="2400" dirty="0">
                <a:latin typeface="Times New Roman" panose="02020603050405020304" pitchFamily="18" charset="0"/>
                <a:cs typeface="Times New Roman" panose="02020603050405020304" pitchFamily="18" charset="0"/>
              </a:rPr>
              <a:t>of the research: English</a:t>
            </a:r>
          </a:p>
          <a:p>
            <a:endParaRPr lang="ru-RU" dirty="0"/>
          </a:p>
        </p:txBody>
      </p:sp>
    </p:spTree>
    <p:extLst>
      <p:ext uri="{BB962C8B-B14F-4D97-AF65-F5344CB8AC3E}">
        <p14:creationId xmlns:p14="http://schemas.microsoft.com/office/powerpoint/2010/main" val="13810242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839787" y="240290"/>
            <a:ext cx="5157787" cy="823912"/>
          </a:xfrm>
        </p:spPr>
        <p:txBody>
          <a:bodyPr/>
          <a:lstStyle/>
          <a:p>
            <a:pPr algn="ctr"/>
            <a:r>
              <a:rPr lang="en-US" sz="4400" dirty="0"/>
              <a:t>Tasks</a:t>
            </a:r>
            <a:r>
              <a:rPr lang="en-US" dirty="0"/>
              <a:t> </a:t>
            </a:r>
            <a:endParaRPr lang="ru-RU" dirty="0"/>
          </a:p>
        </p:txBody>
      </p:sp>
      <p:sp>
        <p:nvSpPr>
          <p:cNvPr id="4" name="Объект 3"/>
          <p:cNvSpPr>
            <a:spLocks noGrp="1"/>
          </p:cNvSpPr>
          <p:nvPr>
            <p:ph sz="half" idx="2"/>
          </p:nvPr>
        </p:nvSpPr>
        <p:spPr>
          <a:xfrm>
            <a:off x="346364" y="1064201"/>
            <a:ext cx="6068291" cy="5613689"/>
          </a:xfrm>
        </p:spPr>
        <p:txBody>
          <a:bodyPr>
            <a:normAutofit fontScale="92500"/>
          </a:bodyPr>
          <a:lstStyle/>
          <a:p>
            <a:pPr lvl="0"/>
            <a:r>
              <a:rPr lang="en-US" sz="2600" dirty="0">
                <a:latin typeface="Times New Roman" panose="02020603050405020304" pitchFamily="18" charset="0"/>
                <a:cs typeface="Times New Roman" panose="02020603050405020304" pitchFamily="18" charset="0"/>
              </a:rPr>
              <a:t>To study some literature on the topic </a:t>
            </a:r>
            <a:endParaRPr lang="ru-RU" sz="2600" dirty="0">
              <a:latin typeface="Times New Roman" panose="02020603050405020304" pitchFamily="18" charset="0"/>
              <a:cs typeface="Times New Roman" panose="02020603050405020304" pitchFamily="18" charset="0"/>
            </a:endParaRPr>
          </a:p>
          <a:p>
            <a:pPr lvl="0"/>
            <a:r>
              <a:rPr lang="en-US" sz="2600" dirty="0">
                <a:latin typeface="Times New Roman" panose="02020603050405020304" pitchFamily="18" charset="0"/>
                <a:cs typeface="Times New Roman" panose="02020603050405020304" pitchFamily="18" charset="0"/>
              </a:rPr>
              <a:t>To collect some material on the issue</a:t>
            </a:r>
            <a:endParaRPr lang="ru-RU" sz="2600" dirty="0">
              <a:latin typeface="Times New Roman" panose="02020603050405020304" pitchFamily="18" charset="0"/>
              <a:cs typeface="Times New Roman" panose="02020603050405020304" pitchFamily="18" charset="0"/>
            </a:endParaRPr>
          </a:p>
          <a:p>
            <a:pPr lvl="0"/>
            <a:r>
              <a:rPr lang="en-US" sz="2600" dirty="0">
                <a:latin typeface="Times New Roman" panose="02020603050405020304" pitchFamily="18" charset="0"/>
                <a:cs typeface="Times New Roman" panose="02020603050405020304" pitchFamily="18" charset="0"/>
              </a:rPr>
              <a:t>To expand and deepen knowledge of English</a:t>
            </a:r>
            <a:endParaRPr lang="ru-RU" sz="2600" dirty="0">
              <a:latin typeface="Times New Roman" panose="02020603050405020304" pitchFamily="18" charset="0"/>
              <a:cs typeface="Times New Roman" panose="02020603050405020304" pitchFamily="18" charset="0"/>
            </a:endParaRPr>
          </a:p>
          <a:p>
            <a:pPr lvl="0"/>
            <a:r>
              <a:rPr lang="en-US" sz="2600" dirty="0">
                <a:latin typeface="Times New Roman" panose="02020603050405020304" pitchFamily="18" charset="0"/>
                <a:cs typeface="Times New Roman" panose="02020603050405020304" pitchFamily="18" charset="0"/>
              </a:rPr>
              <a:t>To analyze and describe features between two languages </a:t>
            </a:r>
            <a:endParaRPr lang="ru-RU" sz="2600" dirty="0">
              <a:latin typeface="Times New Roman" panose="02020603050405020304" pitchFamily="18" charset="0"/>
              <a:cs typeface="Times New Roman" panose="02020603050405020304" pitchFamily="18" charset="0"/>
            </a:endParaRPr>
          </a:p>
          <a:p>
            <a:pPr lvl="0"/>
            <a:r>
              <a:rPr lang="en-US" sz="2600" dirty="0">
                <a:latin typeface="Times New Roman" panose="02020603050405020304" pitchFamily="18" charset="0"/>
                <a:cs typeface="Times New Roman" panose="02020603050405020304" pitchFamily="18" charset="0"/>
              </a:rPr>
              <a:t>To identify causes American and British English </a:t>
            </a:r>
            <a:endParaRPr lang="ru-RU" sz="2600" dirty="0">
              <a:latin typeface="Times New Roman" panose="02020603050405020304" pitchFamily="18" charset="0"/>
              <a:cs typeface="Times New Roman" panose="02020603050405020304" pitchFamily="18" charset="0"/>
            </a:endParaRPr>
          </a:p>
          <a:p>
            <a:pPr lvl="0"/>
            <a:r>
              <a:rPr lang="en-US" sz="2600" dirty="0">
                <a:latin typeface="Times New Roman" panose="02020603050405020304" pitchFamily="18" charset="0"/>
                <a:cs typeface="Times New Roman" panose="02020603050405020304" pitchFamily="18" charset="0"/>
              </a:rPr>
              <a:t>To look through a dictionary of spelling, phonetic, lexical and grammatical differences between the two versions of the English </a:t>
            </a:r>
            <a:endParaRPr lang="ru-RU" sz="2600" dirty="0">
              <a:latin typeface="Times New Roman" panose="02020603050405020304" pitchFamily="18" charset="0"/>
              <a:cs typeface="Times New Roman" panose="02020603050405020304" pitchFamily="18" charset="0"/>
            </a:endParaRPr>
          </a:p>
          <a:p>
            <a:pPr lvl="0"/>
            <a:r>
              <a:rPr lang="en-US" sz="2600" dirty="0">
                <a:latin typeface="Times New Roman" panose="02020603050405020304" pitchFamily="18" charset="0"/>
                <a:cs typeface="Times New Roman" panose="02020603050405020304" pitchFamily="18" charset="0"/>
              </a:rPr>
              <a:t>To make an independent vocabulary with differences between American and British English</a:t>
            </a:r>
            <a:endParaRPr lang="ru-RU" sz="2600" dirty="0">
              <a:latin typeface="Times New Roman" panose="02020603050405020304" pitchFamily="18" charset="0"/>
              <a:cs typeface="Times New Roman" panose="02020603050405020304" pitchFamily="18" charset="0"/>
            </a:endParaRPr>
          </a:p>
          <a:p>
            <a:endParaRPr lang="ru-RU" dirty="0"/>
          </a:p>
        </p:txBody>
      </p:sp>
      <p:sp>
        <p:nvSpPr>
          <p:cNvPr id="5" name="Текст 4"/>
          <p:cNvSpPr>
            <a:spLocks noGrp="1"/>
          </p:cNvSpPr>
          <p:nvPr>
            <p:ph type="body" sz="quarter" idx="3"/>
          </p:nvPr>
        </p:nvSpPr>
        <p:spPr>
          <a:xfrm>
            <a:off x="6172200" y="240290"/>
            <a:ext cx="5183188" cy="823912"/>
          </a:xfrm>
        </p:spPr>
        <p:txBody>
          <a:bodyPr/>
          <a:lstStyle/>
          <a:p>
            <a:pPr algn="ctr"/>
            <a:r>
              <a:rPr lang="en-US" sz="4400" dirty="0"/>
              <a:t>Methods</a:t>
            </a:r>
            <a:endParaRPr lang="ru-RU" sz="4400" dirty="0"/>
          </a:p>
        </p:txBody>
      </p:sp>
      <p:sp>
        <p:nvSpPr>
          <p:cNvPr id="6" name="Объект 5"/>
          <p:cNvSpPr>
            <a:spLocks noGrp="1"/>
          </p:cNvSpPr>
          <p:nvPr>
            <p:ph sz="quarter" idx="4"/>
          </p:nvPr>
        </p:nvSpPr>
        <p:spPr>
          <a:xfrm>
            <a:off x="6908078" y="1064201"/>
            <a:ext cx="5183188" cy="5125461"/>
          </a:xfrm>
        </p:spPr>
        <p:txBody>
          <a:bodyPr/>
          <a:lstStyle/>
          <a:p>
            <a:pPr lvl="0"/>
            <a:r>
              <a:rPr lang="en-US" sz="2400" dirty="0">
                <a:latin typeface="Times New Roman" panose="02020603050405020304" pitchFamily="18" charset="0"/>
                <a:cs typeface="Times New Roman" panose="02020603050405020304" pitchFamily="18" charset="0"/>
              </a:rPr>
              <a:t>Comparative analysis </a:t>
            </a:r>
            <a:endParaRPr lang="ru-RU" sz="2400" dirty="0">
              <a:latin typeface="Times New Roman" panose="02020603050405020304" pitchFamily="18" charset="0"/>
              <a:cs typeface="Times New Roman" panose="02020603050405020304" pitchFamily="18" charset="0"/>
            </a:endParaRPr>
          </a:p>
          <a:p>
            <a:pPr lvl="0"/>
            <a:r>
              <a:rPr lang="en-US" sz="2400" dirty="0">
                <a:latin typeface="Times New Roman" panose="02020603050405020304" pitchFamily="18" charset="0"/>
                <a:cs typeface="Times New Roman" panose="02020603050405020304" pitchFamily="18" charset="0"/>
              </a:rPr>
              <a:t>Comparison of material</a:t>
            </a:r>
            <a:endParaRPr lang="ru-RU" sz="2400" dirty="0">
              <a:latin typeface="Times New Roman" panose="02020603050405020304" pitchFamily="18" charset="0"/>
              <a:cs typeface="Times New Roman" panose="02020603050405020304" pitchFamily="18" charset="0"/>
            </a:endParaRPr>
          </a:p>
          <a:p>
            <a:pPr lvl="0"/>
            <a:r>
              <a:rPr lang="en-US" sz="2400" dirty="0">
                <a:latin typeface="Times New Roman" panose="02020603050405020304" pitchFamily="18" charset="0"/>
                <a:cs typeface="Times New Roman" panose="02020603050405020304" pitchFamily="18" charset="0"/>
              </a:rPr>
              <a:t>Synthesis of materials</a:t>
            </a:r>
            <a:endParaRPr lang="ru-RU" sz="24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5248010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b="1" dirty="0">
                <a:latin typeface="Times New Roman" panose="02020603050405020304" pitchFamily="18" charset="0"/>
                <a:cs typeface="Times New Roman" panose="02020603050405020304" pitchFamily="18" charset="0"/>
              </a:rPr>
              <a:t>Spelling differences</a:t>
            </a:r>
            <a:r>
              <a:rPr lang="ru-RU" b="1" dirty="0"/>
              <a:t/>
            </a:r>
            <a:br>
              <a:rPr lang="ru-RU" b="1" dirty="0"/>
            </a:br>
            <a:endParaRPr lang="ru-RU" dirty="0"/>
          </a:p>
        </p:txBody>
      </p:sp>
      <p:sp>
        <p:nvSpPr>
          <p:cNvPr id="3" name="Объект 2"/>
          <p:cNvSpPr>
            <a:spLocks noGrp="1"/>
          </p:cNvSpPr>
          <p:nvPr>
            <p:ph idx="1"/>
          </p:nvPr>
        </p:nvSpPr>
        <p:spPr/>
        <p:txBody>
          <a:bodyPr/>
          <a:lstStyle/>
          <a:p>
            <a:pPr marL="0" indent="0">
              <a:buNone/>
            </a:pPr>
            <a:r>
              <a:rPr lang="en-US" sz="2400" dirty="0">
                <a:latin typeface="Times New Roman" panose="02020603050405020304" pitchFamily="18" charset="0"/>
                <a:cs typeface="Times New Roman" panose="02020603050405020304" pitchFamily="18" charset="0"/>
              </a:rPr>
              <a:t>We often see differences between British and American English spelling. In the British version of the English language words, as a rule, retain the features of those languages (French, Italian), from which they moved to English, while in the American version of the English spelling of these words are adapted to the sound. </a:t>
            </a:r>
            <a:endParaRPr lang="ru-RU" sz="24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5513132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406513" y="383600"/>
            <a:ext cx="5157787" cy="823912"/>
          </a:xfrm>
        </p:spPr>
        <p:txBody>
          <a:bodyPr>
            <a:normAutofit/>
          </a:bodyPr>
          <a:lstStyle/>
          <a:p>
            <a:pPr algn="ctr"/>
            <a:r>
              <a:rPr lang="ru-RU" sz="4400" dirty="0">
                <a:latin typeface="Times New Roman" panose="02020603050405020304" pitchFamily="18" charset="0"/>
                <a:cs typeface="Times New Roman" panose="02020603050405020304" pitchFamily="18" charset="0"/>
              </a:rPr>
              <a:t>-</a:t>
            </a:r>
            <a:r>
              <a:rPr lang="ru-RU" sz="4400" dirty="0" err="1">
                <a:latin typeface="Times New Roman" panose="02020603050405020304" pitchFamily="18" charset="0"/>
                <a:cs typeface="Times New Roman" panose="02020603050405020304" pitchFamily="18" charset="0"/>
              </a:rPr>
              <a:t>or</a:t>
            </a:r>
            <a:r>
              <a:rPr lang="ru-RU" sz="4400" dirty="0">
                <a:latin typeface="Times New Roman" panose="02020603050405020304" pitchFamily="18" charset="0"/>
                <a:cs typeface="Times New Roman" panose="02020603050405020304" pitchFamily="18" charset="0"/>
              </a:rPr>
              <a:t> </a:t>
            </a:r>
            <a:r>
              <a:rPr lang="ru-RU" sz="4400" b="0" dirty="0" err="1">
                <a:latin typeface="Times New Roman" panose="02020603050405020304" pitchFamily="18" charset="0"/>
                <a:cs typeface="Times New Roman" panose="02020603050405020304" pitchFamily="18" charset="0"/>
              </a:rPr>
              <a:t>or</a:t>
            </a:r>
            <a:r>
              <a:rPr lang="ru-RU" sz="4400" dirty="0">
                <a:latin typeface="Times New Roman" panose="02020603050405020304" pitchFamily="18" charset="0"/>
                <a:cs typeface="Times New Roman" panose="02020603050405020304" pitchFamily="18" charset="0"/>
              </a:rPr>
              <a:t> –o</a:t>
            </a:r>
            <a:r>
              <a:rPr lang="en-US" sz="4400" dirty="0">
                <a:latin typeface="Times New Roman" panose="02020603050405020304" pitchFamily="18" charset="0"/>
                <a:cs typeface="Times New Roman" panose="02020603050405020304" pitchFamily="18" charset="0"/>
              </a:rPr>
              <a:t>u</a:t>
            </a:r>
            <a:r>
              <a:rPr lang="ru-RU" sz="4400" dirty="0">
                <a:latin typeface="Times New Roman" panose="02020603050405020304" pitchFamily="18" charset="0"/>
                <a:cs typeface="Times New Roman" panose="02020603050405020304" pitchFamily="18" charset="0"/>
              </a:rPr>
              <a:t>r</a:t>
            </a:r>
          </a:p>
        </p:txBody>
      </p:sp>
      <p:sp>
        <p:nvSpPr>
          <p:cNvPr id="5" name="Текст 4"/>
          <p:cNvSpPr>
            <a:spLocks noGrp="1"/>
          </p:cNvSpPr>
          <p:nvPr>
            <p:ph type="body" sz="quarter" idx="3"/>
          </p:nvPr>
        </p:nvSpPr>
        <p:spPr>
          <a:xfrm>
            <a:off x="6230257" y="383600"/>
            <a:ext cx="5183188" cy="823912"/>
          </a:xfrm>
        </p:spPr>
        <p:txBody>
          <a:bodyPr/>
          <a:lstStyle/>
          <a:p>
            <a:pPr lvl="0" algn="ctr"/>
            <a:r>
              <a:rPr lang="ru-RU" altLang="ru-RU" sz="4400" b="0" dirty="0">
                <a:latin typeface="Times New Roman" panose="02020603050405020304" pitchFamily="18" charset="0"/>
                <a:ea typeface="Calibri" panose="020F0502020204030204" pitchFamily="34" charset="0"/>
                <a:cs typeface="Times New Roman" panose="02020603050405020304" pitchFamily="18" charset="0"/>
              </a:rPr>
              <a:t>-</a:t>
            </a:r>
            <a:r>
              <a:rPr lang="ru-RU" altLang="ru-RU" sz="4400" dirty="0">
                <a:latin typeface="Times New Roman" panose="02020603050405020304" pitchFamily="18" charset="0"/>
                <a:ea typeface="Calibri" panose="020F0502020204030204" pitchFamily="34" charset="0"/>
                <a:cs typeface="Times New Roman" panose="02020603050405020304" pitchFamily="18" charset="0"/>
              </a:rPr>
              <a:t>e</a:t>
            </a:r>
            <a:r>
              <a:rPr lang="en-US" altLang="ru-RU" sz="4400" dirty="0">
                <a:latin typeface="Times New Roman" panose="02020603050405020304" pitchFamily="18" charset="0"/>
                <a:ea typeface="Calibri" panose="020F0502020204030204" pitchFamily="34" charset="0"/>
                <a:cs typeface="Times New Roman" panose="02020603050405020304" pitchFamily="18" charset="0"/>
              </a:rPr>
              <a:t>r</a:t>
            </a:r>
            <a:r>
              <a:rPr lang="ru-RU" altLang="ru-RU" sz="4400" b="0" dirty="0">
                <a:latin typeface="Times New Roman" panose="02020603050405020304" pitchFamily="18" charset="0"/>
                <a:ea typeface="Calibri" panose="020F0502020204030204" pitchFamily="34" charset="0"/>
                <a:cs typeface="Times New Roman" panose="02020603050405020304" pitchFamily="18" charset="0"/>
              </a:rPr>
              <a:t> </a:t>
            </a:r>
            <a:r>
              <a:rPr lang="ru-RU" altLang="ru-RU" sz="4400" b="0" dirty="0" err="1">
                <a:latin typeface="Times New Roman" panose="02020603050405020304" pitchFamily="18" charset="0"/>
                <a:ea typeface="Calibri" panose="020F0502020204030204" pitchFamily="34" charset="0"/>
                <a:cs typeface="Times New Roman" panose="02020603050405020304" pitchFamily="18" charset="0"/>
              </a:rPr>
              <a:t>or</a:t>
            </a:r>
            <a:r>
              <a:rPr lang="ru-RU" altLang="ru-RU" sz="4400" b="0" dirty="0">
                <a:latin typeface="Times New Roman" panose="02020603050405020304" pitchFamily="18" charset="0"/>
                <a:ea typeface="Calibri" panose="020F0502020204030204" pitchFamily="34" charset="0"/>
                <a:cs typeface="Times New Roman" panose="02020603050405020304" pitchFamily="18" charset="0"/>
              </a:rPr>
              <a:t> -</a:t>
            </a:r>
            <a:r>
              <a:rPr lang="en-US" altLang="ru-RU" sz="4400" dirty="0">
                <a:latin typeface="Times New Roman" panose="02020603050405020304" pitchFamily="18" charset="0"/>
                <a:ea typeface="Calibri" panose="020F0502020204030204" pitchFamily="34" charset="0"/>
                <a:cs typeface="Times New Roman" panose="02020603050405020304" pitchFamily="18" charset="0"/>
              </a:rPr>
              <a:t>re</a:t>
            </a:r>
            <a:endParaRPr lang="en-US" altLang="ru-RU" sz="4400" b="0" dirty="0">
              <a:latin typeface="Times New Roman" panose="02020603050405020304" pitchFamily="18" charset="0"/>
              <a:cs typeface="Times New Roman" panose="02020603050405020304" pitchFamily="18" charset="0"/>
            </a:endParaRPr>
          </a:p>
          <a:p>
            <a:endParaRPr lang="ru-RU" dirty="0"/>
          </a:p>
        </p:txBody>
      </p:sp>
      <p:graphicFrame>
        <p:nvGraphicFramePr>
          <p:cNvPr id="9" name="Объект 8"/>
          <p:cNvGraphicFramePr>
            <a:graphicFrameLocks noGrp="1"/>
          </p:cNvGraphicFramePr>
          <p:nvPr>
            <p:ph sz="quarter" idx="4"/>
            <p:extLst>
              <p:ext uri="{D42A27DB-BD31-4B8C-83A1-F6EECF244321}">
                <p14:modId xmlns:p14="http://schemas.microsoft.com/office/powerpoint/2010/main" val="29699063"/>
              </p:ext>
            </p:extLst>
          </p:nvPr>
        </p:nvGraphicFramePr>
        <p:xfrm>
          <a:off x="6004153" y="1451430"/>
          <a:ext cx="5723390" cy="4256640"/>
        </p:xfrm>
        <a:graphic>
          <a:graphicData uri="http://schemas.openxmlformats.org/drawingml/2006/table">
            <a:tbl>
              <a:tblPr firstRow="1" firstCol="1" bandRow="1">
                <a:tableStyleId>{5C22544A-7EE6-4342-B048-85BDC9FD1C3A}</a:tableStyleId>
              </a:tblPr>
              <a:tblGrid>
                <a:gridCol w="1907576">
                  <a:extLst>
                    <a:ext uri="{9D8B030D-6E8A-4147-A177-3AD203B41FA5}">
                      <a16:colId xmlns:a16="http://schemas.microsoft.com/office/drawing/2014/main" xmlns="" val="587394250"/>
                    </a:ext>
                  </a:extLst>
                </a:gridCol>
                <a:gridCol w="1907576">
                  <a:extLst>
                    <a:ext uri="{9D8B030D-6E8A-4147-A177-3AD203B41FA5}">
                      <a16:colId xmlns:a16="http://schemas.microsoft.com/office/drawing/2014/main" xmlns="" val="2866687139"/>
                    </a:ext>
                  </a:extLst>
                </a:gridCol>
                <a:gridCol w="1908238">
                  <a:extLst>
                    <a:ext uri="{9D8B030D-6E8A-4147-A177-3AD203B41FA5}">
                      <a16:colId xmlns:a16="http://schemas.microsoft.com/office/drawing/2014/main" xmlns="" val="3114694790"/>
                    </a:ext>
                  </a:extLst>
                </a:gridCol>
              </a:tblGrid>
              <a:tr h="851328">
                <a:tc>
                  <a:txBody>
                    <a:bodyPr/>
                    <a:lstStyle/>
                    <a:p>
                      <a:pPr indent="450215">
                        <a:spcBef>
                          <a:spcPts val="600"/>
                        </a:spcBef>
                        <a:spcAft>
                          <a:spcPts val="0"/>
                        </a:spcAft>
                      </a:pPr>
                      <a:r>
                        <a:rPr lang="ru-RU" sz="1800" dirty="0" err="1">
                          <a:effectLst/>
                          <a:latin typeface="Times New Roman" panose="02020603050405020304" pitchFamily="18" charset="0"/>
                          <a:cs typeface="Times New Roman" panose="02020603050405020304" pitchFamily="18" charset="0"/>
                        </a:rPr>
                        <a:t>American</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4790" marR="64790" marT="0" marB="0" anchor="ctr"/>
                </a:tc>
                <a:tc>
                  <a:txBody>
                    <a:bodyPr/>
                    <a:lstStyle/>
                    <a:p>
                      <a:pPr indent="450215">
                        <a:spcBef>
                          <a:spcPts val="600"/>
                        </a:spcBef>
                        <a:spcAft>
                          <a:spcPts val="0"/>
                        </a:spcAft>
                      </a:pPr>
                      <a:r>
                        <a:rPr lang="ru-RU" sz="1800" dirty="0" err="1">
                          <a:effectLst/>
                          <a:latin typeface="Times New Roman" panose="02020603050405020304" pitchFamily="18" charset="0"/>
                          <a:cs typeface="Times New Roman" panose="02020603050405020304" pitchFamily="18" charset="0"/>
                        </a:rPr>
                        <a:t>British</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4790" marR="64790" marT="0" marB="0" anchor="ctr"/>
                </a:tc>
                <a:tc>
                  <a:txBody>
                    <a:bodyPr/>
                    <a:lstStyle/>
                    <a:p>
                      <a:pPr indent="450215">
                        <a:spcBef>
                          <a:spcPts val="600"/>
                        </a:spcBef>
                        <a:spcAft>
                          <a:spcPts val="0"/>
                        </a:spcAft>
                      </a:pPr>
                      <a:r>
                        <a:rPr lang="ru-RU" sz="1800" dirty="0" err="1">
                          <a:effectLst/>
                          <a:latin typeface="Times New Roman" panose="02020603050405020304" pitchFamily="18" charset="0"/>
                          <a:cs typeface="Times New Roman" panose="02020603050405020304" pitchFamily="18" charset="0"/>
                        </a:rPr>
                        <a:t>Translation</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4790" marR="64790" marT="0" marB="0" anchor="ctr"/>
                </a:tc>
                <a:extLst>
                  <a:ext uri="{0D108BD9-81ED-4DB2-BD59-A6C34878D82A}">
                    <a16:rowId xmlns:a16="http://schemas.microsoft.com/office/drawing/2014/main" xmlns="" val="587443840"/>
                  </a:ext>
                </a:extLst>
              </a:tr>
              <a:tr h="851328">
                <a:tc>
                  <a:txBody>
                    <a:bodyPr/>
                    <a:lstStyle/>
                    <a:p>
                      <a:pPr indent="450215">
                        <a:spcBef>
                          <a:spcPts val="600"/>
                        </a:spcBef>
                        <a:spcAft>
                          <a:spcPts val="0"/>
                        </a:spcAft>
                      </a:pPr>
                      <a:r>
                        <a:rPr lang="ru-RU" sz="1800" dirty="0" err="1">
                          <a:effectLst/>
                          <a:latin typeface="Times New Roman" panose="02020603050405020304" pitchFamily="18" charset="0"/>
                          <a:cs typeface="Times New Roman" panose="02020603050405020304" pitchFamily="18" charset="0"/>
                        </a:rPr>
                        <a:t>Center</a:t>
                      </a:r>
                      <a:r>
                        <a:rPr lang="ru-RU" sz="1800" dirty="0">
                          <a:effectLst/>
                          <a:latin typeface="Times New Roman" panose="02020603050405020304" pitchFamily="18" charset="0"/>
                          <a:cs typeface="Times New Roman" panose="02020603050405020304" pitchFamily="18" charset="0"/>
                        </a:rPr>
                        <a:t> </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4790" marR="64790" marT="0" marB="0" anchor="ctr"/>
                </a:tc>
                <a:tc>
                  <a:txBody>
                    <a:bodyPr/>
                    <a:lstStyle/>
                    <a:p>
                      <a:pPr indent="450215">
                        <a:spcBef>
                          <a:spcPts val="600"/>
                        </a:spcBef>
                        <a:spcAft>
                          <a:spcPts val="0"/>
                        </a:spcAft>
                      </a:pPr>
                      <a:r>
                        <a:rPr lang="ru-RU" sz="1800" dirty="0" err="1">
                          <a:effectLst/>
                          <a:latin typeface="Times New Roman" panose="02020603050405020304" pitchFamily="18" charset="0"/>
                          <a:cs typeface="Times New Roman" panose="02020603050405020304" pitchFamily="18" charset="0"/>
                        </a:rPr>
                        <a:t>Centre</a:t>
                      </a:r>
                      <a:r>
                        <a:rPr lang="ru-RU" sz="1800" dirty="0">
                          <a:effectLst/>
                          <a:latin typeface="Times New Roman" panose="02020603050405020304" pitchFamily="18" charset="0"/>
                          <a:cs typeface="Times New Roman" panose="02020603050405020304" pitchFamily="18" charset="0"/>
                        </a:rPr>
                        <a:t> </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4790" marR="64790" marT="0" marB="0" anchor="ctr"/>
                </a:tc>
                <a:tc>
                  <a:txBody>
                    <a:bodyPr/>
                    <a:lstStyle/>
                    <a:p>
                      <a:pPr indent="450215">
                        <a:spcBef>
                          <a:spcPts val="600"/>
                        </a:spcBef>
                        <a:spcAft>
                          <a:spcPts val="0"/>
                        </a:spcAft>
                      </a:pPr>
                      <a:r>
                        <a:rPr lang="ru-RU" sz="1800">
                          <a:effectLst/>
                          <a:latin typeface="Times New Roman" panose="02020603050405020304" pitchFamily="18" charset="0"/>
                          <a:cs typeface="Times New Roman" panose="02020603050405020304" pitchFamily="18" charset="0"/>
                        </a:rPr>
                        <a:t>Центр </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4790" marR="64790" marT="0" marB="0" anchor="ctr"/>
                </a:tc>
                <a:extLst>
                  <a:ext uri="{0D108BD9-81ED-4DB2-BD59-A6C34878D82A}">
                    <a16:rowId xmlns:a16="http://schemas.microsoft.com/office/drawing/2014/main" xmlns="" val="137903859"/>
                  </a:ext>
                </a:extLst>
              </a:tr>
              <a:tr h="851328">
                <a:tc>
                  <a:txBody>
                    <a:bodyPr/>
                    <a:lstStyle/>
                    <a:p>
                      <a:pPr indent="450215">
                        <a:spcBef>
                          <a:spcPts val="600"/>
                        </a:spcBef>
                        <a:spcAft>
                          <a:spcPts val="0"/>
                        </a:spcAft>
                      </a:pPr>
                      <a:r>
                        <a:rPr lang="ru-RU" sz="1800">
                          <a:effectLst/>
                          <a:latin typeface="Times New Roman" panose="02020603050405020304" pitchFamily="18" charset="0"/>
                          <a:cs typeface="Times New Roman" panose="02020603050405020304" pitchFamily="18" charset="0"/>
                        </a:rPr>
                        <a:t>Liter </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4790" marR="64790" marT="0" marB="0" anchor="ctr"/>
                </a:tc>
                <a:tc>
                  <a:txBody>
                    <a:bodyPr/>
                    <a:lstStyle/>
                    <a:p>
                      <a:pPr indent="450215">
                        <a:spcBef>
                          <a:spcPts val="600"/>
                        </a:spcBef>
                        <a:spcAft>
                          <a:spcPts val="0"/>
                        </a:spcAft>
                      </a:pPr>
                      <a:r>
                        <a:rPr lang="ru-RU" sz="1800" dirty="0" err="1">
                          <a:effectLst/>
                          <a:latin typeface="Times New Roman" panose="02020603050405020304" pitchFamily="18" charset="0"/>
                          <a:cs typeface="Times New Roman" panose="02020603050405020304" pitchFamily="18" charset="0"/>
                        </a:rPr>
                        <a:t>Litre</a:t>
                      </a:r>
                      <a:r>
                        <a:rPr lang="ru-RU" sz="1800" dirty="0">
                          <a:effectLst/>
                          <a:latin typeface="Times New Roman" panose="02020603050405020304" pitchFamily="18" charset="0"/>
                          <a:cs typeface="Times New Roman" panose="02020603050405020304" pitchFamily="18" charset="0"/>
                        </a:rPr>
                        <a:t> </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4790" marR="64790" marT="0" marB="0" anchor="ctr"/>
                </a:tc>
                <a:tc>
                  <a:txBody>
                    <a:bodyPr/>
                    <a:lstStyle/>
                    <a:p>
                      <a:pPr indent="450215">
                        <a:spcBef>
                          <a:spcPts val="600"/>
                        </a:spcBef>
                        <a:spcAft>
                          <a:spcPts val="0"/>
                        </a:spcAft>
                      </a:pPr>
                      <a:r>
                        <a:rPr lang="ru-RU" sz="1800" dirty="0">
                          <a:effectLst/>
                          <a:latin typeface="Times New Roman" panose="02020603050405020304" pitchFamily="18" charset="0"/>
                          <a:cs typeface="Times New Roman" panose="02020603050405020304" pitchFamily="18" charset="0"/>
                        </a:rPr>
                        <a:t>Литр </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4790" marR="64790" marT="0" marB="0" anchor="ctr"/>
                </a:tc>
                <a:extLst>
                  <a:ext uri="{0D108BD9-81ED-4DB2-BD59-A6C34878D82A}">
                    <a16:rowId xmlns:a16="http://schemas.microsoft.com/office/drawing/2014/main" xmlns="" val="1593934793"/>
                  </a:ext>
                </a:extLst>
              </a:tr>
              <a:tr h="851328">
                <a:tc>
                  <a:txBody>
                    <a:bodyPr/>
                    <a:lstStyle/>
                    <a:p>
                      <a:pPr indent="450215">
                        <a:spcBef>
                          <a:spcPts val="600"/>
                        </a:spcBef>
                        <a:spcAft>
                          <a:spcPts val="0"/>
                        </a:spcAft>
                      </a:pPr>
                      <a:r>
                        <a:rPr lang="ru-RU" sz="1800">
                          <a:effectLst/>
                          <a:latin typeface="Times New Roman" panose="02020603050405020304" pitchFamily="18" charset="0"/>
                          <a:cs typeface="Times New Roman" panose="02020603050405020304" pitchFamily="18" charset="0"/>
                        </a:rPr>
                        <a:t>Somber  </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4790" marR="64790" marT="0" marB="0" anchor="ctr"/>
                </a:tc>
                <a:tc>
                  <a:txBody>
                    <a:bodyPr/>
                    <a:lstStyle/>
                    <a:p>
                      <a:pPr indent="450215">
                        <a:spcBef>
                          <a:spcPts val="600"/>
                        </a:spcBef>
                        <a:spcAft>
                          <a:spcPts val="0"/>
                        </a:spcAft>
                      </a:pPr>
                      <a:r>
                        <a:rPr lang="ru-RU" sz="1800">
                          <a:effectLst/>
                          <a:latin typeface="Times New Roman" panose="02020603050405020304" pitchFamily="18" charset="0"/>
                          <a:cs typeface="Times New Roman" panose="02020603050405020304" pitchFamily="18" charset="0"/>
                        </a:rPr>
                        <a:t>Somber </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4790" marR="64790" marT="0" marB="0" anchor="ctr"/>
                </a:tc>
                <a:tc>
                  <a:txBody>
                    <a:bodyPr/>
                    <a:lstStyle/>
                    <a:p>
                      <a:pPr indent="450215">
                        <a:spcBef>
                          <a:spcPts val="600"/>
                        </a:spcBef>
                        <a:spcAft>
                          <a:spcPts val="0"/>
                        </a:spcAft>
                      </a:pPr>
                      <a:r>
                        <a:rPr lang="ru-RU" sz="1800" dirty="0">
                          <a:effectLst/>
                          <a:latin typeface="Times New Roman" panose="02020603050405020304" pitchFamily="18" charset="0"/>
                          <a:cs typeface="Times New Roman" panose="02020603050405020304" pitchFamily="18" charset="0"/>
                        </a:rPr>
                        <a:t>Мрачный </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4790" marR="64790" marT="0" marB="0" anchor="ctr"/>
                </a:tc>
                <a:extLst>
                  <a:ext uri="{0D108BD9-81ED-4DB2-BD59-A6C34878D82A}">
                    <a16:rowId xmlns:a16="http://schemas.microsoft.com/office/drawing/2014/main" xmlns="" val="2882229843"/>
                  </a:ext>
                </a:extLst>
              </a:tr>
              <a:tr h="851328">
                <a:tc>
                  <a:txBody>
                    <a:bodyPr/>
                    <a:lstStyle/>
                    <a:p>
                      <a:pPr indent="450215">
                        <a:spcBef>
                          <a:spcPts val="600"/>
                        </a:spcBef>
                        <a:spcAft>
                          <a:spcPts val="0"/>
                        </a:spcAft>
                      </a:pPr>
                      <a:r>
                        <a:rPr lang="ru-RU" sz="1800" dirty="0" err="1">
                          <a:effectLst/>
                          <a:latin typeface="Times New Roman" panose="02020603050405020304" pitchFamily="18" charset="0"/>
                          <a:cs typeface="Times New Roman" panose="02020603050405020304" pitchFamily="18" charset="0"/>
                        </a:rPr>
                        <a:t>Theater</a:t>
                      </a:r>
                      <a:r>
                        <a:rPr lang="ru-RU" sz="1800" dirty="0">
                          <a:effectLst/>
                          <a:latin typeface="Times New Roman" panose="02020603050405020304" pitchFamily="18" charset="0"/>
                          <a:cs typeface="Times New Roman" panose="02020603050405020304" pitchFamily="18" charset="0"/>
                        </a:rPr>
                        <a:t> </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4790" marR="64790" marT="0" marB="0" anchor="ctr"/>
                </a:tc>
                <a:tc>
                  <a:txBody>
                    <a:bodyPr/>
                    <a:lstStyle/>
                    <a:p>
                      <a:pPr indent="450215">
                        <a:spcBef>
                          <a:spcPts val="600"/>
                        </a:spcBef>
                        <a:spcAft>
                          <a:spcPts val="0"/>
                        </a:spcAft>
                      </a:pPr>
                      <a:r>
                        <a:rPr lang="ru-RU" sz="1800" dirty="0" err="1">
                          <a:effectLst/>
                          <a:latin typeface="Times New Roman" panose="02020603050405020304" pitchFamily="18" charset="0"/>
                          <a:cs typeface="Times New Roman" panose="02020603050405020304" pitchFamily="18" charset="0"/>
                        </a:rPr>
                        <a:t>Theatre</a:t>
                      </a:r>
                      <a:r>
                        <a:rPr lang="ru-RU" sz="1800" dirty="0">
                          <a:effectLst/>
                          <a:latin typeface="Times New Roman" panose="02020603050405020304" pitchFamily="18" charset="0"/>
                          <a:cs typeface="Times New Roman" panose="02020603050405020304" pitchFamily="18" charset="0"/>
                        </a:rPr>
                        <a:t> </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4790" marR="64790" marT="0" marB="0" anchor="ctr"/>
                </a:tc>
                <a:tc>
                  <a:txBody>
                    <a:bodyPr/>
                    <a:lstStyle/>
                    <a:p>
                      <a:pPr indent="450215">
                        <a:spcBef>
                          <a:spcPts val="600"/>
                        </a:spcBef>
                        <a:spcAft>
                          <a:spcPts val="0"/>
                        </a:spcAft>
                      </a:pPr>
                      <a:r>
                        <a:rPr lang="ru-RU" sz="1800" dirty="0">
                          <a:effectLst/>
                          <a:latin typeface="Times New Roman" panose="02020603050405020304" pitchFamily="18" charset="0"/>
                          <a:cs typeface="Times New Roman" panose="02020603050405020304" pitchFamily="18" charset="0"/>
                        </a:rPr>
                        <a:t>Театр </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4790" marR="64790" marT="0" marB="0" anchor="ctr"/>
                </a:tc>
                <a:extLst>
                  <a:ext uri="{0D108BD9-81ED-4DB2-BD59-A6C34878D82A}">
                    <a16:rowId xmlns:a16="http://schemas.microsoft.com/office/drawing/2014/main" xmlns="" val="997994797"/>
                  </a:ext>
                </a:extLst>
              </a:tr>
            </a:tbl>
          </a:graphicData>
        </a:graphic>
      </p:graphicFrame>
      <p:graphicFrame>
        <p:nvGraphicFramePr>
          <p:cNvPr id="20" name="Объект 19"/>
          <p:cNvGraphicFramePr>
            <a:graphicFrameLocks noGrp="1"/>
          </p:cNvGraphicFramePr>
          <p:nvPr>
            <p:ph sz="half" idx="2"/>
            <p:extLst>
              <p:ext uri="{D42A27DB-BD31-4B8C-83A1-F6EECF244321}">
                <p14:modId xmlns:p14="http://schemas.microsoft.com/office/powerpoint/2010/main" val="525674591"/>
              </p:ext>
            </p:extLst>
          </p:nvPr>
        </p:nvGraphicFramePr>
        <p:xfrm>
          <a:off x="315911" y="1451430"/>
          <a:ext cx="5504317" cy="4256640"/>
        </p:xfrm>
        <a:graphic>
          <a:graphicData uri="http://schemas.openxmlformats.org/drawingml/2006/table">
            <a:tbl>
              <a:tblPr firstRow="1" firstCol="1" bandRow="1">
                <a:tableStyleId>{5C22544A-7EE6-4342-B048-85BDC9FD1C3A}</a:tableStyleId>
              </a:tblPr>
              <a:tblGrid>
                <a:gridCol w="1834560">
                  <a:extLst>
                    <a:ext uri="{9D8B030D-6E8A-4147-A177-3AD203B41FA5}">
                      <a16:colId xmlns:a16="http://schemas.microsoft.com/office/drawing/2014/main" xmlns="" val="3659307528"/>
                    </a:ext>
                  </a:extLst>
                </a:gridCol>
                <a:gridCol w="1834560">
                  <a:extLst>
                    <a:ext uri="{9D8B030D-6E8A-4147-A177-3AD203B41FA5}">
                      <a16:colId xmlns:a16="http://schemas.microsoft.com/office/drawing/2014/main" xmlns="" val="2256840887"/>
                    </a:ext>
                  </a:extLst>
                </a:gridCol>
                <a:gridCol w="1835197">
                  <a:extLst>
                    <a:ext uri="{9D8B030D-6E8A-4147-A177-3AD203B41FA5}">
                      <a16:colId xmlns:a16="http://schemas.microsoft.com/office/drawing/2014/main" xmlns="" val="3370791755"/>
                    </a:ext>
                  </a:extLst>
                </a:gridCol>
              </a:tblGrid>
              <a:tr h="851328">
                <a:tc>
                  <a:txBody>
                    <a:bodyPr/>
                    <a:lstStyle/>
                    <a:p>
                      <a:pPr indent="450215" algn="l">
                        <a:spcBef>
                          <a:spcPts val="600"/>
                        </a:spcBef>
                        <a:spcAft>
                          <a:spcPts val="0"/>
                        </a:spcAft>
                      </a:pPr>
                      <a:r>
                        <a:rPr lang="ru-RU" sz="1800">
                          <a:effectLst/>
                          <a:latin typeface="Times New Roman" panose="02020603050405020304" pitchFamily="18" charset="0"/>
                          <a:cs typeface="Times New Roman" panose="02020603050405020304" pitchFamily="18" charset="0"/>
                        </a:rPr>
                        <a:t>American</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59432" marR="59432" marT="0" marB="0" anchor="ctr"/>
                </a:tc>
                <a:tc>
                  <a:txBody>
                    <a:bodyPr/>
                    <a:lstStyle/>
                    <a:p>
                      <a:pPr indent="450215" algn="l">
                        <a:spcBef>
                          <a:spcPts val="600"/>
                        </a:spcBef>
                        <a:spcAft>
                          <a:spcPts val="0"/>
                        </a:spcAft>
                      </a:pPr>
                      <a:r>
                        <a:rPr lang="ru-RU" sz="1800">
                          <a:effectLst/>
                          <a:latin typeface="Times New Roman" panose="02020603050405020304" pitchFamily="18" charset="0"/>
                          <a:cs typeface="Times New Roman" panose="02020603050405020304" pitchFamily="18" charset="0"/>
                        </a:rPr>
                        <a:t>British</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59432" marR="59432" marT="0" marB="0" anchor="ctr"/>
                </a:tc>
                <a:tc>
                  <a:txBody>
                    <a:bodyPr/>
                    <a:lstStyle/>
                    <a:p>
                      <a:pPr indent="450215" algn="l">
                        <a:spcBef>
                          <a:spcPts val="600"/>
                        </a:spcBef>
                        <a:spcAft>
                          <a:spcPts val="0"/>
                        </a:spcAft>
                      </a:pPr>
                      <a:r>
                        <a:rPr lang="ru-RU" sz="1800">
                          <a:effectLst/>
                          <a:latin typeface="Times New Roman" panose="02020603050405020304" pitchFamily="18" charset="0"/>
                          <a:cs typeface="Times New Roman" panose="02020603050405020304" pitchFamily="18" charset="0"/>
                        </a:rPr>
                        <a:t>Translation</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59432" marR="59432" marT="0" marB="0" anchor="ctr"/>
                </a:tc>
                <a:extLst>
                  <a:ext uri="{0D108BD9-81ED-4DB2-BD59-A6C34878D82A}">
                    <a16:rowId xmlns:a16="http://schemas.microsoft.com/office/drawing/2014/main" xmlns="" val="1766625780"/>
                  </a:ext>
                </a:extLst>
              </a:tr>
              <a:tr h="851328">
                <a:tc>
                  <a:txBody>
                    <a:bodyPr/>
                    <a:lstStyle/>
                    <a:p>
                      <a:pPr indent="450215" algn="l">
                        <a:spcBef>
                          <a:spcPts val="600"/>
                        </a:spcBef>
                        <a:spcAft>
                          <a:spcPts val="0"/>
                        </a:spcAft>
                      </a:pPr>
                      <a:r>
                        <a:rPr lang="ru-RU" sz="1800" dirty="0" err="1">
                          <a:effectLst/>
                          <a:latin typeface="Times New Roman" panose="02020603050405020304" pitchFamily="18" charset="0"/>
                          <a:cs typeface="Times New Roman" panose="02020603050405020304" pitchFamily="18" charset="0"/>
                        </a:rPr>
                        <a:t>Color</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432" marR="59432" marT="0" marB="0" anchor="ctr"/>
                </a:tc>
                <a:tc>
                  <a:txBody>
                    <a:bodyPr/>
                    <a:lstStyle/>
                    <a:p>
                      <a:pPr indent="450215" algn="l">
                        <a:spcBef>
                          <a:spcPts val="600"/>
                        </a:spcBef>
                        <a:spcAft>
                          <a:spcPts val="0"/>
                        </a:spcAft>
                      </a:pPr>
                      <a:r>
                        <a:rPr lang="ru-RU" sz="1800">
                          <a:effectLst/>
                          <a:latin typeface="Times New Roman" panose="02020603050405020304" pitchFamily="18" charset="0"/>
                          <a:cs typeface="Times New Roman" panose="02020603050405020304" pitchFamily="18" charset="0"/>
                        </a:rPr>
                        <a:t>Colour</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59432" marR="59432" marT="0" marB="0" anchor="ctr"/>
                </a:tc>
                <a:tc>
                  <a:txBody>
                    <a:bodyPr/>
                    <a:lstStyle/>
                    <a:p>
                      <a:pPr indent="450215" algn="l">
                        <a:spcBef>
                          <a:spcPts val="600"/>
                        </a:spcBef>
                        <a:spcAft>
                          <a:spcPts val="0"/>
                        </a:spcAft>
                      </a:pPr>
                      <a:r>
                        <a:rPr lang="ru-RU" sz="1800">
                          <a:effectLst/>
                          <a:latin typeface="Times New Roman" panose="02020603050405020304" pitchFamily="18" charset="0"/>
                          <a:cs typeface="Times New Roman" panose="02020603050405020304" pitchFamily="18" charset="0"/>
                        </a:rPr>
                        <a:t>Цвет</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59432" marR="59432" marT="0" marB="0" anchor="ctr"/>
                </a:tc>
                <a:extLst>
                  <a:ext uri="{0D108BD9-81ED-4DB2-BD59-A6C34878D82A}">
                    <a16:rowId xmlns:a16="http://schemas.microsoft.com/office/drawing/2014/main" xmlns="" val="2223276893"/>
                  </a:ext>
                </a:extLst>
              </a:tr>
              <a:tr h="851328">
                <a:tc>
                  <a:txBody>
                    <a:bodyPr/>
                    <a:lstStyle/>
                    <a:p>
                      <a:pPr indent="450215" algn="l">
                        <a:spcBef>
                          <a:spcPts val="600"/>
                        </a:spcBef>
                        <a:spcAft>
                          <a:spcPts val="0"/>
                        </a:spcAft>
                      </a:pPr>
                      <a:r>
                        <a:rPr lang="ru-RU" sz="1800" dirty="0" err="1">
                          <a:effectLst/>
                          <a:latin typeface="Times New Roman" panose="02020603050405020304" pitchFamily="18" charset="0"/>
                          <a:cs typeface="Times New Roman" panose="02020603050405020304" pitchFamily="18" charset="0"/>
                        </a:rPr>
                        <a:t>Honor</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432" marR="59432" marT="0" marB="0" anchor="ctr"/>
                </a:tc>
                <a:tc>
                  <a:txBody>
                    <a:bodyPr/>
                    <a:lstStyle/>
                    <a:p>
                      <a:pPr indent="450215" algn="l">
                        <a:spcBef>
                          <a:spcPts val="600"/>
                        </a:spcBef>
                        <a:spcAft>
                          <a:spcPts val="0"/>
                        </a:spcAft>
                      </a:pPr>
                      <a:r>
                        <a:rPr lang="ru-RU" sz="1800">
                          <a:effectLst/>
                          <a:latin typeface="Times New Roman" panose="02020603050405020304" pitchFamily="18" charset="0"/>
                          <a:cs typeface="Times New Roman" panose="02020603050405020304" pitchFamily="18" charset="0"/>
                        </a:rPr>
                        <a:t>Honour</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59432" marR="59432" marT="0" marB="0" anchor="ctr"/>
                </a:tc>
                <a:tc>
                  <a:txBody>
                    <a:bodyPr/>
                    <a:lstStyle/>
                    <a:p>
                      <a:pPr indent="450215" algn="l">
                        <a:spcBef>
                          <a:spcPts val="600"/>
                        </a:spcBef>
                        <a:spcAft>
                          <a:spcPts val="0"/>
                        </a:spcAft>
                      </a:pPr>
                      <a:r>
                        <a:rPr lang="ru-RU" sz="1800" dirty="0">
                          <a:effectLst/>
                          <a:latin typeface="Times New Roman" panose="02020603050405020304" pitchFamily="18" charset="0"/>
                          <a:cs typeface="Times New Roman" panose="02020603050405020304" pitchFamily="18" charset="0"/>
                        </a:rPr>
                        <a:t>Честь</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432" marR="59432" marT="0" marB="0" anchor="ctr"/>
                </a:tc>
                <a:extLst>
                  <a:ext uri="{0D108BD9-81ED-4DB2-BD59-A6C34878D82A}">
                    <a16:rowId xmlns:a16="http://schemas.microsoft.com/office/drawing/2014/main" xmlns="" val="3696689102"/>
                  </a:ext>
                </a:extLst>
              </a:tr>
              <a:tr h="851328">
                <a:tc>
                  <a:txBody>
                    <a:bodyPr/>
                    <a:lstStyle/>
                    <a:p>
                      <a:pPr indent="450215" algn="l">
                        <a:spcBef>
                          <a:spcPts val="600"/>
                        </a:spcBef>
                        <a:spcAft>
                          <a:spcPts val="0"/>
                        </a:spcAft>
                      </a:pPr>
                      <a:r>
                        <a:rPr lang="ru-RU" sz="1800" dirty="0" err="1">
                          <a:effectLst/>
                          <a:latin typeface="Times New Roman" panose="02020603050405020304" pitchFamily="18" charset="0"/>
                          <a:cs typeface="Times New Roman" panose="02020603050405020304" pitchFamily="18" charset="0"/>
                        </a:rPr>
                        <a:t>Humor</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432" marR="59432" marT="0" marB="0" anchor="ctr"/>
                </a:tc>
                <a:tc>
                  <a:txBody>
                    <a:bodyPr/>
                    <a:lstStyle/>
                    <a:p>
                      <a:pPr indent="450215" algn="l">
                        <a:spcBef>
                          <a:spcPts val="600"/>
                        </a:spcBef>
                        <a:spcAft>
                          <a:spcPts val="0"/>
                        </a:spcAft>
                      </a:pPr>
                      <a:r>
                        <a:rPr lang="ru-RU" sz="1800" dirty="0" err="1">
                          <a:effectLst/>
                          <a:latin typeface="Times New Roman" panose="02020603050405020304" pitchFamily="18" charset="0"/>
                          <a:cs typeface="Times New Roman" panose="02020603050405020304" pitchFamily="18" charset="0"/>
                        </a:rPr>
                        <a:t>Humour</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432" marR="59432" marT="0" marB="0" anchor="ctr"/>
                </a:tc>
                <a:tc>
                  <a:txBody>
                    <a:bodyPr/>
                    <a:lstStyle/>
                    <a:p>
                      <a:pPr indent="450215" algn="l">
                        <a:spcBef>
                          <a:spcPts val="600"/>
                        </a:spcBef>
                        <a:spcAft>
                          <a:spcPts val="0"/>
                        </a:spcAft>
                      </a:pPr>
                      <a:r>
                        <a:rPr lang="ru-RU" sz="1800" dirty="0">
                          <a:effectLst/>
                          <a:latin typeface="Times New Roman" panose="02020603050405020304" pitchFamily="18" charset="0"/>
                          <a:cs typeface="Times New Roman" panose="02020603050405020304" pitchFamily="18" charset="0"/>
                        </a:rPr>
                        <a:t>Юмор</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432" marR="59432" marT="0" marB="0" anchor="ctr"/>
                </a:tc>
                <a:extLst>
                  <a:ext uri="{0D108BD9-81ED-4DB2-BD59-A6C34878D82A}">
                    <a16:rowId xmlns:a16="http://schemas.microsoft.com/office/drawing/2014/main" xmlns="" val="459127762"/>
                  </a:ext>
                </a:extLst>
              </a:tr>
              <a:tr h="851328">
                <a:tc>
                  <a:txBody>
                    <a:bodyPr/>
                    <a:lstStyle/>
                    <a:p>
                      <a:pPr indent="450215" algn="l">
                        <a:spcBef>
                          <a:spcPts val="600"/>
                        </a:spcBef>
                        <a:spcAft>
                          <a:spcPts val="0"/>
                        </a:spcAft>
                      </a:pPr>
                      <a:r>
                        <a:rPr lang="ru-RU" sz="1800" dirty="0" err="1">
                          <a:effectLst/>
                          <a:latin typeface="Times New Roman" panose="02020603050405020304" pitchFamily="18" charset="0"/>
                          <a:cs typeface="Times New Roman" panose="02020603050405020304" pitchFamily="18" charset="0"/>
                        </a:rPr>
                        <a:t>Odor</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432" marR="59432" marT="0" marB="0" anchor="ctr"/>
                </a:tc>
                <a:tc>
                  <a:txBody>
                    <a:bodyPr/>
                    <a:lstStyle/>
                    <a:p>
                      <a:pPr indent="450215" algn="l">
                        <a:spcBef>
                          <a:spcPts val="600"/>
                        </a:spcBef>
                        <a:spcAft>
                          <a:spcPts val="0"/>
                        </a:spcAft>
                      </a:pPr>
                      <a:r>
                        <a:rPr lang="ru-RU" sz="1800" dirty="0" err="1">
                          <a:effectLst/>
                          <a:latin typeface="Times New Roman" panose="02020603050405020304" pitchFamily="18" charset="0"/>
                          <a:cs typeface="Times New Roman" panose="02020603050405020304" pitchFamily="18" charset="0"/>
                        </a:rPr>
                        <a:t>Odour</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432" marR="59432" marT="0" marB="0" anchor="ctr"/>
                </a:tc>
                <a:tc>
                  <a:txBody>
                    <a:bodyPr/>
                    <a:lstStyle/>
                    <a:p>
                      <a:pPr indent="450215" algn="l">
                        <a:spcBef>
                          <a:spcPts val="600"/>
                        </a:spcBef>
                        <a:spcAft>
                          <a:spcPts val="0"/>
                        </a:spcAft>
                      </a:pPr>
                      <a:r>
                        <a:rPr lang="ru-RU" sz="1800" dirty="0">
                          <a:effectLst/>
                          <a:latin typeface="Times New Roman" panose="02020603050405020304" pitchFamily="18" charset="0"/>
                          <a:cs typeface="Times New Roman" panose="02020603050405020304" pitchFamily="18" charset="0"/>
                        </a:rPr>
                        <a:t>Запах</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432" marR="59432" marT="0" marB="0" anchor="ctr"/>
                </a:tc>
                <a:extLst>
                  <a:ext uri="{0D108BD9-81ED-4DB2-BD59-A6C34878D82A}">
                    <a16:rowId xmlns:a16="http://schemas.microsoft.com/office/drawing/2014/main" xmlns="" val="2075840014"/>
                  </a:ext>
                </a:extLst>
              </a:tr>
            </a:tbl>
          </a:graphicData>
        </a:graphic>
      </p:graphicFrame>
    </p:spTree>
    <p:extLst>
      <p:ext uri="{BB962C8B-B14F-4D97-AF65-F5344CB8AC3E}">
        <p14:creationId xmlns:p14="http://schemas.microsoft.com/office/powerpoint/2010/main" val="398934263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1197134" y="290286"/>
            <a:ext cx="9875520" cy="1356360"/>
          </a:xfrm>
        </p:spPr>
        <p:txBody>
          <a:bodyPr>
            <a:normAutofit/>
          </a:bodyPr>
          <a:lstStyle/>
          <a:p>
            <a:pPr algn="ctr"/>
            <a:r>
              <a:rPr lang="en-US" b="1" dirty="0">
                <a:latin typeface="Times New Roman" panose="02020603050405020304" pitchFamily="18" charset="0"/>
                <a:cs typeface="Times New Roman" panose="02020603050405020304" pitchFamily="18" charset="0"/>
              </a:rPr>
              <a:t>Differences in grammar</a:t>
            </a:r>
            <a:endParaRPr lang="ru-RU" dirty="0">
              <a:latin typeface="Times New Roman" panose="02020603050405020304" pitchFamily="18" charset="0"/>
              <a:cs typeface="Times New Roman" panose="02020603050405020304" pitchFamily="18" charset="0"/>
            </a:endParaRPr>
          </a:p>
        </p:txBody>
      </p:sp>
      <p:sp>
        <p:nvSpPr>
          <p:cNvPr id="9" name="Текст 8"/>
          <p:cNvSpPr>
            <a:spLocks noGrp="1"/>
          </p:cNvSpPr>
          <p:nvPr>
            <p:ph type="body" idx="1"/>
          </p:nvPr>
        </p:nvSpPr>
        <p:spPr>
          <a:xfrm>
            <a:off x="673534" y="2584235"/>
            <a:ext cx="10922721" cy="823912"/>
          </a:xfrm>
        </p:spPr>
        <p:txBody>
          <a:bodyPr>
            <a:normAutofit/>
          </a:bodyPr>
          <a:lstStyle/>
          <a:p>
            <a:pPr algn="ctr"/>
            <a:r>
              <a:rPr lang="en-US" dirty="0">
                <a:latin typeface="Times New Roman" panose="02020603050405020304" pitchFamily="18" charset="0"/>
                <a:cs typeface="Times New Roman" panose="02020603050405020304" pitchFamily="18" charset="0"/>
              </a:rPr>
              <a:t>Present Perfect and Past Simple</a:t>
            </a:r>
            <a:endParaRPr lang="ru-RU" dirty="0">
              <a:latin typeface="Times New Roman" panose="02020603050405020304" pitchFamily="18" charset="0"/>
              <a:cs typeface="Times New Roman" panose="02020603050405020304" pitchFamily="18" charset="0"/>
            </a:endParaRPr>
          </a:p>
        </p:txBody>
      </p:sp>
      <p:sp>
        <p:nvSpPr>
          <p:cNvPr id="8" name="Объект 7"/>
          <p:cNvSpPr>
            <a:spLocks noGrp="1"/>
          </p:cNvSpPr>
          <p:nvPr>
            <p:ph sz="half" idx="2"/>
          </p:nvPr>
        </p:nvSpPr>
        <p:spPr>
          <a:xfrm>
            <a:off x="673534" y="3576783"/>
            <a:ext cx="5157787" cy="3684588"/>
          </a:xfrm>
        </p:spPr>
        <p:txBody>
          <a:bodyPr/>
          <a:lstStyle/>
          <a:p>
            <a:r>
              <a:rPr lang="en-US" sz="2400" dirty="0">
                <a:latin typeface="Times New Roman" panose="02020603050405020304" pitchFamily="18" charset="0"/>
                <a:cs typeface="Times New Roman" panose="02020603050405020304" pitchFamily="18" charset="0"/>
              </a:rPr>
              <a:t>I </a:t>
            </a:r>
            <a:r>
              <a:rPr lang="en-US" sz="2400" b="1" dirty="0">
                <a:latin typeface="Times New Roman" panose="02020603050405020304" pitchFamily="18" charset="0"/>
                <a:cs typeface="Times New Roman" panose="02020603050405020304" pitchFamily="18" charset="0"/>
              </a:rPr>
              <a:t>have bought</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BrE</a:t>
            </a:r>
            <a:r>
              <a:rPr lang="en-US" sz="2400" i="1"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I </a:t>
            </a:r>
            <a:r>
              <a:rPr lang="en-US" sz="2400" b="1" dirty="0">
                <a:latin typeface="Times New Roman" panose="02020603050405020304" pitchFamily="18" charset="0"/>
                <a:cs typeface="Times New Roman" panose="02020603050405020304" pitchFamily="18" charset="0"/>
              </a:rPr>
              <a:t>bought</a:t>
            </a:r>
            <a:r>
              <a:rPr lang="en-US" sz="2400" dirty="0">
                <a:latin typeface="Times New Roman" panose="02020603050405020304" pitchFamily="18" charset="0"/>
                <a:cs typeface="Times New Roman" panose="02020603050405020304" pitchFamily="18" charset="0"/>
              </a:rPr>
              <a:t> a new car. = I </a:t>
            </a:r>
            <a:r>
              <a:rPr lang="en-US" sz="2400" b="1" dirty="0">
                <a:latin typeface="Times New Roman" panose="02020603050405020304" pitchFamily="18" charset="0"/>
                <a:cs typeface="Times New Roman" panose="02020603050405020304" pitchFamily="18" charset="0"/>
              </a:rPr>
              <a:t>have bought</a:t>
            </a:r>
            <a:r>
              <a:rPr lang="en-US" sz="2400" dirty="0">
                <a:latin typeface="Times New Roman" panose="02020603050405020304" pitchFamily="18" charset="0"/>
                <a:cs typeface="Times New Roman" panose="02020603050405020304" pitchFamily="18" charset="0"/>
              </a:rPr>
              <a:t> a new car. </a:t>
            </a:r>
            <a:r>
              <a:rPr lang="en-US" sz="2400" i="1" dirty="0">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AmE</a:t>
            </a:r>
            <a:r>
              <a:rPr lang="en-US" sz="2400" i="1"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She </a:t>
            </a:r>
            <a:r>
              <a:rPr lang="en-US" sz="2400" b="1" dirty="0">
                <a:latin typeface="Times New Roman" panose="02020603050405020304" pitchFamily="18" charset="0"/>
                <a:cs typeface="Times New Roman" panose="02020603050405020304" pitchFamily="18" charset="0"/>
              </a:rPr>
              <a:t>has gone</a:t>
            </a:r>
            <a:r>
              <a:rPr lang="en-US" sz="2400" dirty="0">
                <a:latin typeface="Times New Roman" panose="02020603050405020304" pitchFamily="18" charset="0"/>
                <a:cs typeface="Times New Roman" panose="02020603050405020304" pitchFamily="18" charset="0"/>
              </a:rPr>
              <a:t> to bed at 5pm. </a:t>
            </a:r>
            <a:r>
              <a:rPr lang="en-US" sz="2400" i="1" dirty="0">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BrE</a:t>
            </a:r>
            <a:r>
              <a:rPr lang="en-US" sz="2400" i="1" dirty="0">
                <a:latin typeface="Times New Roman" panose="02020603050405020304" pitchFamily="18" charset="0"/>
                <a:cs typeface="Times New Roman" panose="02020603050405020304" pitchFamily="18" charset="0"/>
              </a:rPr>
              <a:t>)</a:t>
            </a:r>
            <a:br>
              <a:rPr lang="en-US" sz="2400" i="1"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She </a:t>
            </a:r>
            <a:r>
              <a:rPr lang="en-US" sz="2400" b="1" dirty="0">
                <a:latin typeface="Times New Roman" panose="02020603050405020304" pitchFamily="18" charset="0"/>
                <a:cs typeface="Times New Roman" panose="02020603050405020304" pitchFamily="18" charset="0"/>
              </a:rPr>
              <a:t>went</a:t>
            </a:r>
            <a:r>
              <a:rPr lang="en-US" sz="2400" dirty="0">
                <a:latin typeface="Times New Roman" panose="02020603050405020304" pitchFamily="18" charset="0"/>
                <a:cs typeface="Times New Roman" panose="02020603050405020304" pitchFamily="18" charset="0"/>
              </a:rPr>
              <a:t> to bed at 5 pm. = She </a:t>
            </a:r>
            <a:r>
              <a:rPr lang="en-US" sz="2400" b="1" dirty="0">
                <a:latin typeface="Times New Roman" panose="02020603050405020304" pitchFamily="18" charset="0"/>
                <a:cs typeface="Times New Roman" panose="02020603050405020304" pitchFamily="18" charset="0"/>
              </a:rPr>
              <a:t>has gone</a:t>
            </a:r>
            <a:r>
              <a:rPr lang="en-US" sz="2400" dirty="0">
                <a:latin typeface="Times New Roman" panose="02020603050405020304" pitchFamily="18" charset="0"/>
                <a:cs typeface="Times New Roman" panose="02020603050405020304" pitchFamily="18" charset="0"/>
              </a:rPr>
              <a:t> to bed at 5pm. </a:t>
            </a:r>
            <a:r>
              <a:rPr lang="en-US" sz="2400" i="1" dirty="0">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AmE</a:t>
            </a:r>
            <a:r>
              <a:rPr lang="en-US" sz="2400" i="1"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marL="0" indent="0">
              <a:buNone/>
            </a:pPr>
            <a:endParaRPr lang="ru-RU" dirty="0"/>
          </a:p>
        </p:txBody>
      </p:sp>
      <p:sp>
        <p:nvSpPr>
          <p:cNvPr id="10" name="Текст 9"/>
          <p:cNvSpPr>
            <a:spLocks noGrp="1"/>
          </p:cNvSpPr>
          <p:nvPr>
            <p:ph type="body" sz="quarter" idx="3"/>
          </p:nvPr>
        </p:nvSpPr>
        <p:spPr>
          <a:xfrm>
            <a:off x="673534" y="1274618"/>
            <a:ext cx="10607242" cy="1309617"/>
          </a:xfrm>
        </p:spPr>
        <p:txBody>
          <a:bodyPr>
            <a:normAutofit/>
          </a:bodyPr>
          <a:lstStyle/>
          <a:p>
            <a:r>
              <a:rPr lang="en-US" b="0" dirty="0">
                <a:latin typeface="Times New Roman" panose="02020603050405020304" pitchFamily="18" charset="0"/>
                <a:cs typeface="Times New Roman" panose="02020603050405020304" pitchFamily="18" charset="0"/>
              </a:rPr>
              <a:t>Comparison of British and American English will not be complete if you do not pay attention to grammatical differences</a:t>
            </a:r>
            <a:endParaRPr lang="ru-RU" b="0" dirty="0">
              <a:latin typeface="Times New Roman" panose="02020603050405020304" pitchFamily="18" charset="0"/>
              <a:cs typeface="Times New Roman" panose="02020603050405020304" pitchFamily="18" charset="0"/>
            </a:endParaRPr>
          </a:p>
        </p:txBody>
      </p:sp>
      <p:sp>
        <p:nvSpPr>
          <p:cNvPr id="11" name="Объект 10"/>
          <p:cNvSpPr>
            <a:spLocks noGrp="1"/>
          </p:cNvSpPr>
          <p:nvPr>
            <p:ph sz="quarter" idx="4"/>
          </p:nvPr>
        </p:nvSpPr>
        <p:spPr>
          <a:xfrm>
            <a:off x="6097588" y="3576783"/>
            <a:ext cx="5183188" cy="3684588"/>
          </a:xfrm>
        </p:spPr>
        <p:txBody>
          <a:bodyPr/>
          <a:lstStyle/>
          <a:p>
            <a:pPr marL="0" indent="0">
              <a:buNone/>
            </a:pPr>
            <a:r>
              <a:rPr lang="en-US" sz="2400" dirty="0">
                <a:latin typeface="Times New Roman" panose="02020603050405020304" pitchFamily="18" charset="0"/>
                <a:cs typeface="Times New Roman" panose="02020603050405020304" pitchFamily="18" charset="0"/>
              </a:rPr>
              <a:t>I </a:t>
            </a:r>
            <a:r>
              <a:rPr lang="en-US" sz="2400" b="1" dirty="0">
                <a:latin typeface="Times New Roman" panose="02020603050405020304" pitchFamily="18" charset="0"/>
                <a:cs typeface="Times New Roman" panose="02020603050405020304" pitchFamily="18" charset="0"/>
              </a:rPr>
              <a:t>have just seen</a:t>
            </a:r>
            <a:r>
              <a:rPr lang="en-US" sz="2400" dirty="0">
                <a:latin typeface="Times New Roman" panose="02020603050405020304" pitchFamily="18" charset="0"/>
                <a:cs typeface="Times New Roman" panose="02020603050405020304" pitchFamily="18" charset="0"/>
              </a:rPr>
              <a:t> him. </a:t>
            </a:r>
            <a:r>
              <a:rPr lang="en-US" sz="2400" i="1" dirty="0">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BrE</a:t>
            </a:r>
            <a:r>
              <a:rPr lang="en-US" sz="2400" i="1"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I </a:t>
            </a:r>
            <a:r>
              <a:rPr lang="en-US" sz="2400" b="1" dirty="0">
                <a:latin typeface="Times New Roman" panose="02020603050405020304" pitchFamily="18" charset="0"/>
                <a:cs typeface="Times New Roman" panose="02020603050405020304" pitchFamily="18" charset="0"/>
              </a:rPr>
              <a:t>just saw</a:t>
            </a:r>
            <a:r>
              <a:rPr lang="en-US" sz="2400" dirty="0">
                <a:latin typeface="Times New Roman" panose="02020603050405020304" pitchFamily="18" charset="0"/>
                <a:cs typeface="Times New Roman" panose="02020603050405020304" pitchFamily="18" charset="0"/>
              </a:rPr>
              <a:t> him. </a:t>
            </a:r>
            <a:r>
              <a:rPr lang="en-US" sz="2400" i="1" dirty="0">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AmE</a:t>
            </a:r>
            <a:r>
              <a:rPr lang="en-US" sz="2400" i="1"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a:p>
            <a:pPr marL="0" indent="0">
              <a:buNone/>
            </a:pPr>
            <a:r>
              <a:rPr lang="en-US" sz="2400" b="1" dirty="0">
                <a:latin typeface="Times New Roman" panose="02020603050405020304" pitchFamily="18" charset="0"/>
                <a:cs typeface="Times New Roman" panose="02020603050405020304" pitchFamily="18" charset="0"/>
              </a:rPr>
              <a:t>Has</a:t>
            </a:r>
            <a:r>
              <a:rPr lang="en-US" sz="2400" dirty="0">
                <a:latin typeface="Times New Roman" panose="02020603050405020304" pitchFamily="18" charset="0"/>
                <a:cs typeface="Times New Roman" panose="02020603050405020304" pitchFamily="18" charset="0"/>
              </a:rPr>
              <a:t> she</a:t>
            </a:r>
            <a:r>
              <a:rPr lang="en-US" sz="2400" b="1" dirty="0">
                <a:latin typeface="Times New Roman" panose="02020603050405020304" pitchFamily="18" charset="0"/>
                <a:cs typeface="Times New Roman" panose="02020603050405020304" pitchFamily="18" charset="0"/>
              </a:rPr>
              <a:t> left</a:t>
            </a:r>
            <a:r>
              <a:rPr lang="en-US" sz="2400" dirty="0">
                <a:latin typeface="Times New Roman" panose="02020603050405020304" pitchFamily="18" charset="0"/>
                <a:cs typeface="Times New Roman" panose="02020603050405020304" pitchFamily="18" charset="0"/>
              </a:rPr>
              <a:t> yet? </a:t>
            </a:r>
            <a:r>
              <a:rPr lang="en-US" sz="2400" i="1" dirty="0">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BrE</a:t>
            </a:r>
            <a:r>
              <a:rPr lang="en-US" sz="2400" i="1" dirty="0">
                <a:latin typeface="Times New Roman" panose="02020603050405020304" pitchFamily="18" charset="0"/>
                <a:cs typeface="Times New Roman" panose="02020603050405020304" pitchFamily="18" charset="0"/>
              </a:rPr>
              <a:t>)	</a:t>
            </a:r>
            <a:br>
              <a:rPr lang="en-US" sz="2400" i="1" dirty="0">
                <a:latin typeface="Times New Roman" panose="02020603050405020304" pitchFamily="18" charset="0"/>
                <a:cs typeface="Times New Roman" panose="02020603050405020304" pitchFamily="18" charset="0"/>
              </a:rPr>
            </a:br>
            <a:r>
              <a:rPr lang="en-US" sz="2400" b="1" dirty="0">
                <a:latin typeface="Times New Roman" panose="02020603050405020304" pitchFamily="18" charset="0"/>
                <a:cs typeface="Times New Roman" panose="02020603050405020304" pitchFamily="18" charset="0"/>
              </a:rPr>
              <a:t>Did</a:t>
            </a:r>
            <a:r>
              <a:rPr lang="en-US" sz="2400" dirty="0">
                <a:latin typeface="Times New Roman" panose="02020603050405020304" pitchFamily="18" charset="0"/>
                <a:cs typeface="Times New Roman" panose="02020603050405020304" pitchFamily="18" charset="0"/>
              </a:rPr>
              <a:t> she </a:t>
            </a:r>
            <a:r>
              <a:rPr lang="en-US" sz="2400" b="1" dirty="0">
                <a:latin typeface="Times New Roman" panose="02020603050405020304" pitchFamily="18" charset="0"/>
                <a:cs typeface="Times New Roman" panose="02020603050405020304" pitchFamily="18" charset="0"/>
              </a:rPr>
              <a:t>leave</a:t>
            </a:r>
            <a:r>
              <a:rPr lang="en-US" sz="2400" dirty="0">
                <a:latin typeface="Times New Roman" panose="02020603050405020304" pitchFamily="18" charset="0"/>
                <a:cs typeface="Times New Roman" panose="02020603050405020304" pitchFamily="18" charset="0"/>
              </a:rPr>
              <a:t> yet? </a:t>
            </a:r>
            <a:r>
              <a:rPr lang="en-US" sz="2400" i="1" dirty="0">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AmE</a:t>
            </a:r>
            <a:r>
              <a:rPr lang="en-US" sz="2400" i="1"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249738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b="1" dirty="0">
                <a:latin typeface="Times New Roman" panose="02020603050405020304" pitchFamily="18" charset="0"/>
                <a:cs typeface="Times New Roman" panose="02020603050405020304" pitchFamily="18" charset="0"/>
              </a:rPr>
              <a:t>Differences in pronunciation</a:t>
            </a:r>
            <a:r>
              <a:rPr lang="ru-RU" b="1" dirty="0">
                <a:latin typeface="Times New Roman" panose="02020603050405020304" pitchFamily="18" charset="0"/>
                <a:cs typeface="Times New Roman" panose="02020603050405020304" pitchFamily="18" charset="0"/>
              </a:rPr>
              <a:t/>
            </a:r>
            <a:br>
              <a:rPr lang="ru-RU" b="1" dirty="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lstStyle/>
          <a:p>
            <a:pPr marL="0" indent="0">
              <a:buNone/>
            </a:pPr>
            <a:r>
              <a:rPr lang="en-US" sz="2400" dirty="0">
                <a:latin typeface="Times New Roman" panose="02020603050405020304" pitchFamily="18" charset="0"/>
                <a:cs typeface="Times New Roman" panose="02020603050405020304" pitchFamily="18" charset="0"/>
              </a:rPr>
              <a:t>Returning to history, it should be mentioned that peasants and commons moved here. They already had a distorted pronunciation, and eventually, it became different from the British one. First, the different emphasis of the words. Secondly, the pronunciation of some words is quite different. Third, even sounds are pronounced differently</a:t>
            </a:r>
            <a:endParaRPr lang="ru-RU" sz="24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4722594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839787" y="545090"/>
            <a:ext cx="5157787" cy="823912"/>
          </a:xfrm>
        </p:spPr>
        <p:txBody>
          <a:bodyPr/>
          <a:lstStyle/>
          <a:p>
            <a:pPr algn="ctr"/>
            <a:r>
              <a:rPr lang="en-US" dirty="0">
                <a:latin typeface="Times New Roman" panose="02020603050405020304" pitchFamily="18" charset="0"/>
                <a:cs typeface="Times New Roman" panose="02020603050405020304" pitchFamily="18" charset="0"/>
              </a:rPr>
              <a:t>The letter «o» in the closed syllable </a:t>
            </a:r>
            <a:endParaRPr lang="ru-RU" dirty="0">
              <a:latin typeface="Times New Roman" panose="02020603050405020304" pitchFamily="18" charset="0"/>
              <a:cs typeface="Times New Roman" panose="02020603050405020304" pitchFamily="18" charset="0"/>
            </a:endParaRPr>
          </a:p>
          <a:p>
            <a:endParaRPr lang="ru-RU" dirty="0"/>
          </a:p>
        </p:txBody>
      </p:sp>
      <p:sp>
        <p:nvSpPr>
          <p:cNvPr id="4" name="Объект 3"/>
          <p:cNvSpPr>
            <a:spLocks noGrp="1"/>
          </p:cNvSpPr>
          <p:nvPr>
            <p:ph sz="half" idx="2"/>
          </p:nvPr>
        </p:nvSpPr>
        <p:spPr>
          <a:xfrm>
            <a:off x="839788" y="1369002"/>
            <a:ext cx="5157787" cy="4820661"/>
          </a:xfrm>
        </p:spPr>
        <p:txBody>
          <a:bodyPr/>
          <a:lstStyle/>
          <a:p>
            <a:r>
              <a:rPr lang="en-US" sz="2400" b="1" dirty="0">
                <a:latin typeface="Times New Roman" panose="02020603050405020304" pitchFamily="18" charset="0"/>
                <a:cs typeface="Times New Roman" panose="02020603050405020304" pitchFamily="18" charset="0"/>
              </a:rPr>
              <a:t>Hot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hɒt</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BrE</a:t>
            </a:r>
            <a:r>
              <a:rPr lang="en-US" sz="2400" i="1"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hɑːt</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AmE</a:t>
            </a:r>
            <a:r>
              <a:rPr lang="en-US" sz="2400" i="1"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Clock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klɒk</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BrE</a:t>
            </a:r>
            <a:r>
              <a:rPr lang="en-US" sz="2400" i="1"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klɑːk</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AmE</a:t>
            </a:r>
            <a:r>
              <a:rPr lang="en-US" sz="2400" i="1"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Job </a:t>
            </a:r>
            <a:r>
              <a:rPr lang="en-US" sz="2400" dirty="0">
                <a:latin typeface="Times New Roman" panose="02020603050405020304" pitchFamily="18" charset="0"/>
                <a:cs typeface="Times New Roman" panose="02020603050405020304" pitchFamily="18" charset="0"/>
              </a:rPr>
              <a:t>[</a:t>
            </a:r>
            <a:r>
              <a:rPr lang="en-US" sz="2400" dirty="0" err="1">
                <a:latin typeface="Times New Roman" panose="02020603050405020304" pitchFamily="18" charset="0"/>
                <a:cs typeface="Times New Roman" panose="02020603050405020304" pitchFamily="18" charset="0"/>
              </a:rPr>
              <a:t>dʒɒb</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BrE</a:t>
            </a:r>
            <a:r>
              <a:rPr lang="en-US" sz="2400" i="1"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dʒɑːb</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AmE</a:t>
            </a:r>
            <a:r>
              <a:rPr lang="en-US" sz="2400" i="1"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Robot</a:t>
            </a:r>
            <a:r>
              <a:rPr lang="en-US" sz="2400" dirty="0">
                <a:latin typeface="Times New Roman" panose="02020603050405020304" pitchFamily="18" charset="0"/>
                <a:cs typeface="Times New Roman" panose="02020603050405020304" pitchFamily="18" charset="0"/>
              </a:rPr>
              <a:t> [ˈ</a:t>
            </a:r>
            <a:r>
              <a:rPr lang="en-US" sz="2400" dirty="0" err="1">
                <a:latin typeface="Times New Roman" panose="02020603050405020304" pitchFamily="18" charset="0"/>
                <a:cs typeface="Times New Roman" panose="02020603050405020304" pitchFamily="18" charset="0"/>
              </a:rPr>
              <a:t>rəʊ.bɒt</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BrE</a:t>
            </a:r>
            <a:r>
              <a:rPr lang="en-US" sz="2400" i="1"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[ˈ</a:t>
            </a:r>
            <a:r>
              <a:rPr lang="en-US" sz="2400" dirty="0" err="1">
                <a:latin typeface="Times New Roman" panose="02020603050405020304" pitchFamily="18" charset="0"/>
                <a:cs typeface="Times New Roman" panose="02020603050405020304" pitchFamily="18" charset="0"/>
              </a:rPr>
              <a:t>roʊ.bɑːt</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AmE</a:t>
            </a:r>
            <a:r>
              <a:rPr lang="en-US" i="1" dirty="0"/>
              <a:t>)</a:t>
            </a:r>
            <a:endParaRPr lang="ru-RU" dirty="0"/>
          </a:p>
          <a:p>
            <a:endParaRPr lang="ru-RU" dirty="0"/>
          </a:p>
        </p:txBody>
      </p:sp>
      <p:sp>
        <p:nvSpPr>
          <p:cNvPr id="5" name="Текст 4"/>
          <p:cNvSpPr>
            <a:spLocks noGrp="1"/>
          </p:cNvSpPr>
          <p:nvPr>
            <p:ph type="body" sz="quarter" idx="3"/>
          </p:nvPr>
        </p:nvSpPr>
        <p:spPr>
          <a:xfrm>
            <a:off x="6172200" y="545090"/>
            <a:ext cx="5183188" cy="823912"/>
          </a:xfrm>
        </p:spPr>
        <p:txBody>
          <a:bodyPr/>
          <a:lstStyle/>
          <a:p>
            <a:pPr algn="ctr"/>
            <a:r>
              <a:rPr lang="en-US" dirty="0">
                <a:latin typeface="Times New Roman" panose="02020603050405020304" pitchFamily="18" charset="0"/>
                <a:cs typeface="Times New Roman" panose="02020603050405020304" pitchFamily="18" charset="0"/>
              </a:rPr>
              <a:t>Sounds [æ] and [a:]</a:t>
            </a:r>
            <a:endParaRPr lang="ru-RU" dirty="0">
              <a:latin typeface="Times New Roman" panose="02020603050405020304" pitchFamily="18" charset="0"/>
              <a:cs typeface="Times New Roman" panose="02020603050405020304" pitchFamily="18" charset="0"/>
            </a:endParaRPr>
          </a:p>
          <a:p>
            <a:endParaRPr lang="ru-RU" dirty="0"/>
          </a:p>
        </p:txBody>
      </p:sp>
      <p:sp>
        <p:nvSpPr>
          <p:cNvPr id="6" name="Объект 5"/>
          <p:cNvSpPr>
            <a:spLocks noGrp="1"/>
          </p:cNvSpPr>
          <p:nvPr>
            <p:ph sz="quarter" idx="4"/>
          </p:nvPr>
        </p:nvSpPr>
        <p:spPr>
          <a:xfrm>
            <a:off x="6172200" y="1369002"/>
            <a:ext cx="5183188" cy="4820661"/>
          </a:xfrm>
        </p:spPr>
        <p:txBody>
          <a:bodyPr/>
          <a:lstStyle/>
          <a:p>
            <a:r>
              <a:rPr lang="en-US" sz="2400" b="1" dirty="0">
                <a:latin typeface="Times New Roman" panose="02020603050405020304" pitchFamily="18" charset="0"/>
                <a:cs typeface="Times New Roman" panose="02020603050405020304" pitchFamily="18" charset="0"/>
              </a:rPr>
              <a:t>Ask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a:sk</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BrE</a:t>
            </a:r>
            <a:r>
              <a:rPr lang="en-US" sz="2400" i="1"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æsk</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AmE</a:t>
            </a:r>
            <a:r>
              <a:rPr lang="en-US" sz="2400" i="1"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After</a:t>
            </a:r>
            <a:r>
              <a:rPr lang="en-US" sz="2400" dirty="0">
                <a:latin typeface="Times New Roman" panose="02020603050405020304" pitchFamily="18" charset="0"/>
                <a:cs typeface="Times New Roman" panose="02020603050405020304" pitchFamily="18" charset="0"/>
              </a:rPr>
              <a:t> [ˈ</a:t>
            </a:r>
            <a:r>
              <a:rPr lang="en-US" sz="2400" dirty="0" err="1">
                <a:latin typeface="Times New Roman" panose="02020603050405020304" pitchFamily="18" charset="0"/>
                <a:cs typeface="Times New Roman" panose="02020603050405020304" pitchFamily="18" charset="0"/>
              </a:rPr>
              <a:t>ɑːftə</a:t>
            </a:r>
            <a:r>
              <a:rPr lang="en-US" sz="2400" dirty="0">
                <a:latin typeface="Times New Roman" panose="02020603050405020304" pitchFamily="18" charset="0"/>
                <a:cs typeface="Times New Roman" panose="02020603050405020304" pitchFamily="18" charset="0"/>
              </a:rPr>
              <a:t>(r)] </a:t>
            </a:r>
            <a:r>
              <a:rPr lang="en-US" sz="2400" i="1" dirty="0">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BrE</a:t>
            </a:r>
            <a:r>
              <a:rPr lang="en-US" sz="2400" i="1"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[ˈ</a:t>
            </a:r>
            <a:r>
              <a:rPr lang="en-US" sz="2400" dirty="0" err="1">
                <a:latin typeface="Times New Roman" panose="02020603050405020304" pitchFamily="18" charset="0"/>
                <a:cs typeface="Times New Roman" panose="02020603050405020304" pitchFamily="18" charset="0"/>
              </a:rPr>
              <a:t>æftər</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AmE</a:t>
            </a:r>
            <a:r>
              <a:rPr lang="en-US" sz="2400" i="1"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Answer </a:t>
            </a:r>
            <a:r>
              <a:rPr lang="en-US" sz="2400" dirty="0">
                <a:latin typeface="Times New Roman" panose="02020603050405020304" pitchFamily="18" charset="0"/>
                <a:cs typeface="Times New Roman" panose="02020603050405020304" pitchFamily="18" charset="0"/>
              </a:rPr>
              <a:t>[ˈ</a:t>
            </a:r>
            <a:r>
              <a:rPr lang="en-US" sz="2400" dirty="0" err="1">
                <a:latin typeface="Times New Roman" panose="02020603050405020304" pitchFamily="18" charset="0"/>
                <a:cs typeface="Times New Roman" panose="02020603050405020304" pitchFamily="18" charset="0"/>
              </a:rPr>
              <a:t>ɑːnsə</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BrE</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[ˈ</a:t>
            </a:r>
            <a:r>
              <a:rPr lang="en-US" sz="2400" dirty="0" err="1">
                <a:latin typeface="Times New Roman" panose="02020603050405020304" pitchFamily="18" charset="0"/>
                <a:cs typeface="Times New Roman" panose="02020603050405020304" pitchFamily="18" charset="0"/>
              </a:rPr>
              <a:t>ænsər</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AmE</a:t>
            </a:r>
            <a:r>
              <a:rPr lang="en-US" sz="2400" i="1"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Dance</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dɑːns</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BrE</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t>
            </a:r>
            <a:r>
              <a:rPr lang="en-US" sz="2400" dirty="0" err="1">
                <a:latin typeface="Times New Roman" panose="02020603050405020304" pitchFamily="18" charset="0"/>
                <a:cs typeface="Times New Roman" panose="02020603050405020304" pitchFamily="18" charset="0"/>
              </a:rPr>
              <a:t>dæns</a:t>
            </a:r>
            <a:r>
              <a:rPr lang="en-US" sz="2400" dirty="0">
                <a:latin typeface="Times New Roman" panose="02020603050405020304" pitchFamily="18" charset="0"/>
                <a:cs typeface="Times New Roman" panose="02020603050405020304" pitchFamily="18" charset="0"/>
              </a:rPr>
              <a:t>]</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AmE</a:t>
            </a:r>
            <a:r>
              <a:rPr lang="en-US" sz="2400" i="1"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4332822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1140351" y="223058"/>
            <a:ext cx="9875520" cy="1356360"/>
          </a:xfrm>
        </p:spPr>
        <p:txBody>
          <a:bodyPr/>
          <a:lstStyle/>
          <a:p>
            <a:pPr algn="ctr"/>
            <a:r>
              <a:rPr lang="en-US" b="1" dirty="0">
                <a:latin typeface="Times New Roman" panose="02020603050405020304" pitchFamily="18" charset="0"/>
                <a:cs typeface="Times New Roman" panose="02020603050405020304" pitchFamily="18" charset="0"/>
              </a:rPr>
              <a:t>Conclusion</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
        <p:nvSpPr>
          <p:cNvPr id="8" name="Объект 7"/>
          <p:cNvSpPr>
            <a:spLocks noGrp="1"/>
          </p:cNvSpPr>
          <p:nvPr>
            <p:ph idx="1"/>
          </p:nvPr>
        </p:nvSpPr>
        <p:spPr>
          <a:xfrm>
            <a:off x="1025236" y="1413164"/>
            <a:ext cx="9809019" cy="5140036"/>
          </a:xfrm>
        </p:spPr>
        <p:txBody>
          <a:bodyPr>
            <a:noAutofit/>
          </a:bodyPr>
          <a:lstStyle/>
          <a:p>
            <a:pPr marL="45720" indent="0">
              <a:buNone/>
            </a:pPr>
            <a:r>
              <a:rPr lang="en-US" sz="2400" dirty="0">
                <a:latin typeface="Times New Roman" panose="02020603050405020304" pitchFamily="18" charset="0"/>
                <a:cs typeface="Times New Roman" panose="02020603050405020304" pitchFamily="18" charset="0"/>
              </a:rPr>
              <a:t>        To conclude this chapter, I would like to say that British English has stricter rules, more formal, and more difficult to learn and understand than the American version of English in pronunciation, spelling, and grammatical aspects. As for the vocabulary of both versions, the words have almost the same popularity in perception for language learners. Some words are known to us from the very first lessons of learning English in the British version, and some in the American version, but we may not even suspect it.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Anyway, in American English, there are a little bit more international words and they are perceived more easily, due to the increasing influence of American culture on various spheres of society. Thus, words that you have never heard before can be understood thanks to the associative row which appears in your head, and by the similarity with your native words in spelling or sounding manner, you can understand the meaning of words without translating it, just by selecting a synonym</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17049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3A47E635-E219-4BF3-A11F-50894E51EBE5}"/>
              </a:ext>
            </a:extLst>
          </p:cNvPr>
          <p:cNvSpPr txBox="1"/>
          <p:nvPr/>
        </p:nvSpPr>
        <p:spPr>
          <a:xfrm>
            <a:off x="3429000" y="571500"/>
            <a:ext cx="5473421" cy="769441"/>
          </a:xfrm>
          <a:prstGeom prst="rect">
            <a:avLst/>
          </a:prstGeom>
          <a:noFill/>
        </p:spPr>
        <p:txBody>
          <a:bodyPr wrap="none" rtlCol="0">
            <a:spAutoFit/>
          </a:bodyPr>
          <a:lstStyle/>
          <a:p>
            <a:r>
              <a:rPr lang="en-US" sz="4400" b="1" dirty="0">
                <a:solidFill>
                  <a:schemeClr val="accent1"/>
                </a:solidFill>
                <a:latin typeface="Times New Roman" panose="02020603050405020304" pitchFamily="18" charset="0"/>
                <a:cs typeface="Times New Roman" panose="02020603050405020304" pitchFamily="18" charset="0"/>
              </a:rPr>
              <a:t>Product of my project</a:t>
            </a:r>
            <a:endParaRPr lang="ru-RU" sz="4400" b="1" dirty="0">
              <a:solidFill>
                <a:schemeClr val="accent1"/>
              </a:solidFill>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xmlns="" id="{B92C9B55-6B0C-44B2-AD02-91B0EB923A45}"/>
              </a:ext>
            </a:extLst>
          </p:cNvPr>
          <p:cNvPicPr>
            <a:picLocks noChangeAspect="1"/>
          </p:cNvPicPr>
          <p:nvPr/>
        </p:nvPicPr>
        <p:blipFill>
          <a:blip r:embed="rId2"/>
          <a:stretch>
            <a:fillRect/>
          </a:stretch>
        </p:blipFill>
        <p:spPr>
          <a:xfrm>
            <a:off x="2367939" y="1696916"/>
            <a:ext cx="3311892" cy="4193930"/>
          </a:xfrm>
          <a:prstGeom prst="rect">
            <a:avLst/>
          </a:prstGeom>
          <a:ln>
            <a:solidFill>
              <a:schemeClr val="tx1"/>
            </a:solidFill>
          </a:ln>
        </p:spPr>
      </p:pic>
      <p:pic>
        <p:nvPicPr>
          <p:cNvPr id="6" name="Рисунок 5">
            <a:extLst>
              <a:ext uri="{FF2B5EF4-FFF2-40B4-BE49-F238E27FC236}">
                <a16:creationId xmlns:a16="http://schemas.microsoft.com/office/drawing/2014/main" xmlns="" id="{C50D8E09-2AB8-4138-94ED-8E0BC85B4EE6}"/>
              </a:ext>
            </a:extLst>
          </p:cNvPr>
          <p:cNvPicPr>
            <a:picLocks noChangeAspect="1"/>
          </p:cNvPicPr>
          <p:nvPr/>
        </p:nvPicPr>
        <p:blipFill>
          <a:blip r:embed="rId3"/>
          <a:stretch>
            <a:fillRect/>
          </a:stretch>
        </p:blipFill>
        <p:spPr>
          <a:xfrm>
            <a:off x="6392009" y="1696916"/>
            <a:ext cx="3432052" cy="4193930"/>
          </a:xfrm>
          <a:prstGeom prst="rect">
            <a:avLst/>
          </a:prstGeom>
          <a:ln>
            <a:solidFill>
              <a:schemeClr val="bg2">
                <a:lumMod val="10000"/>
              </a:schemeClr>
            </a:solidFill>
          </a:ln>
        </p:spPr>
      </p:pic>
    </p:spTree>
    <p:extLst>
      <p:ext uri="{BB962C8B-B14F-4D97-AF65-F5344CB8AC3E}">
        <p14:creationId xmlns:p14="http://schemas.microsoft.com/office/powerpoint/2010/main" val="19373602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143000" y="1074057"/>
            <a:ext cx="9872871" cy="5021943"/>
          </a:xfrm>
        </p:spPr>
        <p:txBody>
          <a:bodyPr/>
          <a:lstStyle/>
          <a:p>
            <a:pPr marL="0" indent="0" algn="ctr">
              <a:buNone/>
            </a:pPr>
            <a:endParaRPr lang="en-US" dirty="0"/>
          </a:p>
          <a:p>
            <a:pPr marL="0" indent="0" algn="ctr">
              <a:buNone/>
            </a:pPr>
            <a:endParaRPr lang="en-US" sz="2400" dirty="0"/>
          </a:p>
          <a:p>
            <a:pPr marL="0" indent="0" algn="ctr">
              <a:buNone/>
            </a:pPr>
            <a:endParaRPr lang="ru-RU" sz="6000" b="1" dirty="0">
              <a:latin typeface="Times New Roman" panose="02020603050405020304" pitchFamily="18" charset="0"/>
              <a:cs typeface="Times New Roman" panose="02020603050405020304" pitchFamily="18" charset="0"/>
            </a:endParaRPr>
          </a:p>
          <a:p>
            <a:pPr marL="0" indent="0" algn="ctr">
              <a:buNone/>
            </a:pPr>
            <a:r>
              <a:rPr lang="en-US" sz="6000" b="1" dirty="0">
                <a:latin typeface="Times New Roman" panose="02020603050405020304" pitchFamily="18" charset="0"/>
                <a:cs typeface="Times New Roman" panose="02020603050405020304" pitchFamily="18" charset="0"/>
              </a:rPr>
              <a:t>Thanks for your attention!</a:t>
            </a:r>
            <a:endParaRPr lang="ru-RU" sz="6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1271057"/>
      </p:ext>
    </p:extLst>
  </p:cSld>
  <p:clrMapOvr>
    <a:masterClrMapping/>
  </p:clrMapOvr>
  <p:timing>
    <p:tnLst>
      <p:par>
        <p:cTn id="1" dur="indefinite" restart="never" nodeType="tmRoot"/>
      </p:par>
    </p:tnLst>
  </p:timing>
</p:sld>
</file>

<file path=ppt/theme/theme1.xml><?xml version="1.0" encoding="utf-8"?>
<a:theme xmlns:a="http://schemas.openxmlformats.org/drawingml/2006/main" name="Базис">
  <a:themeElements>
    <a:clrScheme name="Обычная">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Базис">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Базис">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xmlns="" name="Basis" id="{5665723A-49BA-4B57-8411-A56F8F207965}" vid="{D9D01AC2-EE7D-4E49-99EE-8E62E4E7E8A7}"/>
    </a:ext>
  </a:extLst>
</a:theme>
</file>

<file path=docProps/app.xml><?xml version="1.0" encoding="utf-8"?>
<Properties xmlns="http://schemas.openxmlformats.org/officeDocument/2006/extended-properties" xmlns:vt="http://schemas.openxmlformats.org/officeDocument/2006/docPropsVTypes">
  <Template>TM03457444[[fn=Базис]]</Template>
  <TotalTime>136</TotalTime>
  <Words>548</Words>
  <Application>Microsoft Office PowerPoint</Application>
  <PresentationFormat>Произвольный</PresentationFormat>
  <Paragraphs>90</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Базис</vt:lpstr>
      <vt:lpstr>Муниципальное бюджетное общеобразовательное учреждение «Средняя школа № 6» города Смоленска    проект по английскому языку по теме «Различия американского и британского варианта  английского языка»</vt:lpstr>
      <vt:lpstr>Plan of work on the research project </vt:lpstr>
      <vt:lpstr>Презентация PowerPoint</vt:lpstr>
      <vt:lpstr>Презентация PowerPoint</vt:lpstr>
      <vt:lpstr>Spelling differences </vt:lpstr>
      <vt:lpstr>Презентация PowerPoint</vt:lpstr>
      <vt:lpstr>Differences in grammar</vt:lpstr>
      <vt:lpstr>Differences in pronunciation </vt:lpstr>
      <vt:lpstr>Презентация PowerPoint</vt:lpstr>
      <vt:lpstr>Conclusion </vt:lpstr>
      <vt:lpstr>Презентация PowerPoint</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Муниципальное бюджетное общеобразовательное учреждение «Лицей №1 им. академика Б. Н. Петрова» города Смоленска    Итоговый индивидуальный проект по английскому языку по теме «Различия американской и британской разновидностей английского языка»</dc:title>
  <dc:creator>Олег</dc:creator>
  <cp:lastModifiedBy>Админ</cp:lastModifiedBy>
  <cp:revision>14</cp:revision>
  <dcterms:created xsi:type="dcterms:W3CDTF">2020-05-10T18:51:56Z</dcterms:created>
  <dcterms:modified xsi:type="dcterms:W3CDTF">2024-04-01T08:56:45Z</dcterms:modified>
</cp:coreProperties>
</file>