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7" r:id="rId3"/>
    <p:sldId id="271" r:id="rId4"/>
    <p:sldId id="258" r:id="rId5"/>
    <p:sldId id="259" r:id="rId6"/>
    <p:sldId id="260" r:id="rId7"/>
    <p:sldId id="270" r:id="rId8"/>
    <p:sldId id="261" r:id="rId9"/>
    <p:sldId id="269" r:id="rId10"/>
    <p:sldId id="272" r:id="rId11"/>
    <p:sldId id="262" r:id="rId12"/>
    <p:sldId id="268" r:id="rId13"/>
    <p:sldId id="264" r:id="rId14"/>
    <p:sldId id="265" r:id="rId15"/>
    <p:sldId id="273" r:id="rId16"/>
    <p:sldId id="275" r:id="rId17"/>
    <p:sldId id="277" r:id="rId18"/>
    <p:sldId id="274" r:id="rId19"/>
    <p:sldId id="278" r:id="rId20"/>
    <p:sldId id="26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7F262-39C6-47C0-859C-24AE14F408A6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1B6E09-9200-474B-B743-E1E0D94FBC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347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6E09-9200-474B-B743-E1E0D94FBC1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386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6E09-9200-474B-B743-E1E0D94FBC16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448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62BA0E-1912-4DDA-BE98-C9D871DBE3B3}" type="datetimeFigureOut">
              <a:rPr lang="ru-RU" smtClean="0"/>
              <a:pPr/>
              <a:t>03.06.2021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D04F24B-DBAB-45B8-B53E-598B578A01A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95536" y="562664"/>
            <a:ext cx="8424936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на тему: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«Динамика</a:t>
            </a:r>
            <a:r>
              <a:rPr kumimoji="0" lang="ru-RU" sz="4000" b="1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социометрического исследования в помощь классному руководителю и учителю-предметнику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</a:t>
            </a: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b="1" i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Коростелёва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Елена Юрьевна, учитель </a:t>
            </a:r>
            <a:r>
              <a:rPr 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географии, </a:t>
            </a:r>
            <a:r>
              <a:rPr lang="ru-RU" b="1" i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к.п.н</a:t>
            </a:r>
            <a:r>
              <a:rPr 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</a:t>
            </a:r>
            <a:endParaRPr lang="ru-RU" b="1" i="1" baseline="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Тольятти </a:t>
            </a:r>
            <a:r>
              <a:rPr kumimoji="0" lang="ru-RU" b="1" i="1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6" name="Object 1025"/>
          <p:cNvGraphicFramePr>
            <a:graphicFrameLocks noChangeAspect="1"/>
          </p:cNvGraphicFramePr>
          <p:nvPr/>
        </p:nvGraphicFramePr>
        <p:xfrm>
          <a:off x="7351713" y="4648200"/>
          <a:ext cx="1792287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Clip" r:id="rId4" imgW="2095200" imgH="2582640" progId="MS_ClipArt_Gallery.2">
                  <p:embed/>
                </p:oleObj>
              </mc:Choice>
              <mc:Fallback>
                <p:oleObj name="Clip" r:id="rId4" imgW="2095200" imgH="2582640" progId="MS_ClipArt_Gallery.2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1713" y="4648200"/>
                        <a:ext cx="1792287" cy="2209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764704"/>
            <a:ext cx="8064896" cy="21144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atin typeface="Times New Roman"/>
                <a:ea typeface="Calibri"/>
                <a:cs typeface="Times New Roman"/>
              </a:rPr>
              <a:t>Актуальность работы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Микроклимат определяет самочувствие каждой личности в группе, ее удовлетворенность группой, комфортность пребывания в ней.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Джекоб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Морено (1890 -1974) - американский психиатр и социолог, профессор социологии Нью - Йоркского и Колумбийского Университетов, создатель социометрии.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считал основным средством решения социальных проблем упорядочивание отношений между людьми.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/>
              <a:t>    </a:t>
            </a:r>
            <a:endParaRPr lang="ru-RU" sz="3200" dirty="0"/>
          </a:p>
          <a:p>
            <a:r>
              <a:rPr lang="ru-RU" sz="3200" dirty="0"/>
              <a:t>                                                                                 </a:t>
            </a:r>
          </a:p>
        </p:txBody>
      </p:sp>
      <p:graphicFrame>
        <p:nvGraphicFramePr>
          <p:cNvPr id="2051" name="Object 4"/>
          <p:cNvGraphicFramePr>
            <a:graphicFrameLocks noChangeAspect="1"/>
          </p:cNvGraphicFramePr>
          <p:nvPr/>
        </p:nvGraphicFramePr>
        <p:xfrm>
          <a:off x="2627784" y="4653136"/>
          <a:ext cx="4267200" cy="187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Clip" r:id="rId3" imgW="2636640" imgH="1155600" progId="MS_ClipArt_Gallery.2">
                  <p:embed/>
                </p:oleObj>
              </mc:Choice>
              <mc:Fallback>
                <p:oleObj name="Clip" r:id="rId3" imgW="2636640" imgH="1155600" progId="MS_ClipArt_Gallery.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4653136"/>
                        <a:ext cx="4267200" cy="187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5230" y="0"/>
            <a:ext cx="9145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Российские ученые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-7732240"/>
            <a:ext cx="8208912" cy="13988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Социометрическая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методика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Джекоба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Морено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рассматривается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работах как российских ученых: Короткова, Дубровиной,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Лидерс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Исаевой,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Слободчиковым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так и американским ученым Джеймсом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Кеттелем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В своих исследованиях и теоретических измышлениях они подчеркивают важность исследования групповых отношений и использования полученных данных  в своей работе педагогами.</a:t>
            </a: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Л.М.Фридман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и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И.Ю.Кулагина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утверждают, что важнейшая черта межличностных отношений – их эмоциональная основа, т.е. все отношения возникают на основе определенных чувств,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рождающихся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отношению друг к другу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Эти чувства могут быть сближающими </a:t>
            </a: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или разъединяющими.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172" name="Object 3"/>
          <p:cNvGraphicFramePr>
            <a:graphicFrameLocks noChangeAspect="1"/>
          </p:cNvGraphicFramePr>
          <p:nvPr/>
        </p:nvGraphicFramePr>
        <p:xfrm>
          <a:off x="7596336" y="4575175"/>
          <a:ext cx="1404938" cy="228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Clip" r:id="rId3" imgW="3466800" imgH="5631840" progId="MS_ClipArt_Gallery.2">
                  <p:embed/>
                </p:oleObj>
              </mc:Choice>
              <mc:Fallback>
                <p:oleObj name="Clip" r:id="rId3" imgW="3466800" imgH="5631840" progId="MS_ClipArt_Gallery.2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6336" y="4575175"/>
                        <a:ext cx="1404938" cy="228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8367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620688"/>
            <a:ext cx="86409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себе мы поставили диагностику отношений в классе, выявление взаимных симпатий между членами класса для обеспечения сплочённости и изучение теплоты отношений в классном коллективе.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проведения работы мы поставили себе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измерение степени сплоченности - разобщенности в классе (группе);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выявление относительного авторитета среди классного коллектива (группы) по признакам симпатии - антипатии (лидеры, звезды, отвергаемые, предпочитаемые, изгои);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обнаружение внутригрупповых сплоченных образований во главе с неформальными лидерами (звездами);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рекомендации по изменению социально-психологического климата в классе классному руководителю и учителям-предметникам.</a:t>
            </a:r>
          </a:p>
          <a:p>
            <a:pPr indent="450215">
              <a:spcAft>
                <a:spcPts val="0"/>
              </a:spcAft>
            </a:pPr>
            <a:endParaRPr lang="ru-RU" sz="2400" dirty="0">
              <a:latin typeface="Times New Roman"/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251520" y="330925"/>
            <a:ext cx="78488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Проблема взаимоотношений в коллективе является актуальной в наше время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. Каждый год в школу поступают несколько десятков ребят. Попадая в новый коллектив, они вынуждены выстраивать взаимоотношения с окружающими. Задача учителя: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помочь каждому адаптироваться в новом коллективе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Но как понять: комфортно ли им в классе?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этой целью в ноябре месяце мы продолжили опрос в одном из 7 классов, начатый в 5 классе, с целью проанализировать динамику взаимоотношений в классном коллективе. Нами было проведено анкетирование по выбору (предпочтению) учащихся (с этической точки зрения фамилии в работе изменены).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6444208" y="4797152"/>
          <a:ext cx="2514600" cy="193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Clip" r:id="rId3" imgW="4539600" imgH="3497040" progId="MS_ClipArt_Gallery.2">
                  <p:embed/>
                </p:oleObj>
              </mc:Choice>
              <mc:Fallback>
                <p:oleObj name="Clip" r:id="rId3" imgW="4539600" imgH="3497040" progId="MS_ClipArt_Gallery.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4208" y="4797152"/>
                        <a:ext cx="2514600" cy="193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51520" y="363445"/>
            <a:ext cx="856895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ХОД ВЫПОЛНЕНИЯ 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Эксперимент протекал в двух формах: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-путем выбора товарища по парте;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- 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выбора в действии».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Учащимся предлагается подписать свой листок и написать на нем фамилии выбранных им одноклассников. Количество выборов может быть неограниченным. Предлагается указать несколько фамилий школьников своего класса. Ответы: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всех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никого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 «себя»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не учитываются.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зависимости от характера выявляемых отношений вопросы могут быть различными:  "С кем бы ты хотел сидеть за одной партой?", "С кем бы ты хотел жить в одной походной палатке?", "С кем из учеников вашего класса ты хотел бы готовиться к контрольной работе по математике?". Одни вопросы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(критерии, выбора)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направлены на выявление эмоциональных связей, другие - деловых.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4" name="Object 3"/>
          <p:cNvGraphicFramePr>
            <a:graphicFrameLocks noChangeAspect="1"/>
          </p:cNvGraphicFramePr>
          <p:nvPr/>
        </p:nvGraphicFramePr>
        <p:xfrm>
          <a:off x="107504" y="0"/>
          <a:ext cx="1425575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6" name="Clip" r:id="rId3" imgW="1820520" imgH="2530080" progId="MS_ClipArt_Gallery.2">
                  <p:embed/>
                </p:oleObj>
              </mc:Choice>
              <mc:Fallback>
                <p:oleObj name="Clip" r:id="rId3" imgW="1820520" imgH="2530080" progId="MS_ClipArt_Gallery.2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0"/>
                        <a:ext cx="1425575" cy="1981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9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основании результатов составляется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социограмма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-матрица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это таблица, в которую вносятся результаты опроса (приложение 2). В эту таблицу вносятся имена всех членов группы, присваиваются им номера по порядку в списке. Данные номера заносятся в таблицу по горизонтали и вертикали, клетки пересечения одинаковых номеров подсчитывают внизу (его выбрали) и справа (он выбрал). 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основании матрицы путем подсчета выборов определяется, какое количество выборов получил каждый член группы и сколько взаимных выборов он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имеет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основе данных по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взаимовыборам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считается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сплоченность класса;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основе суммы всех выборов по формуле считается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теплота отношений (эмоциональная экспансивность):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сумма выборов (120) делится на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n-1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где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 –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количество учеников в классе (22-1), т.к. себя ученик не может выбрать!</a:t>
            </a:r>
            <a:endParaRPr lang="ru-RU" sz="2400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80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82" y="636063"/>
            <a:ext cx="8195236" cy="55858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Если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ученики выбрали друг друга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то эти два выбора обводятся в кружочек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(взаимный выбор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 Затем на отдельном листе вычерчивается </a:t>
            </a:r>
            <a:r>
              <a:rPr lang="ru-RU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социограмма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мишень,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которая представляет собой четыре концентрические окружности, в которые помещают все номера учащихся класса. (приложение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первый круг (центральный) помещают тех, кто набрал наибольшее количество выборов (так называемые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«лидеры»,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которые </a:t>
            </a:r>
            <a:r>
              <a:rPr lang="ru-RU" sz="2400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имеют в два раза больше среднего количество выборов – больше 10), во второй круг –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«звезды»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(имеющих среднее количество выборов – 6-9), в третий –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«предпочитаемые»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(число выборов меньше среднего – 3-5), в четвертый –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«отвергаемые»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получившие 1-2 выбора) и за пределами круга –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«изгои»,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получившие ни одного выбора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видим, в классе нет изгоев (аутсайдеров), отвергаемых тоже мало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266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6063"/>
            <a:ext cx="9144000" cy="558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45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332656"/>
            <a:ext cx="8780459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Низкий уровень благополучия взаимоотношений является сигналом тревоги, означающим эмоциональное неблагополучие большинства детей в системе взаимоотношений со сверстниками в группе. Так было в 5 классе (приложение 1), когда класс не был сплочен и его можно было назвать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классом «отвергаемых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»: 1-2 выбора – «отвергаемые», их в классе было12 человек.</a:t>
            </a:r>
          </a:p>
          <a:p>
            <a:pPr indent="450215"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Так как коллектив ещё только недавно сформированный, то и количество выборов всего 66 - низкий уровень; 17 пар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взаимовыборов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- 48%-теплота отношений. Изгоев в классе нет - это был хороший показатель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450215">
              <a:spcAft>
                <a:spcPts val="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7 классе мы уже видим сдвиг в сторону сплоченности – это скорее </a:t>
            </a:r>
            <a:r>
              <a:rPr lang="ru-RU" sz="2400" b="1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класс предпочитаемых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 своими кумирами – «звездами». Класс постепенно превращается в коллектив!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640960" cy="6223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Два учебных года классный руководитель совместно с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родителями 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сплачивали ребят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проводили пешеходные экскурсии по окрестностям родного города, организовали подкорм лосей и косуль в лесу зимой, соорудили в лесу кормушки для птиц и регулярно совершали лыжные прогулки к ним, пополняя запасы. В классе традиционными праздниками стали: «А ну-ка, мальчики». «А ну-ка, девочки» с интересными, юмористическими конкурсами, «День именинника» с традиционным тортом, сделанным своими руками, «Умники и умницы» на развитие кругозора и знаний. Произошли сдвиги в отношениях ребят: они сдружились, увеличилась теплота отношений с 66 выборов до 120, возросла сплоченность класса (количество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взаимовыборов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увеличилось до 45),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прослеживаются отношения между мальчиками и девочками: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взаимовыборы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Хотя следует оговориться, что для подросткового возраста это не всегда приемлемо.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-7869109"/>
            <a:ext cx="8424936" cy="13434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endParaRPr lang="ru-RU" b="1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Результаты 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социометрического </a:t>
            </a: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исследования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 рекомендации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Артем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«отвергаемый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в классе: «тихоня, молчун, сам себе на уме». Он  сторонится коллектива, общается только с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Павлом,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«через него» уже с другими ребятами.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уроке учитель может поднять его авторитет, назначив консультантом по проверке основных понятий темы, словарных слов, теорем и определений. Во внеклассных мероприятиях ему можно доверить подготовку фона праздника, оформление. Посадить необходимо со «звездой» класса, у которого успеваемость ниже, чем у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Артема,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например, с 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Дмитрием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Дмитрий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Антон*, Денис, Кирилл, Роман*, Илья*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это микрогруппировка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своей «звездой»,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которая делает «погоду» в классе на уроках и во внеурочное время. 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 время проведения уроков, где используются виды коллективной работы (групповая, ролевые игры, работа в парах и дискуссия), учителям можно задавать этой группе подготовку презентаций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проектов, учитывая их дружбу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Во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время проведения внеклассных мероприятий: подготовить 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сценку к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Новому Году, поздравление девочкам, мамам, участвовать в спортивных соревнованиях за честь класса, в школьной игре «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Зарница».</a:t>
            </a:r>
            <a:endParaRPr lang="ru-RU" sz="1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7992888" cy="6324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Роман*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«звезда»,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которая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свободно общается с девочками,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образуя свою личную микрогруппировку со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Ольгой и Александрой.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Эти данные также может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учитель-предметник, организуя урок-дискуссию «Почему Австралия самый сухой материк Земли?», назначив их капитанами в смежные «команды», чтобы они организовывали работу своих групп, помогая друг другу. На уроке литературы можно поручить им «роли» при чтении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произведения; при </a:t>
            </a:r>
            <a:r>
              <a:rPr 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инсценировании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произведения.</a:t>
            </a:r>
            <a:endParaRPr lang="ru-RU" sz="1400" b="1" i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Борис–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лидер,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лидер «поневоле», т.к. его уважают и выбирают ребята, а он имеет сам только 4 выбора, не слишком общителен и занят больше участием в предметных олимпиадах, чем дружбой в классе. Но всегда может объяснить сложное решение, найти ответ на проблемный вопрос. На уроке его хорошо назначить консультантом, например,  по проверке решения у доски, по формулировке цели урока,  по формулировке выводов изученного материала. Ребята его уважают за ум и за ровные отношения со всеми в классе.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87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332656"/>
            <a:ext cx="86409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Полина–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группе «предпочитаемых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Но природной интуиции нет: ей хочется дружить с одними девочками, а ее  выбирают совсем другие. За любовь к розовому цвету и тучную фигуру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мальчишки называют ее «Розочкой»                                                                                                 (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поросенок из мультфильма про Машу и Медведя). </a:t>
            </a: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Здесь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классному руководителю необходимо беседовать с родителями  девочки, тактично объясняя им про классическую одежду для учебы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беседовать 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мальчиками, объясняя им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об индивидуальных особенностях каждого человека в «социуме».</a:t>
            </a:r>
          </a:p>
          <a:p>
            <a:pPr marL="342900" lvl="0" indent="-342900"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Виктория и Алина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дружат только друг с другом и стоят в «социуме» обособленно, это не совсем хорошо, т.к. подростки часто ругаются по пустякам, и тогда одна из них может стать «изгоем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уроках, используя посадку за партами, необходимо посадить их с другими учащимися класса, чтобы завязывались дружеские отношения. </a:t>
            </a:r>
            <a:endParaRPr lang="ru-RU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Классный руководитель посадил их со «звездами» - мальчиками, чтобы постепенно повышать их авторитет через прилежание к учебе. Рекомендует педагогам-предметникам назначать работу в парах на уроках, используя девочек как «консультантов» при проверке домашних терминов, правил и т.д. </a:t>
            </a:r>
            <a:endParaRPr lang="ru-RU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Девочки в 13 лет взрослеют раньше, модничают, воображают друг перед другом. Отсюда 14 односторонних выборов.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513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1"/>
            <a:ext cx="8712968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Дина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Ольга*, Александра*, Мария*, Алиса, Елена.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они, кроме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Марии,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имеют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взаимовыборы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мальчиками. Учителям-предметникам на свих уроках можно использовать эти взаимоотношения, поручая группе подготовить презентации, предметные газеты, учитывая, что трое занимаются в художественной школе.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Выстраиваются отношения и между мальчиками 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девочками,чго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было ранее. 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7 классе мы наблюдаем </a:t>
            </a:r>
            <a:r>
              <a:rPr lang="ru-RU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взаимовыборы</a:t>
            </a: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между мальчиками и девочками, чего совсем</a:t>
            </a: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было в 5 классе:</a:t>
            </a:r>
            <a: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Павел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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Алиса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Борис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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Елена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Дмитрий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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Диана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Роман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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Ольга</a:t>
            </a: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                  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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Александра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75" name="Object 1025"/>
          <p:cNvGraphicFramePr>
            <a:graphicFrameLocks noChangeAspect="1"/>
          </p:cNvGraphicFramePr>
          <p:nvPr/>
        </p:nvGraphicFramePr>
        <p:xfrm>
          <a:off x="0" y="4365104"/>
          <a:ext cx="2320925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Clip" r:id="rId4" imgW="1147320" imgH="1167480" progId="MS_ClipArt_Gallery.2">
                  <p:embed/>
                </p:oleObj>
              </mc:Choice>
              <mc:Fallback>
                <p:oleObj name="Clip" r:id="rId4" imgW="1147320" imgH="1167480" progId="MS_ClipArt_Gallery.2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365104"/>
                        <a:ext cx="2320925" cy="2362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5056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76672"/>
            <a:ext cx="87129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spcAft>
                <a:spcPts val="0"/>
              </a:spcAft>
            </a:pP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Классному руководителю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«держать руку на пульсе», постоянно отслеживать общение ребят на переменах, беседовать с учителями-предметниками о недопустимости «кличек», унижения одних и возвышения себя считается нормой у подростков. Во время проведения школьных мероприятий</a:t>
            </a: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 этих ребят можно формировать группы участников, группы поддержки</a:t>
            </a:r>
            <a:r>
              <a:rPr lang="ru-RU" sz="20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организаторов мероприятий, ответственных за дежурство в столовой, старосту и т.д.</a:t>
            </a:r>
            <a:endParaRPr lang="ru-RU" sz="2000" b="1" i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Учителям-предметникам можно использовать эти взаимоотношения при проведении </a:t>
            </a:r>
            <a:r>
              <a:rPr lang="ru-RU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группповых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форм работы на уроке.</a:t>
            </a:r>
            <a:endParaRPr lang="ru-RU" sz="20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полученные результаты таковы:</a:t>
            </a:r>
            <a:b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«лидер» – 1 –  4,5%  ; «звезд» – 11 -  50% ; «предпочитаемых» – 9 -41%;                                   </a:t>
            </a:r>
            <a:b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«отвергаемых» – 1 – 4,5% . </a:t>
            </a: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 взаимоотношения ребят друг с другом необходимо налаживать и дальше. Так 16 выборов у мальчиков и 17 выборов у девочек – односторонние, т.е. ребята-подростки не умеют еще чувствовать к себе симпатии-антипатии, самооценка большинства из них завышена.</a:t>
            </a:r>
          </a:p>
          <a:p>
            <a:pPr marL="228600">
              <a:spcAft>
                <a:spcPts val="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08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64096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/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Чтобы восстановить отношения в классе, направить их в нужное русло, либо поддерживать в хорошем состоянии, классному руководителю следует руководствоваться некоторыми правилами:</a:t>
            </a:r>
          </a:p>
          <a:p>
            <a:pPr marL="342900" lvl="0" indent="-34290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Посадка учеников: "лидер" и "отвергаемый", «звезда» и «предпочитаемый».</a:t>
            </a:r>
          </a:p>
          <a:p>
            <a:pPr marL="342900" lvl="0" indent="-34290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Распределение поручений в классе так, чтобы все учащиеся были вовлечены во внеклассные мероприятия. Тогда класс будет </a:t>
            </a:r>
            <a:r>
              <a:rPr lang="ru-RU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более сплочённым,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никто не будет сидеть отдельно и чувствовать себя «изгоем».</a:t>
            </a:r>
          </a:p>
          <a:p>
            <a:pPr marL="342900" lvl="0" indent="-34290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Создание «ситуации успеха» на уроке и во внеурочное время «отвергаемым», «изгоям». То есть необходимо показать детям их хорошие стороны, какие-то плюсы, чтобы изменить мнение окружающих, сложившееся об этом ребёнке.</a:t>
            </a:r>
          </a:p>
          <a:p>
            <a:pPr marL="342900" lvl="0" indent="-34290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Индивидуальная беседа с родителями детей, имеющих плохую адаптацию в классе. Может быть, после хорошего разговора с родителями дети перестанут вести себя «неправильно», либо поймут, почему в классе так к ним относятся и постараются исправить свое поведение.</a:t>
            </a:r>
          </a:p>
          <a:p>
            <a:pPr marL="342900" lvl="0" indent="-342900">
              <a:buFont typeface="Arial" panose="020B0604020202020204" pitchFamily="34" charset="0"/>
              <a:buAutoNum type="arabicPeriod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уроках, при работе групповым методом, учителям-предметникам учитывать данные социометрии. У учащегося всегда должна быть группа, с которой он будет ладить. По итогам социометрии учитель сможет понять отношения сверстников и составить нужные группы при опросе, подготовке нетрадиционной формы урока: диспут, КВН,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брейн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-ринг.</a:t>
            </a:r>
          </a:p>
          <a:p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Развивать на уроках коммуникативные УУД при реализации ФГОС: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уметь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воспринимать информацию на слух, строить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эффективное взаимодействие друг с другом, уметь работать в группе и уметь оценивать работу свою и других.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1697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1600" y="1844824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2627784" y="3068960"/>
          <a:ext cx="36576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Clip" r:id="rId3" imgW="4038840" imgH="2534400" progId="MS_ClipArt_Gallery.2">
                  <p:embed/>
                </p:oleObj>
              </mc:Choice>
              <mc:Fallback>
                <p:oleObj name="Clip" r:id="rId3" imgW="4038840" imgH="2534400" progId="MS_ClipArt_Gallery.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3068960"/>
                        <a:ext cx="3657600" cy="1828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309</TotalTime>
  <Words>1984</Words>
  <Application>Microsoft Office PowerPoint</Application>
  <PresentationFormat>Экран (4:3)</PresentationFormat>
  <Paragraphs>156</Paragraphs>
  <Slides>20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Трек</vt:lpstr>
      <vt:lpstr>Clip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Acerf</dc:creator>
  <cp:lastModifiedBy>User</cp:lastModifiedBy>
  <cp:revision>57</cp:revision>
  <dcterms:created xsi:type="dcterms:W3CDTF">2013-01-22T19:19:42Z</dcterms:created>
  <dcterms:modified xsi:type="dcterms:W3CDTF">2021-06-03T14:04:31Z</dcterms:modified>
</cp:coreProperties>
</file>