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5" r:id="rId6"/>
    <p:sldId id="266" r:id="rId7"/>
    <p:sldId id="267" r:id="rId8"/>
    <p:sldId id="268" r:id="rId9"/>
    <p:sldId id="269" r:id="rId10"/>
    <p:sldId id="270" r:id="rId11"/>
    <p:sldId id="271" r:id="rId12"/>
    <p:sldId id="272" r:id="rId13"/>
    <p:sldId id="273" r:id="rId14"/>
    <p:sldId id="274" r:id="rId15"/>
    <p:sldId id="275" r:id="rId16"/>
    <p:sldId id="276" r:id="rId17"/>
    <p:sldId id="278" r:id="rId18"/>
    <p:sldId id="277" r:id="rId1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6" d="100"/>
          <a:sy n="116" d="100"/>
        </p:scale>
        <p:origin x="-390"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BC9A6B0-A84B-4B30-8657-7F6366B3E67A}" type="datetimeFigureOut">
              <a:rPr lang="ru-RU" smtClean="0"/>
              <a:pPr/>
              <a:t>29.01.2025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07ED349-A37E-45E7-8F68-70E6D058018C}" type="slidenum">
              <a:rPr lang="ru-RU" smtClean="0"/>
              <a:pPr/>
              <a:t>‹#›</a:t>
            </a:fld>
            <a:endParaRPr lang="ru-RU"/>
          </a:p>
        </p:txBody>
      </p:sp>
    </p:spTree>
    <p:extLst>
      <p:ext uri="{BB962C8B-B14F-4D97-AF65-F5344CB8AC3E}">
        <p14:creationId xmlns:p14="http://schemas.microsoft.com/office/powerpoint/2010/main" xmlns="" val="1666762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BC9A6B0-A84B-4B30-8657-7F6366B3E67A}" type="datetimeFigureOut">
              <a:rPr lang="ru-RU" smtClean="0"/>
              <a:pPr/>
              <a:t>29.01.2025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07ED349-A37E-45E7-8F68-70E6D058018C}" type="slidenum">
              <a:rPr lang="ru-RU" smtClean="0"/>
              <a:pPr/>
              <a:t>‹#›</a:t>
            </a:fld>
            <a:endParaRPr lang="ru-RU"/>
          </a:p>
        </p:txBody>
      </p:sp>
    </p:spTree>
    <p:extLst>
      <p:ext uri="{BB962C8B-B14F-4D97-AF65-F5344CB8AC3E}">
        <p14:creationId xmlns:p14="http://schemas.microsoft.com/office/powerpoint/2010/main" xmlns="" val="3417601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BC9A6B0-A84B-4B30-8657-7F6366B3E67A}" type="datetimeFigureOut">
              <a:rPr lang="ru-RU" smtClean="0"/>
              <a:pPr/>
              <a:t>29.01.2025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07ED349-A37E-45E7-8F68-70E6D058018C}" type="slidenum">
              <a:rPr lang="ru-RU" smtClean="0"/>
              <a:pPr/>
              <a:t>‹#›</a:t>
            </a:fld>
            <a:endParaRPr lang="ru-RU"/>
          </a:p>
        </p:txBody>
      </p:sp>
    </p:spTree>
    <p:extLst>
      <p:ext uri="{BB962C8B-B14F-4D97-AF65-F5344CB8AC3E}">
        <p14:creationId xmlns:p14="http://schemas.microsoft.com/office/powerpoint/2010/main" xmlns="" val="43095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BC9A6B0-A84B-4B30-8657-7F6366B3E67A}" type="datetimeFigureOut">
              <a:rPr lang="ru-RU" smtClean="0"/>
              <a:pPr/>
              <a:t>29.01.2025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07ED349-A37E-45E7-8F68-70E6D058018C}" type="slidenum">
              <a:rPr lang="ru-RU" smtClean="0"/>
              <a:pPr/>
              <a:t>‹#›</a:t>
            </a:fld>
            <a:endParaRPr lang="ru-RU"/>
          </a:p>
        </p:txBody>
      </p:sp>
    </p:spTree>
    <p:extLst>
      <p:ext uri="{BB962C8B-B14F-4D97-AF65-F5344CB8AC3E}">
        <p14:creationId xmlns:p14="http://schemas.microsoft.com/office/powerpoint/2010/main" xmlns="" val="132913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BC9A6B0-A84B-4B30-8657-7F6366B3E67A}" type="datetimeFigureOut">
              <a:rPr lang="ru-RU" smtClean="0"/>
              <a:pPr/>
              <a:t>29.01.2025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07ED349-A37E-45E7-8F68-70E6D058018C}" type="slidenum">
              <a:rPr lang="ru-RU" smtClean="0"/>
              <a:pPr/>
              <a:t>‹#›</a:t>
            </a:fld>
            <a:endParaRPr lang="ru-RU"/>
          </a:p>
        </p:txBody>
      </p:sp>
    </p:spTree>
    <p:extLst>
      <p:ext uri="{BB962C8B-B14F-4D97-AF65-F5344CB8AC3E}">
        <p14:creationId xmlns:p14="http://schemas.microsoft.com/office/powerpoint/2010/main" xmlns="" val="877309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BC9A6B0-A84B-4B30-8657-7F6366B3E67A}" type="datetimeFigureOut">
              <a:rPr lang="ru-RU" smtClean="0"/>
              <a:pPr/>
              <a:t>29.01.2025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07ED349-A37E-45E7-8F68-70E6D058018C}" type="slidenum">
              <a:rPr lang="ru-RU" smtClean="0"/>
              <a:pPr/>
              <a:t>‹#›</a:t>
            </a:fld>
            <a:endParaRPr lang="ru-RU"/>
          </a:p>
        </p:txBody>
      </p:sp>
    </p:spTree>
    <p:extLst>
      <p:ext uri="{BB962C8B-B14F-4D97-AF65-F5344CB8AC3E}">
        <p14:creationId xmlns:p14="http://schemas.microsoft.com/office/powerpoint/2010/main" xmlns="" val="22699399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BC9A6B0-A84B-4B30-8657-7F6366B3E67A}" type="datetimeFigureOut">
              <a:rPr lang="ru-RU" smtClean="0"/>
              <a:pPr/>
              <a:t>29.01.2025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07ED349-A37E-45E7-8F68-70E6D058018C}" type="slidenum">
              <a:rPr lang="ru-RU" smtClean="0"/>
              <a:pPr/>
              <a:t>‹#›</a:t>
            </a:fld>
            <a:endParaRPr lang="ru-RU"/>
          </a:p>
        </p:txBody>
      </p:sp>
    </p:spTree>
    <p:extLst>
      <p:ext uri="{BB962C8B-B14F-4D97-AF65-F5344CB8AC3E}">
        <p14:creationId xmlns:p14="http://schemas.microsoft.com/office/powerpoint/2010/main" xmlns="" val="106433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9BC9A6B0-A84B-4B30-8657-7F6366B3E67A}" type="datetimeFigureOut">
              <a:rPr lang="ru-RU" smtClean="0"/>
              <a:pPr/>
              <a:t>29.01.2025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07ED349-A37E-45E7-8F68-70E6D058018C}" type="slidenum">
              <a:rPr lang="ru-RU" smtClean="0"/>
              <a:pPr/>
              <a:t>‹#›</a:t>
            </a:fld>
            <a:endParaRPr lang="ru-RU"/>
          </a:p>
        </p:txBody>
      </p:sp>
    </p:spTree>
    <p:extLst>
      <p:ext uri="{BB962C8B-B14F-4D97-AF65-F5344CB8AC3E}">
        <p14:creationId xmlns:p14="http://schemas.microsoft.com/office/powerpoint/2010/main" xmlns="" val="1568870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9BC9A6B0-A84B-4B30-8657-7F6366B3E67A}" type="datetimeFigureOut">
              <a:rPr lang="ru-RU" smtClean="0"/>
              <a:pPr/>
              <a:t>29.01.2025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07ED349-A37E-45E7-8F68-70E6D058018C}" type="slidenum">
              <a:rPr lang="ru-RU" smtClean="0"/>
              <a:pPr/>
              <a:t>‹#›</a:t>
            </a:fld>
            <a:endParaRPr lang="ru-RU"/>
          </a:p>
        </p:txBody>
      </p:sp>
    </p:spTree>
    <p:extLst>
      <p:ext uri="{BB962C8B-B14F-4D97-AF65-F5344CB8AC3E}">
        <p14:creationId xmlns:p14="http://schemas.microsoft.com/office/powerpoint/2010/main" xmlns="" val="577767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BC9A6B0-A84B-4B30-8657-7F6366B3E67A}" type="datetimeFigureOut">
              <a:rPr lang="ru-RU" smtClean="0"/>
              <a:pPr/>
              <a:t>29.01.2025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07ED349-A37E-45E7-8F68-70E6D058018C}" type="slidenum">
              <a:rPr lang="ru-RU" smtClean="0"/>
              <a:pPr/>
              <a:t>‹#›</a:t>
            </a:fld>
            <a:endParaRPr lang="ru-RU"/>
          </a:p>
        </p:txBody>
      </p:sp>
    </p:spTree>
    <p:extLst>
      <p:ext uri="{BB962C8B-B14F-4D97-AF65-F5344CB8AC3E}">
        <p14:creationId xmlns:p14="http://schemas.microsoft.com/office/powerpoint/2010/main" xmlns="" val="8928901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BC9A6B0-A84B-4B30-8657-7F6366B3E67A}" type="datetimeFigureOut">
              <a:rPr lang="ru-RU" smtClean="0"/>
              <a:pPr/>
              <a:t>29.01.2025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07ED349-A37E-45E7-8F68-70E6D058018C}" type="slidenum">
              <a:rPr lang="ru-RU" smtClean="0"/>
              <a:pPr/>
              <a:t>‹#›</a:t>
            </a:fld>
            <a:endParaRPr lang="ru-RU"/>
          </a:p>
        </p:txBody>
      </p:sp>
    </p:spTree>
    <p:extLst>
      <p:ext uri="{BB962C8B-B14F-4D97-AF65-F5344CB8AC3E}">
        <p14:creationId xmlns:p14="http://schemas.microsoft.com/office/powerpoint/2010/main" xmlns="" val="3008239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C9A6B0-A84B-4B30-8657-7F6366B3E67A}" type="datetimeFigureOut">
              <a:rPr lang="ru-RU" smtClean="0"/>
              <a:pPr/>
              <a:t>29.01.2025</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7ED349-A37E-45E7-8F68-70E6D058018C}" type="slidenum">
              <a:rPr lang="ru-RU" smtClean="0"/>
              <a:pPr/>
              <a:t>‹#›</a:t>
            </a:fld>
            <a:endParaRPr lang="ru-RU"/>
          </a:p>
        </p:txBody>
      </p:sp>
    </p:spTree>
    <p:extLst>
      <p:ext uri="{BB962C8B-B14F-4D97-AF65-F5344CB8AC3E}">
        <p14:creationId xmlns:p14="http://schemas.microsoft.com/office/powerpoint/2010/main" xmlns="" val="27418230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6.jpeg"/><Relationship Id="rId18" Type="http://schemas.openxmlformats.org/officeDocument/2006/relationships/slide" Target="slide10.xml"/><Relationship Id="rId26" Type="http://schemas.openxmlformats.org/officeDocument/2006/relationships/image" Target="../media/image14.jpeg"/><Relationship Id="rId3" Type="http://schemas.openxmlformats.org/officeDocument/2006/relationships/image" Target="../media/image1.jpeg"/><Relationship Id="rId21" Type="http://schemas.openxmlformats.org/officeDocument/2006/relationships/image" Target="../media/image10.jpeg"/><Relationship Id="rId34" Type="http://schemas.openxmlformats.org/officeDocument/2006/relationships/image" Target="../media/image18.jpeg"/><Relationship Id="rId7" Type="http://schemas.openxmlformats.org/officeDocument/2006/relationships/image" Target="../media/image3.jpeg"/><Relationship Id="rId12" Type="http://schemas.openxmlformats.org/officeDocument/2006/relationships/slide" Target="slide7.xml"/><Relationship Id="rId17" Type="http://schemas.openxmlformats.org/officeDocument/2006/relationships/image" Target="../media/image8.jpeg"/><Relationship Id="rId25" Type="http://schemas.openxmlformats.org/officeDocument/2006/relationships/slide" Target="slide12.xml"/><Relationship Id="rId33" Type="http://schemas.openxmlformats.org/officeDocument/2006/relationships/slide" Target="slide16.xml"/><Relationship Id="rId38" Type="http://schemas.openxmlformats.org/officeDocument/2006/relationships/image" Target="../media/image20.jpeg"/><Relationship Id="rId2" Type="http://schemas.openxmlformats.org/officeDocument/2006/relationships/slide" Target="slide3.xml"/><Relationship Id="rId16" Type="http://schemas.openxmlformats.org/officeDocument/2006/relationships/slide" Target="slide9.xml"/><Relationship Id="rId20" Type="http://schemas.openxmlformats.org/officeDocument/2006/relationships/slide" Target="slide11.xml"/><Relationship Id="rId29" Type="http://schemas.openxmlformats.org/officeDocument/2006/relationships/slide" Target="slide14.xml"/><Relationship Id="rId1" Type="http://schemas.openxmlformats.org/officeDocument/2006/relationships/slideLayout" Target="../slideLayouts/slideLayout7.xml"/><Relationship Id="rId6" Type="http://schemas.openxmlformats.org/officeDocument/2006/relationships/slide" Target="slide2.xml"/><Relationship Id="rId11" Type="http://schemas.openxmlformats.org/officeDocument/2006/relationships/image" Target="../media/image5.jpeg"/><Relationship Id="rId24" Type="http://schemas.openxmlformats.org/officeDocument/2006/relationships/image" Target="../media/image13.jpeg"/><Relationship Id="rId32" Type="http://schemas.openxmlformats.org/officeDocument/2006/relationships/image" Target="../media/image17.jpeg"/><Relationship Id="rId37" Type="http://schemas.openxmlformats.org/officeDocument/2006/relationships/slide" Target="slide18.xml"/><Relationship Id="rId5" Type="http://schemas.openxmlformats.org/officeDocument/2006/relationships/image" Target="../media/image2.jpeg"/><Relationship Id="rId15" Type="http://schemas.openxmlformats.org/officeDocument/2006/relationships/image" Target="../media/image7.jpeg"/><Relationship Id="rId23" Type="http://schemas.openxmlformats.org/officeDocument/2006/relationships/image" Target="../media/image12.jpeg"/><Relationship Id="rId28" Type="http://schemas.openxmlformats.org/officeDocument/2006/relationships/image" Target="../media/image15.jpeg"/><Relationship Id="rId36" Type="http://schemas.openxmlformats.org/officeDocument/2006/relationships/image" Target="../media/image19.jpeg"/><Relationship Id="rId10" Type="http://schemas.openxmlformats.org/officeDocument/2006/relationships/slide" Target="slide6.xml"/><Relationship Id="rId19" Type="http://schemas.openxmlformats.org/officeDocument/2006/relationships/image" Target="../media/image9.jpeg"/><Relationship Id="rId31" Type="http://schemas.openxmlformats.org/officeDocument/2006/relationships/slide" Target="slide15.xml"/><Relationship Id="rId4" Type="http://schemas.openxmlformats.org/officeDocument/2006/relationships/slide" Target="slide4.xml"/><Relationship Id="rId9" Type="http://schemas.openxmlformats.org/officeDocument/2006/relationships/image" Target="../media/image4.jpeg"/><Relationship Id="rId14" Type="http://schemas.openxmlformats.org/officeDocument/2006/relationships/slide" Target="slide8.xml"/><Relationship Id="rId22" Type="http://schemas.openxmlformats.org/officeDocument/2006/relationships/image" Target="../media/image11.jpeg"/><Relationship Id="rId27" Type="http://schemas.openxmlformats.org/officeDocument/2006/relationships/slide" Target="slide13.xml"/><Relationship Id="rId30" Type="http://schemas.openxmlformats.org/officeDocument/2006/relationships/image" Target="../media/image16.jpeg"/><Relationship Id="rId35" Type="http://schemas.openxmlformats.org/officeDocument/2006/relationships/slide" Target="slide17.xml"/></Relationships>
</file>

<file path=ppt/slides/_rels/slide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slide" Target="slide1.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slide" Target="slide1.xml"/><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slide" Target="slide1.xml"/><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slide" Target="slide1.xml"/></Relationships>
</file>

<file path=ppt/slides/_rels/slide1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slide" Target="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35517" y="-85182"/>
            <a:ext cx="8490979" cy="769441"/>
          </a:xfrm>
          <a:prstGeom prst="rect">
            <a:avLst/>
          </a:prstGeom>
          <a:noFill/>
        </p:spPr>
        <p:txBody>
          <a:bodyPr wrap="none" rtlCol="0">
            <a:spAutoFit/>
          </a:bodyPr>
          <a:lstStyle/>
          <a:p>
            <a:r>
              <a:rPr lang="ru-RU" sz="4400" b="1" dirty="0" smtClean="0">
                <a:solidFill>
                  <a:srgbClr val="C00000"/>
                </a:solidFill>
                <a:latin typeface="Times New Roman" panose="02020603050405020304" pitchFamily="18" charset="0"/>
                <a:ea typeface="Gadugi" panose="020B0502040204020203" pitchFamily="34" charset="0"/>
                <a:cs typeface="Times New Roman" panose="02020603050405020304" pitchFamily="18" charset="0"/>
              </a:rPr>
              <a:t>200 дней,</a:t>
            </a:r>
            <a:r>
              <a:rPr lang="ru-RU" sz="4400" b="1" dirty="0" smtClean="0">
                <a:latin typeface="Times New Roman" panose="02020603050405020304" pitchFamily="18" charset="0"/>
                <a:ea typeface="Gadugi" panose="020B0502040204020203" pitchFamily="34" charset="0"/>
                <a:cs typeface="Times New Roman" panose="02020603050405020304" pitchFamily="18" charset="0"/>
              </a:rPr>
              <a:t> которые потрясли мир</a:t>
            </a:r>
            <a:endParaRPr lang="ru-RU" sz="4400" b="1" dirty="0">
              <a:latin typeface="Times New Roman" panose="02020603050405020304" pitchFamily="18" charset="0"/>
              <a:ea typeface="Gadugi" panose="020B0502040204020203" pitchFamily="34" charset="0"/>
              <a:cs typeface="Times New Roman" panose="02020603050405020304" pitchFamily="18" charset="0"/>
            </a:endParaRPr>
          </a:p>
        </p:txBody>
      </p:sp>
      <p:sp>
        <p:nvSpPr>
          <p:cNvPr id="5" name="Прямоугольник 4"/>
          <p:cNvSpPr/>
          <p:nvPr/>
        </p:nvSpPr>
        <p:spPr>
          <a:xfrm>
            <a:off x="260614" y="429"/>
            <a:ext cx="1787769" cy="923330"/>
          </a:xfrm>
          <a:prstGeom prst="rect">
            <a:avLst/>
          </a:prstGeom>
        </p:spPr>
        <p:txBody>
          <a:bodyPr wrap="square">
            <a:spAutoFit/>
          </a:bodyPr>
          <a:lstStyle/>
          <a:p>
            <a:pPr algn="ctr"/>
            <a:r>
              <a:rPr lang="ru-RU" b="1" i="0"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Командующие сторонами</a:t>
            </a:r>
          </a:p>
          <a:p>
            <a:pPr algn="ctr"/>
            <a:r>
              <a:rPr lang="ru-RU" b="1" i="0"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СССР</a:t>
            </a:r>
            <a:endParaRPr lang="ru-RU"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5" name="Рисунок 14">
            <a:hlinkClick r:id="rId2" action="ppaction://hlinksldjump"/>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77447" y="2863139"/>
            <a:ext cx="1318009" cy="1846323"/>
          </a:xfrm>
          <a:prstGeom prst="rect">
            <a:avLst/>
          </a:prstGeom>
        </p:spPr>
      </p:pic>
      <p:pic>
        <p:nvPicPr>
          <p:cNvPr id="17" name="Рисунок 16">
            <a:hlinkClick r:id="rId4" action="ppaction://hlinksldjump"/>
          </p:cNvPr>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485171" y="4859218"/>
            <a:ext cx="1302563" cy="1725758"/>
          </a:xfrm>
          <a:prstGeom prst="rect">
            <a:avLst/>
          </a:prstGeom>
        </p:spPr>
      </p:pic>
      <p:pic>
        <p:nvPicPr>
          <p:cNvPr id="18" name="Рисунок 17">
            <a:hlinkClick r:id="rId6" action="ppaction://hlinksldjump"/>
          </p:cNvPr>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477447" y="877505"/>
            <a:ext cx="1341292" cy="1773297"/>
          </a:xfrm>
          <a:prstGeom prst="rect">
            <a:avLst/>
          </a:prstGeom>
        </p:spPr>
      </p:pic>
      <p:sp>
        <p:nvSpPr>
          <p:cNvPr id="24" name="TextBox 23"/>
          <p:cNvSpPr txBox="1"/>
          <p:nvPr/>
        </p:nvSpPr>
        <p:spPr>
          <a:xfrm rot="16200000">
            <a:off x="1421283" y="5828623"/>
            <a:ext cx="1169377" cy="523220"/>
          </a:xfrm>
          <a:prstGeom prst="rect">
            <a:avLst/>
          </a:prstGeom>
          <a:noFill/>
        </p:spPr>
        <p:txBody>
          <a:bodyPr wrap="square" rtlCol="0">
            <a:spAutoFit/>
          </a:bodyPr>
          <a:lstStyle/>
          <a:p>
            <a:pPr algn="ctr"/>
            <a:r>
              <a:rPr lang="ru-RU" sz="1400" b="1" dirty="0" smtClean="0">
                <a:solidFill>
                  <a:srgbClr val="C00000"/>
                </a:solidFill>
                <a:latin typeface="Times New Roman" panose="02020603050405020304" pitchFamily="18" charset="0"/>
                <a:cs typeface="Times New Roman" panose="02020603050405020304" pitchFamily="18" charset="0"/>
              </a:rPr>
              <a:t>ХРОНИКА</a:t>
            </a:r>
          </a:p>
          <a:p>
            <a:pPr algn="ctr"/>
            <a:r>
              <a:rPr lang="ru-RU" sz="1400" b="1" dirty="0" smtClean="0">
                <a:solidFill>
                  <a:srgbClr val="C00000"/>
                </a:solidFill>
                <a:latin typeface="Times New Roman" panose="02020603050405020304" pitchFamily="18" charset="0"/>
                <a:cs typeface="Times New Roman" panose="02020603050405020304" pitchFamily="18" charset="0"/>
              </a:rPr>
              <a:t> БИТВЫ</a:t>
            </a:r>
            <a:endParaRPr lang="ru-RU" sz="1400" b="1" dirty="0">
              <a:solidFill>
                <a:srgbClr val="C00000"/>
              </a:solidFill>
              <a:latin typeface="Times New Roman" panose="02020603050405020304" pitchFamily="18" charset="0"/>
              <a:cs typeface="Times New Roman" panose="02020603050405020304" pitchFamily="18" charset="0"/>
            </a:endParaRPr>
          </a:p>
        </p:txBody>
      </p:sp>
      <p:pic>
        <p:nvPicPr>
          <p:cNvPr id="25" name="Рисунок 24">
            <a:hlinkClick r:id="rId8" action="ppaction://hlinksldjump"/>
          </p:cNvPr>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2281637" y="5778090"/>
            <a:ext cx="1033404" cy="896832"/>
          </a:xfrm>
          <a:prstGeom prst="rect">
            <a:avLst/>
          </a:prstGeom>
        </p:spPr>
      </p:pic>
      <p:pic>
        <p:nvPicPr>
          <p:cNvPr id="30" name="Рисунок 29">
            <a:hlinkClick r:id="rId10" action="ppaction://hlinksldjump"/>
          </p:cNvPr>
          <p:cNvPicPr>
            <a:picLocks noChangeAspect="1"/>
          </p:cNvPicPr>
          <p:nvPr/>
        </p:nvPicPr>
        <p:blipFill rotWithShape="1">
          <a:blip r:embed="rId11" cstate="print">
            <a:extLst>
              <a:ext uri="{28A0092B-C50C-407E-A947-70E740481C1C}">
                <a14:useLocalDpi xmlns:a14="http://schemas.microsoft.com/office/drawing/2010/main" xmlns="" val="0"/>
              </a:ext>
            </a:extLst>
          </a:blip>
          <a:srcRect t="8849"/>
          <a:stretch/>
        </p:blipFill>
        <p:spPr>
          <a:xfrm>
            <a:off x="3539292" y="5785339"/>
            <a:ext cx="1089359" cy="921134"/>
          </a:xfrm>
          <a:prstGeom prst="rect">
            <a:avLst/>
          </a:prstGeom>
        </p:spPr>
      </p:pic>
      <p:pic>
        <p:nvPicPr>
          <p:cNvPr id="31" name="Рисунок 30">
            <a:hlinkClick r:id="rId12" action="ppaction://hlinksldjump"/>
          </p:cNvPr>
          <p:cNvPicPr>
            <a:picLocks noChangeAspect="1"/>
          </p:cNvPicPr>
          <p:nvPr/>
        </p:nvPicPr>
        <p:blipFill>
          <a:blip r:embed="rId13" cstate="print">
            <a:extLst>
              <a:ext uri="{28A0092B-C50C-407E-A947-70E740481C1C}">
                <a14:useLocalDpi xmlns:a14="http://schemas.microsoft.com/office/drawing/2010/main" xmlns="" val="0"/>
              </a:ext>
            </a:extLst>
          </a:blip>
          <a:stretch>
            <a:fillRect/>
          </a:stretch>
        </p:blipFill>
        <p:spPr>
          <a:xfrm>
            <a:off x="4876860" y="5768320"/>
            <a:ext cx="1154294" cy="972757"/>
          </a:xfrm>
          <a:prstGeom prst="rect">
            <a:avLst/>
          </a:prstGeom>
        </p:spPr>
      </p:pic>
      <p:pic>
        <p:nvPicPr>
          <p:cNvPr id="35" name="Рисунок 34">
            <a:hlinkClick r:id="rId14" action="ppaction://hlinksldjump"/>
          </p:cNvPr>
          <p:cNvPicPr>
            <a:picLocks noChangeAspect="1"/>
          </p:cNvPicPr>
          <p:nvPr/>
        </p:nvPicPr>
        <p:blipFill>
          <a:blip r:embed="rId15" cstate="print">
            <a:extLst>
              <a:ext uri="{28A0092B-C50C-407E-A947-70E740481C1C}">
                <a14:useLocalDpi xmlns:a14="http://schemas.microsoft.com/office/drawing/2010/main" xmlns="" val="0"/>
              </a:ext>
            </a:extLst>
          </a:blip>
          <a:stretch>
            <a:fillRect/>
          </a:stretch>
        </p:blipFill>
        <p:spPr>
          <a:xfrm>
            <a:off x="6261020" y="5792922"/>
            <a:ext cx="1164576" cy="905967"/>
          </a:xfrm>
          <a:prstGeom prst="rect">
            <a:avLst/>
          </a:prstGeom>
        </p:spPr>
      </p:pic>
      <p:pic>
        <p:nvPicPr>
          <p:cNvPr id="36" name="Рисунок 35">
            <a:hlinkClick r:id="rId16" action="ppaction://hlinksldjump"/>
          </p:cNvPr>
          <p:cNvPicPr>
            <a:picLocks noChangeAspect="1"/>
          </p:cNvPicPr>
          <p:nvPr/>
        </p:nvPicPr>
        <p:blipFill>
          <a:blip r:embed="rId17" cstate="print">
            <a:extLst>
              <a:ext uri="{28A0092B-C50C-407E-A947-70E740481C1C}">
                <a14:useLocalDpi xmlns:a14="http://schemas.microsoft.com/office/drawing/2010/main" xmlns="" val="0"/>
              </a:ext>
            </a:extLst>
          </a:blip>
          <a:stretch>
            <a:fillRect/>
          </a:stretch>
        </p:blipFill>
        <p:spPr>
          <a:xfrm>
            <a:off x="7664255" y="5799990"/>
            <a:ext cx="1122754" cy="938990"/>
          </a:xfrm>
          <a:prstGeom prst="rect">
            <a:avLst/>
          </a:prstGeom>
        </p:spPr>
      </p:pic>
      <p:pic>
        <p:nvPicPr>
          <p:cNvPr id="45" name="Рисунок 44">
            <a:hlinkClick r:id="rId18" action="ppaction://hlinksldjump"/>
          </p:cNvPr>
          <p:cNvPicPr>
            <a:picLocks noChangeAspect="1"/>
          </p:cNvPicPr>
          <p:nvPr/>
        </p:nvPicPr>
        <p:blipFill>
          <a:blip r:embed="rId19" cstate="print">
            <a:extLst>
              <a:ext uri="{28A0092B-C50C-407E-A947-70E740481C1C}">
                <a14:useLocalDpi xmlns:a14="http://schemas.microsoft.com/office/drawing/2010/main" xmlns="" val="0"/>
              </a:ext>
            </a:extLst>
          </a:blip>
          <a:stretch>
            <a:fillRect/>
          </a:stretch>
        </p:blipFill>
        <p:spPr>
          <a:xfrm>
            <a:off x="9077505" y="5799989"/>
            <a:ext cx="1141887" cy="874933"/>
          </a:xfrm>
          <a:prstGeom prst="rect">
            <a:avLst/>
          </a:prstGeom>
        </p:spPr>
      </p:pic>
      <p:pic>
        <p:nvPicPr>
          <p:cNvPr id="46" name="Рисунок 45">
            <a:hlinkClick r:id="rId20" action="ppaction://hlinksldjump"/>
          </p:cNvPr>
          <p:cNvPicPr>
            <a:picLocks noChangeAspect="1"/>
          </p:cNvPicPr>
          <p:nvPr/>
        </p:nvPicPr>
        <p:blipFill>
          <a:blip r:embed="rId21" cstate="print">
            <a:extLst>
              <a:ext uri="{28A0092B-C50C-407E-A947-70E740481C1C}">
                <a14:useLocalDpi xmlns:a14="http://schemas.microsoft.com/office/drawing/2010/main" xmlns="" val="0"/>
              </a:ext>
            </a:extLst>
          </a:blip>
          <a:stretch>
            <a:fillRect/>
          </a:stretch>
        </p:blipFill>
        <p:spPr>
          <a:xfrm>
            <a:off x="10492304" y="5760111"/>
            <a:ext cx="1082889" cy="914812"/>
          </a:xfrm>
          <a:prstGeom prst="rect">
            <a:avLst/>
          </a:prstGeom>
        </p:spPr>
      </p:pic>
      <p:pic>
        <p:nvPicPr>
          <p:cNvPr id="1026" name="Picture 2" descr="https://www.eg.ru/wp-content/uploads/2018/02/40672112606125130.jpg"/>
          <p:cNvPicPr>
            <a:picLocks noChangeAspect="1" noChangeArrowheads="1"/>
          </p:cNvPicPr>
          <p:nvPr/>
        </p:nvPicPr>
        <p:blipFill>
          <a:blip r:embed="rId22" cstate="print">
            <a:extLst>
              <a:ext uri="{28A0092B-C50C-407E-A947-70E740481C1C}">
                <a14:useLocalDpi xmlns:a14="http://schemas.microsoft.com/office/drawing/2010/main" xmlns="" val="0"/>
              </a:ext>
            </a:extLst>
          </a:blip>
          <a:srcRect/>
          <a:stretch>
            <a:fillRect/>
          </a:stretch>
        </p:blipFill>
        <p:spPr bwMode="auto">
          <a:xfrm>
            <a:off x="5828813" y="4028983"/>
            <a:ext cx="2091713" cy="1570836"/>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https://www.eg.ru/wp-content/uploads/2018/02/59351484306125127.jpg"/>
          <p:cNvPicPr>
            <a:picLocks noChangeAspect="1" noChangeArrowheads="1"/>
          </p:cNvPicPr>
          <p:nvPr/>
        </p:nvPicPr>
        <p:blipFill rotWithShape="1">
          <a:blip r:embed="rId23" cstate="print">
            <a:extLst>
              <a:ext uri="{28A0092B-C50C-407E-A947-70E740481C1C}">
                <a14:useLocalDpi xmlns:a14="http://schemas.microsoft.com/office/drawing/2010/main" xmlns="" val="0"/>
              </a:ext>
            </a:extLst>
          </a:blip>
          <a:srcRect t="37015"/>
          <a:stretch/>
        </p:blipFill>
        <p:spPr bwMode="auto">
          <a:xfrm>
            <a:off x="7906718" y="3759298"/>
            <a:ext cx="3869442" cy="1830270"/>
          </a:xfrm>
          <a:prstGeom prst="rect">
            <a:avLst/>
          </a:prstGeom>
          <a:noFill/>
          <a:extLst>
            <a:ext uri="{909E8E84-426E-40DD-AFC4-6F175D3DCCD1}">
              <a14:hiddenFill xmlns:a14="http://schemas.microsoft.com/office/drawing/2010/main" xmlns="">
                <a:solidFill>
                  <a:srgbClr val="FFFFFF"/>
                </a:solidFill>
              </a14:hiddenFill>
            </a:ext>
          </a:extLst>
        </p:spPr>
      </p:pic>
      <p:pic>
        <p:nvPicPr>
          <p:cNvPr id="1030" name="Picture 6" descr="https://s3.cdn.eg.ru/wp-content/uploads/2018/02/91975763906125043.jpg"/>
          <p:cNvPicPr>
            <a:picLocks noChangeAspect="1" noChangeArrowheads="1"/>
          </p:cNvPicPr>
          <p:nvPr/>
        </p:nvPicPr>
        <p:blipFill rotWithShape="1">
          <a:blip r:embed="rId24" cstate="print">
            <a:extLst>
              <a:ext uri="{28A0092B-C50C-407E-A947-70E740481C1C}">
                <a14:useLocalDpi xmlns:a14="http://schemas.microsoft.com/office/drawing/2010/main" xmlns="" val="0"/>
              </a:ext>
            </a:extLst>
          </a:blip>
          <a:srcRect t="29420"/>
          <a:stretch/>
        </p:blipFill>
        <p:spPr bwMode="auto">
          <a:xfrm>
            <a:off x="2334385" y="3759298"/>
            <a:ext cx="3499246" cy="1852334"/>
          </a:xfrm>
          <a:prstGeom prst="rect">
            <a:avLst/>
          </a:prstGeom>
          <a:noFill/>
          <a:extLst>
            <a:ext uri="{909E8E84-426E-40DD-AFC4-6F175D3DCCD1}">
              <a14:hiddenFill xmlns:a14="http://schemas.microsoft.com/office/drawing/2010/main" xmlns="">
                <a:solidFill>
                  <a:srgbClr val="FFFFFF"/>
                </a:solidFill>
              </a14:hiddenFill>
            </a:ext>
          </a:extLst>
        </p:spPr>
      </p:pic>
      <p:pic>
        <p:nvPicPr>
          <p:cNvPr id="2" name="Рисунок 1">
            <a:hlinkClick r:id="rId25" action="ppaction://hlinksldjump"/>
          </p:cNvPr>
          <p:cNvPicPr>
            <a:picLocks noChangeAspect="1"/>
          </p:cNvPicPr>
          <p:nvPr/>
        </p:nvPicPr>
        <p:blipFill rotWithShape="1">
          <a:blip r:embed="rId26" cstate="print">
            <a:extLst>
              <a:ext uri="{28A0092B-C50C-407E-A947-70E740481C1C}">
                <a14:useLocalDpi xmlns:a14="http://schemas.microsoft.com/office/drawing/2010/main" xmlns="" val="0"/>
              </a:ext>
            </a:extLst>
          </a:blip>
          <a:srcRect b="50641"/>
          <a:stretch/>
        </p:blipFill>
        <p:spPr>
          <a:xfrm>
            <a:off x="2363152" y="713855"/>
            <a:ext cx="3165133" cy="1468728"/>
          </a:xfrm>
          <a:prstGeom prst="rect">
            <a:avLst/>
          </a:prstGeom>
          <a:ln>
            <a:solidFill>
              <a:schemeClr val="bg1">
                <a:lumMod val="50000"/>
              </a:schemeClr>
            </a:solidFill>
          </a:ln>
        </p:spPr>
      </p:pic>
      <p:pic>
        <p:nvPicPr>
          <p:cNvPr id="3" name="Рисунок 2">
            <a:hlinkClick r:id="rId27" action="ppaction://hlinksldjump"/>
          </p:cNvPr>
          <p:cNvPicPr>
            <a:picLocks noChangeAspect="1"/>
          </p:cNvPicPr>
          <p:nvPr/>
        </p:nvPicPr>
        <p:blipFill>
          <a:blip r:embed="rId28" cstate="print">
            <a:extLst>
              <a:ext uri="{28A0092B-C50C-407E-A947-70E740481C1C}">
                <a14:useLocalDpi xmlns:a14="http://schemas.microsoft.com/office/drawing/2010/main" xmlns="" val="0"/>
              </a:ext>
            </a:extLst>
          </a:blip>
          <a:stretch>
            <a:fillRect/>
          </a:stretch>
        </p:blipFill>
        <p:spPr>
          <a:xfrm>
            <a:off x="2363152" y="2220491"/>
            <a:ext cx="3147449" cy="1754200"/>
          </a:xfrm>
          <a:prstGeom prst="rect">
            <a:avLst/>
          </a:prstGeom>
          <a:ln>
            <a:solidFill>
              <a:schemeClr val="bg1">
                <a:lumMod val="50000"/>
              </a:schemeClr>
            </a:solidFill>
          </a:ln>
        </p:spPr>
      </p:pic>
      <p:pic>
        <p:nvPicPr>
          <p:cNvPr id="6" name="Рисунок 5">
            <a:hlinkClick r:id="rId29" action="ppaction://hlinksldjump"/>
          </p:cNvPr>
          <p:cNvPicPr>
            <a:picLocks noChangeAspect="1"/>
          </p:cNvPicPr>
          <p:nvPr/>
        </p:nvPicPr>
        <p:blipFill>
          <a:blip r:embed="rId30" cstate="print">
            <a:extLst>
              <a:ext uri="{28A0092B-C50C-407E-A947-70E740481C1C}">
                <a14:useLocalDpi xmlns:a14="http://schemas.microsoft.com/office/drawing/2010/main" xmlns="" val="0"/>
              </a:ext>
            </a:extLst>
          </a:blip>
          <a:stretch>
            <a:fillRect/>
          </a:stretch>
        </p:blipFill>
        <p:spPr>
          <a:xfrm>
            <a:off x="5865512" y="649537"/>
            <a:ext cx="1146898" cy="1748512"/>
          </a:xfrm>
          <a:prstGeom prst="rect">
            <a:avLst/>
          </a:prstGeom>
          <a:ln>
            <a:solidFill>
              <a:schemeClr val="accent6">
                <a:lumMod val="50000"/>
              </a:schemeClr>
            </a:solidFill>
          </a:ln>
        </p:spPr>
      </p:pic>
      <p:pic>
        <p:nvPicPr>
          <p:cNvPr id="7" name="Рисунок 6">
            <a:hlinkClick r:id="rId31" action="ppaction://hlinksldjump"/>
          </p:cNvPr>
          <p:cNvPicPr>
            <a:picLocks noChangeAspect="1"/>
          </p:cNvPicPr>
          <p:nvPr/>
        </p:nvPicPr>
        <p:blipFill>
          <a:blip r:embed="rId32" cstate="print">
            <a:extLst>
              <a:ext uri="{28A0092B-C50C-407E-A947-70E740481C1C}">
                <a14:useLocalDpi xmlns:a14="http://schemas.microsoft.com/office/drawing/2010/main" xmlns="" val="0"/>
              </a:ext>
            </a:extLst>
          </a:blip>
          <a:stretch>
            <a:fillRect/>
          </a:stretch>
        </p:blipFill>
        <p:spPr>
          <a:xfrm>
            <a:off x="8838668" y="654524"/>
            <a:ext cx="2937492" cy="1641807"/>
          </a:xfrm>
          <a:prstGeom prst="rect">
            <a:avLst/>
          </a:prstGeom>
          <a:ln>
            <a:solidFill>
              <a:schemeClr val="tx1">
                <a:lumMod val="65000"/>
                <a:lumOff val="35000"/>
              </a:schemeClr>
            </a:solidFill>
          </a:ln>
        </p:spPr>
      </p:pic>
      <p:pic>
        <p:nvPicPr>
          <p:cNvPr id="8" name="Рисунок 7">
            <a:hlinkClick r:id="rId33" action="ppaction://hlinksldjump"/>
          </p:cNvPr>
          <p:cNvPicPr>
            <a:picLocks noChangeAspect="1"/>
          </p:cNvPicPr>
          <p:nvPr/>
        </p:nvPicPr>
        <p:blipFill>
          <a:blip r:embed="rId34" cstate="print">
            <a:extLst>
              <a:ext uri="{28A0092B-C50C-407E-A947-70E740481C1C}">
                <a14:useLocalDpi xmlns:a14="http://schemas.microsoft.com/office/drawing/2010/main" xmlns="" val="0"/>
              </a:ext>
            </a:extLst>
          </a:blip>
          <a:stretch>
            <a:fillRect/>
          </a:stretch>
        </p:blipFill>
        <p:spPr>
          <a:xfrm>
            <a:off x="8838668" y="2382121"/>
            <a:ext cx="2946185" cy="1596357"/>
          </a:xfrm>
          <a:prstGeom prst="rect">
            <a:avLst/>
          </a:prstGeom>
          <a:ln>
            <a:solidFill>
              <a:schemeClr val="tx1">
                <a:lumMod val="65000"/>
                <a:lumOff val="35000"/>
              </a:schemeClr>
            </a:solidFill>
          </a:ln>
        </p:spPr>
      </p:pic>
      <p:pic>
        <p:nvPicPr>
          <p:cNvPr id="9" name="Рисунок 8">
            <a:hlinkClick r:id="rId35" action="ppaction://hlinksldjump"/>
          </p:cNvPr>
          <p:cNvPicPr>
            <a:picLocks noChangeAspect="1"/>
          </p:cNvPicPr>
          <p:nvPr/>
        </p:nvPicPr>
        <p:blipFill>
          <a:blip r:embed="rId36" cstate="print">
            <a:extLst>
              <a:ext uri="{28A0092B-C50C-407E-A947-70E740481C1C}">
                <a14:useLocalDpi xmlns:a14="http://schemas.microsoft.com/office/drawing/2010/main" xmlns="" val="0"/>
              </a:ext>
            </a:extLst>
          </a:blip>
          <a:stretch>
            <a:fillRect/>
          </a:stretch>
        </p:blipFill>
        <p:spPr>
          <a:xfrm>
            <a:off x="5959741" y="2475577"/>
            <a:ext cx="2504406" cy="1483603"/>
          </a:xfrm>
          <a:prstGeom prst="rect">
            <a:avLst/>
          </a:prstGeom>
        </p:spPr>
      </p:pic>
      <p:pic>
        <p:nvPicPr>
          <p:cNvPr id="10" name="Рисунок 9">
            <a:hlinkClick r:id="rId37" action="ppaction://hlinksldjump"/>
          </p:cNvPr>
          <p:cNvPicPr>
            <a:picLocks noChangeAspect="1"/>
          </p:cNvPicPr>
          <p:nvPr/>
        </p:nvPicPr>
        <p:blipFill>
          <a:blip r:embed="rId38" cstate="print">
            <a:extLst>
              <a:ext uri="{28A0092B-C50C-407E-A947-70E740481C1C}">
                <a14:useLocalDpi xmlns:a14="http://schemas.microsoft.com/office/drawing/2010/main" xmlns="" val="0"/>
              </a:ext>
            </a:extLst>
          </a:blip>
          <a:stretch>
            <a:fillRect/>
          </a:stretch>
        </p:blipFill>
        <p:spPr>
          <a:xfrm>
            <a:off x="7289537" y="649537"/>
            <a:ext cx="1234362" cy="1748147"/>
          </a:xfrm>
          <a:prstGeom prst="rect">
            <a:avLst/>
          </a:prstGeom>
        </p:spPr>
      </p:pic>
      <p:cxnSp>
        <p:nvCxnSpPr>
          <p:cNvPr id="37" name="Соединительная линия уступом 36"/>
          <p:cNvCxnSpPr/>
          <p:nvPr/>
        </p:nvCxnSpPr>
        <p:spPr>
          <a:xfrm>
            <a:off x="2284679" y="5642935"/>
            <a:ext cx="1000908" cy="59214"/>
          </a:xfrm>
          <a:prstGeom prst="bentConnector3">
            <a:avLst>
              <a:gd name="adj1" fmla="val 71082"/>
            </a:avLst>
          </a:prstGeom>
          <a:ln w="28575">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Соединительная линия уступом 39"/>
          <p:cNvCxnSpPr/>
          <p:nvPr/>
        </p:nvCxnSpPr>
        <p:spPr>
          <a:xfrm>
            <a:off x="3591493" y="5663520"/>
            <a:ext cx="1000908" cy="59214"/>
          </a:xfrm>
          <a:prstGeom prst="bentConnector3">
            <a:avLst>
              <a:gd name="adj1" fmla="val 71082"/>
            </a:avLst>
          </a:prstGeom>
          <a:ln w="28575">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 name="Соединительная линия уступом 40"/>
          <p:cNvCxnSpPr/>
          <p:nvPr/>
        </p:nvCxnSpPr>
        <p:spPr>
          <a:xfrm>
            <a:off x="4958833" y="5672524"/>
            <a:ext cx="1000908" cy="59214"/>
          </a:xfrm>
          <a:prstGeom prst="bentConnector3">
            <a:avLst>
              <a:gd name="adj1" fmla="val 71082"/>
            </a:avLst>
          </a:prstGeom>
          <a:ln w="28575">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Соединительная линия уступом 41"/>
          <p:cNvCxnSpPr/>
          <p:nvPr/>
        </p:nvCxnSpPr>
        <p:spPr>
          <a:xfrm>
            <a:off x="6288629" y="5670549"/>
            <a:ext cx="1000908" cy="59214"/>
          </a:xfrm>
          <a:prstGeom prst="bentConnector3">
            <a:avLst>
              <a:gd name="adj1" fmla="val 71082"/>
            </a:avLst>
          </a:prstGeom>
          <a:ln w="28575">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Соединительная линия уступом 43"/>
          <p:cNvCxnSpPr/>
          <p:nvPr/>
        </p:nvCxnSpPr>
        <p:spPr>
          <a:xfrm>
            <a:off x="7681218" y="5662883"/>
            <a:ext cx="1000908" cy="59214"/>
          </a:xfrm>
          <a:prstGeom prst="bentConnector3">
            <a:avLst>
              <a:gd name="adj1" fmla="val 71082"/>
            </a:avLst>
          </a:prstGeom>
          <a:ln w="28575">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7" name="Соединительная линия уступом 46"/>
          <p:cNvCxnSpPr/>
          <p:nvPr/>
        </p:nvCxnSpPr>
        <p:spPr>
          <a:xfrm>
            <a:off x="9101927" y="5692490"/>
            <a:ext cx="1000908" cy="59214"/>
          </a:xfrm>
          <a:prstGeom prst="bentConnector3">
            <a:avLst>
              <a:gd name="adj1" fmla="val 71082"/>
            </a:avLst>
          </a:prstGeom>
          <a:ln w="28575">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4" name="Соединительная линия уступом 53"/>
          <p:cNvCxnSpPr/>
          <p:nvPr/>
        </p:nvCxnSpPr>
        <p:spPr>
          <a:xfrm>
            <a:off x="10489334" y="5656147"/>
            <a:ext cx="1000908" cy="59214"/>
          </a:xfrm>
          <a:prstGeom prst="bentConnector3">
            <a:avLst>
              <a:gd name="adj1" fmla="val 71082"/>
            </a:avLst>
          </a:prstGeom>
          <a:ln w="28575">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376372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19808" y="175847"/>
            <a:ext cx="11693769" cy="6453554"/>
          </a:xfrm>
          <a:prstGeom prst="rect">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050" name="Picture 2" descr="https://www.eg.ru/wp-content/uploads/2018/02/12831429306125050.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53677" y="837600"/>
            <a:ext cx="4041899" cy="47631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Прямоугольник 1"/>
          <p:cNvSpPr/>
          <p:nvPr/>
        </p:nvSpPr>
        <p:spPr>
          <a:xfrm>
            <a:off x="1238369" y="5701706"/>
            <a:ext cx="2647831" cy="707886"/>
          </a:xfrm>
          <a:prstGeom prst="rect">
            <a:avLst/>
          </a:prstGeom>
        </p:spPr>
        <p:txBody>
          <a:bodyPr wrap="square">
            <a:spAutoFit/>
          </a:bodyPr>
          <a:lstStyle/>
          <a:p>
            <a:pPr algn="ctr"/>
            <a:r>
              <a:rPr lang="ru-RU" sz="2000" b="1" i="0" dirty="0" smtClean="0">
                <a:solidFill>
                  <a:srgbClr val="222222"/>
                </a:solidFill>
                <a:effectLst/>
                <a:latin typeface="Times New Roman" panose="02020603050405020304" pitchFamily="18" charset="0"/>
                <a:cs typeface="Times New Roman" panose="02020603050405020304" pitchFamily="18" charset="0"/>
              </a:rPr>
              <a:t>АЛЕКСАНДР ВАСИЛЕВСКИЙ</a:t>
            </a:r>
          </a:p>
        </p:txBody>
      </p:sp>
      <p:sp>
        <p:nvSpPr>
          <p:cNvPr id="3" name="Прямоугольник 2"/>
          <p:cNvSpPr/>
          <p:nvPr/>
        </p:nvSpPr>
        <p:spPr>
          <a:xfrm>
            <a:off x="4904761" y="1300501"/>
            <a:ext cx="6825762" cy="4401205"/>
          </a:xfrm>
          <a:prstGeom prst="rect">
            <a:avLst/>
          </a:prstGeom>
        </p:spPr>
        <p:txBody>
          <a:bodyPr wrap="square">
            <a:spAutoFit/>
          </a:bodyPr>
          <a:lstStyle/>
          <a:p>
            <a:pPr algn="ctr"/>
            <a:r>
              <a:rPr lang="ru-RU" sz="2800" b="1" i="0" dirty="0" smtClean="0">
                <a:solidFill>
                  <a:srgbClr val="222222"/>
                </a:solidFill>
                <a:effectLst/>
                <a:latin typeface="Times New Roman" panose="02020603050405020304" pitchFamily="18" charset="0"/>
                <a:cs typeface="Times New Roman" panose="02020603050405020304" pitchFamily="18" charset="0"/>
              </a:rPr>
              <a:t>АЛЕКСАНДР ВАСИЛЕВСКИЙ</a:t>
            </a:r>
          </a:p>
          <a:p>
            <a:pPr algn="ctr"/>
            <a:r>
              <a:rPr lang="ru-RU" sz="2800" b="1" i="1" dirty="0" smtClean="0">
                <a:solidFill>
                  <a:srgbClr val="222222"/>
                </a:solidFill>
                <a:effectLst/>
                <a:latin typeface="Times New Roman" panose="02020603050405020304" pitchFamily="18" charset="0"/>
                <a:cs typeface="Times New Roman" panose="02020603050405020304" pitchFamily="18" charset="0"/>
              </a:rPr>
              <a:t>Представитель Ставки Верховного Главнокомандования</a:t>
            </a:r>
          </a:p>
          <a:p>
            <a:pPr algn="just"/>
            <a:r>
              <a:rPr lang="ru-RU" sz="2800" dirty="0">
                <a:solidFill>
                  <a:srgbClr val="333333"/>
                </a:solidFill>
                <a:latin typeface="Times New Roman" panose="02020603050405020304" pitchFamily="18" charset="0"/>
                <a:cs typeface="Times New Roman" panose="02020603050405020304" pitchFamily="18" charset="0"/>
              </a:rPr>
              <a:t> </a:t>
            </a:r>
            <a:r>
              <a:rPr lang="ru-RU" sz="2800" dirty="0" smtClean="0">
                <a:solidFill>
                  <a:srgbClr val="333333"/>
                </a:solidFill>
                <a:latin typeface="Times New Roman" panose="02020603050405020304" pitchFamily="18" charset="0"/>
                <a:cs typeface="Times New Roman" panose="02020603050405020304" pitchFamily="18" charset="0"/>
              </a:rPr>
              <a:t>     </a:t>
            </a:r>
            <a:r>
              <a:rPr lang="ru-RU" sz="2800" b="0" i="0" dirty="0" smtClean="0">
                <a:solidFill>
                  <a:srgbClr val="333333"/>
                </a:solidFill>
                <a:effectLst/>
                <a:latin typeface="Times New Roman" panose="02020603050405020304" pitchFamily="18" charset="0"/>
                <a:cs typeface="Times New Roman" panose="02020603050405020304" pitchFamily="18" charset="0"/>
              </a:rPr>
              <a:t>Один из трех дважды кавалеров ордена «Победа» наряду с </a:t>
            </a:r>
            <a:r>
              <a:rPr lang="ru-RU" sz="2800" b="1" i="1" dirty="0" smtClean="0">
                <a:solidFill>
                  <a:srgbClr val="333333"/>
                </a:solidFill>
                <a:effectLst/>
                <a:latin typeface="Times New Roman" panose="02020603050405020304" pitchFamily="18" charset="0"/>
                <a:cs typeface="Times New Roman" panose="02020603050405020304" pitchFamily="18" charset="0"/>
              </a:rPr>
              <a:t>Жуковым и Сталиным</a:t>
            </a:r>
            <a:r>
              <a:rPr lang="ru-RU" sz="2800" b="0" i="0" dirty="0" smtClean="0">
                <a:solidFill>
                  <a:srgbClr val="333333"/>
                </a:solidFill>
                <a:effectLst/>
                <a:latin typeface="Times New Roman" panose="02020603050405020304" pitchFamily="18" charset="0"/>
                <a:cs typeface="Times New Roman" panose="02020603050405020304" pitchFamily="18" charset="0"/>
              </a:rPr>
              <a:t>. Войска под его командованием разгромили впоследствии Квантунскую армию за 24 дня, хотя американские генералы убеждали </a:t>
            </a:r>
            <a:r>
              <a:rPr lang="ru-RU" sz="2800" b="1" i="1" dirty="0" smtClean="0">
                <a:solidFill>
                  <a:srgbClr val="333333"/>
                </a:solidFill>
                <a:effectLst/>
                <a:latin typeface="Times New Roman" panose="02020603050405020304" pitchFamily="18" charset="0"/>
                <a:cs typeface="Times New Roman" panose="02020603050405020304" pitchFamily="18" charset="0"/>
              </a:rPr>
              <a:t>Рузвельта</a:t>
            </a:r>
            <a:r>
              <a:rPr lang="ru-RU" sz="2800" b="0" i="0" dirty="0" smtClean="0">
                <a:solidFill>
                  <a:srgbClr val="333333"/>
                </a:solidFill>
                <a:effectLst/>
                <a:latin typeface="Times New Roman" panose="02020603050405020304" pitchFamily="18" charset="0"/>
                <a:cs typeface="Times New Roman" panose="02020603050405020304" pitchFamily="18" charset="0"/>
              </a:rPr>
              <a:t>, что это можно сделать лишь за два года.</a:t>
            </a:r>
            <a:endParaRPr lang="ru-RU" sz="2800" b="0" i="0" dirty="0">
              <a:solidFill>
                <a:srgbClr val="333333"/>
              </a:solidFill>
              <a:effectLst/>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4695576" y="396590"/>
            <a:ext cx="6915153" cy="523220"/>
          </a:xfrm>
          <a:prstGeom prst="rect">
            <a:avLst/>
          </a:prstGeom>
        </p:spPr>
        <p:txBody>
          <a:bodyPr wrap="square">
            <a:spAutoFit/>
          </a:bodyPr>
          <a:lstStyle/>
          <a:p>
            <a:pPr algn="ctr"/>
            <a:r>
              <a:rPr lang="ru-RU" sz="2800" b="1" i="0" dirty="0" smtClean="0">
                <a:solidFill>
                  <a:srgbClr val="C00000"/>
                </a:solidFill>
                <a:effectLst/>
                <a:latin typeface="Times New Roman" panose="02020603050405020304" pitchFamily="18" charset="0"/>
                <a:cs typeface="Times New Roman" panose="02020603050405020304" pitchFamily="18" charset="0"/>
              </a:rPr>
              <a:t>Командующие сторонами СССР</a:t>
            </a:r>
            <a:endParaRPr lang="ru-RU" sz="2800" b="1" i="0" dirty="0">
              <a:solidFill>
                <a:srgbClr val="C00000"/>
              </a:solidFill>
              <a:effectLst/>
              <a:latin typeface="Times New Roman" panose="02020603050405020304" pitchFamily="18" charset="0"/>
              <a:cs typeface="Times New Roman" panose="02020603050405020304" pitchFamily="18" charset="0"/>
            </a:endParaRPr>
          </a:p>
        </p:txBody>
      </p:sp>
      <p:sp>
        <p:nvSpPr>
          <p:cNvPr id="6" name="Управляющая кнопка: назад 5">
            <a:hlinkClick r:id="rId3" action="ppaction://hlinksldjump" highlightClick="1"/>
          </p:cNvPr>
          <p:cNvSpPr/>
          <p:nvPr/>
        </p:nvSpPr>
        <p:spPr>
          <a:xfrm>
            <a:off x="11192608" y="6101862"/>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2504777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7757" y="246887"/>
            <a:ext cx="11693769" cy="6309361"/>
          </a:xfrm>
          <a:prstGeom prst="rect">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smtClean="0"/>
              <a:t>СЕМЕН ТИМОШЕНКО</a:t>
            </a:r>
            <a:endParaRPr lang="ru-RU" b="1" dirty="0"/>
          </a:p>
        </p:txBody>
      </p:sp>
      <p:sp>
        <p:nvSpPr>
          <p:cNvPr id="3" name="Прямоугольник 2"/>
          <p:cNvSpPr/>
          <p:nvPr/>
        </p:nvSpPr>
        <p:spPr>
          <a:xfrm>
            <a:off x="4471588" y="594731"/>
            <a:ext cx="6915153" cy="523220"/>
          </a:xfrm>
          <a:prstGeom prst="rect">
            <a:avLst/>
          </a:prstGeom>
        </p:spPr>
        <p:txBody>
          <a:bodyPr wrap="square">
            <a:spAutoFit/>
          </a:bodyPr>
          <a:lstStyle/>
          <a:p>
            <a:pPr algn="ctr"/>
            <a:r>
              <a:rPr lang="ru-RU" sz="2800" b="1" i="0" dirty="0" smtClean="0">
                <a:solidFill>
                  <a:srgbClr val="C00000"/>
                </a:solidFill>
                <a:effectLst/>
                <a:latin typeface="Times New Roman" panose="02020603050405020304" pitchFamily="18" charset="0"/>
                <a:cs typeface="Times New Roman" panose="02020603050405020304" pitchFamily="18" charset="0"/>
              </a:rPr>
              <a:t>Командующие сторонами СССР</a:t>
            </a:r>
            <a:endParaRPr lang="ru-RU" sz="2800" b="1" i="0" dirty="0">
              <a:solidFill>
                <a:srgbClr val="C00000"/>
              </a:solidFill>
              <a:effectLst/>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cstate="print"/>
          <a:stretch>
            <a:fillRect/>
          </a:stretch>
        </p:blipFill>
        <p:spPr>
          <a:xfrm>
            <a:off x="456169" y="782514"/>
            <a:ext cx="3808100" cy="4607055"/>
          </a:xfrm>
          <a:prstGeom prst="rect">
            <a:avLst/>
          </a:prstGeom>
        </p:spPr>
      </p:pic>
      <p:sp>
        <p:nvSpPr>
          <p:cNvPr id="6" name="Прямоугольник 5"/>
          <p:cNvSpPr/>
          <p:nvPr/>
        </p:nvSpPr>
        <p:spPr>
          <a:xfrm>
            <a:off x="1170406" y="5618965"/>
            <a:ext cx="2026517" cy="707886"/>
          </a:xfrm>
          <a:prstGeom prst="rect">
            <a:avLst/>
          </a:prstGeom>
        </p:spPr>
        <p:txBody>
          <a:bodyPr wrap="none">
            <a:spAutoFit/>
          </a:bodyPr>
          <a:lstStyle/>
          <a:p>
            <a:pPr algn="ctr"/>
            <a:r>
              <a:rPr lang="ru-RU" sz="2000" b="1" i="0" dirty="0" smtClean="0">
                <a:solidFill>
                  <a:srgbClr val="222222"/>
                </a:solidFill>
                <a:effectLst/>
                <a:latin typeface="Times New Roman" panose="02020603050405020304" pitchFamily="18" charset="0"/>
                <a:cs typeface="Times New Roman" panose="02020603050405020304" pitchFamily="18" charset="0"/>
              </a:rPr>
              <a:t>СЕМЕН </a:t>
            </a:r>
          </a:p>
          <a:p>
            <a:pPr algn="ctr"/>
            <a:r>
              <a:rPr lang="ru-RU" sz="2000" b="1" i="0" dirty="0" smtClean="0">
                <a:solidFill>
                  <a:srgbClr val="222222"/>
                </a:solidFill>
                <a:effectLst/>
                <a:latin typeface="Times New Roman" panose="02020603050405020304" pitchFamily="18" charset="0"/>
                <a:cs typeface="Times New Roman" panose="02020603050405020304" pitchFamily="18" charset="0"/>
              </a:rPr>
              <a:t>ТИМОШЕНКО</a:t>
            </a:r>
            <a:endParaRPr lang="ru-RU" sz="2000" b="1" i="0" dirty="0">
              <a:solidFill>
                <a:srgbClr val="222222"/>
              </a:solidFill>
              <a:effectLst/>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4670145" y="1465795"/>
            <a:ext cx="7005335" cy="3539430"/>
          </a:xfrm>
          <a:prstGeom prst="rect">
            <a:avLst/>
          </a:prstGeom>
        </p:spPr>
        <p:txBody>
          <a:bodyPr wrap="square">
            <a:spAutoFit/>
          </a:bodyPr>
          <a:lstStyle/>
          <a:p>
            <a:pPr algn="ctr"/>
            <a:r>
              <a:rPr lang="ru-RU" sz="2800" b="1" i="0" dirty="0" smtClean="0">
                <a:solidFill>
                  <a:srgbClr val="222222"/>
                </a:solidFill>
                <a:effectLst/>
                <a:latin typeface="Times New Roman" panose="02020603050405020304" pitchFamily="18" charset="0"/>
                <a:cs typeface="Times New Roman" panose="02020603050405020304" pitchFamily="18" charset="0"/>
              </a:rPr>
              <a:t>СЕМЕН ТИМОШЕНКО</a:t>
            </a:r>
          </a:p>
          <a:p>
            <a:pPr algn="ctr"/>
            <a:r>
              <a:rPr lang="ru-RU" sz="2800" b="1" i="1" dirty="0" smtClean="0">
                <a:solidFill>
                  <a:srgbClr val="222222"/>
                </a:solidFill>
                <a:effectLst/>
                <a:latin typeface="Times New Roman" panose="02020603050405020304" pitchFamily="18" charset="0"/>
                <a:cs typeface="Times New Roman" panose="02020603050405020304" pitchFamily="18" charset="0"/>
              </a:rPr>
              <a:t>Командующий Сталинградским фронтом</a:t>
            </a:r>
          </a:p>
          <a:p>
            <a:pPr algn="just"/>
            <a:r>
              <a:rPr lang="ru-RU" sz="2800" b="0" i="0" dirty="0" smtClean="0">
                <a:solidFill>
                  <a:srgbClr val="333333"/>
                </a:solidFill>
                <a:effectLst/>
                <a:latin typeface="Times New Roman" panose="02020603050405020304" pitchFamily="18" charset="0"/>
                <a:cs typeface="Times New Roman" panose="02020603050405020304" pitchFamily="18" charset="0"/>
              </a:rPr>
              <a:t>      Попал в опалу после провала нескольких операций под его командованием. Но репрессирован не был. Его имя стало символом личной отваги. Колумбийский экстремист </a:t>
            </a:r>
            <a:r>
              <a:rPr lang="ru-RU" sz="2800" b="1" i="0" dirty="0" smtClean="0">
                <a:solidFill>
                  <a:srgbClr val="333333"/>
                </a:solidFill>
                <a:effectLst/>
                <a:latin typeface="Times New Roman" panose="02020603050405020304" pitchFamily="18" charset="0"/>
                <a:cs typeface="Times New Roman" panose="02020603050405020304" pitchFamily="18" charset="0"/>
              </a:rPr>
              <a:t>Эчеверри</a:t>
            </a:r>
            <a:r>
              <a:rPr lang="ru-RU" sz="2800" b="0" i="0" dirty="0" smtClean="0">
                <a:solidFill>
                  <a:srgbClr val="333333"/>
                </a:solidFill>
                <a:effectLst/>
                <a:latin typeface="Times New Roman" panose="02020603050405020304" pitchFamily="18" charset="0"/>
                <a:cs typeface="Times New Roman" panose="02020603050405020304" pitchFamily="18" charset="0"/>
              </a:rPr>
              <a:t> использует псевдоним Timochenko в честь русского полководца.</a:t>
            </a:r>
            <a:endParaRPr lang="ru-RU" sz="2800" b="0" i="0" dirty="0">
              <a:solidFill>
                <a:srgbClr val="333333"/>
              </a:solidFill>
              <a:effectLst/>
              <a:latin typeface="Times New Roman" panose="02020603050405020304" pitchFamily="18" charset="0"/>
              <a:cs typeface="Times New Roman" panose="02020603050405020304" pitchFamily="18" charset="0"/>
            </a:endParaRPr>
          </a:p>
        </p:txBody>
      </p:sp>
      <p:sp>
        <p:nvSpPr>
          <p:cNvPr id="7" name="Управляющая кнопка: назад 6">
            <a:hlinkClick r:id="rId3" action="ppaction://hlinksldjump" highlightClick="1"/>
          </p:cNvPr>
          <p:cNvSpPr/>
          <p:nvPr/>
        </p:nvSpPr>
        <p:spPr>
          <a:xfrm>
            <a:off x="11192608" y="6101862"/>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8311950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19808" y="192025"/>
            <a:ext cx="11758832" cy="6473952"/>
          </a:xfrm>
          <a:prstGeom prst="rect">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098" name="Picture 2" descr="https://www.eg.ru/wp-content/uploads/2018/02/93323893406125058.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6471" y="874169"/>
            <a:ext cx="4196968" cy="4654573"/>
          </a:xfrm>
          <a:prstGeom prst="rect">
            <a:avLst/>
          </a:prstGeom>
          <a:noFill/>
          <a:extLst>
            <a:ext uri="{909E8E84-426E-40DD-AFC4-6F175D3DCCD1}">
              <a14:hiddenFill xmlns:a14="http://schemas.microsoft.com/office/drawing/2010/main" xmlns="">
                <a:solidFill>
                  <a:srgbClr val="FFFFFF"/>
                </a:solidFill>
              </a14:hiddenFill>
            </a:ext>
          </a:extLst>
        </p:spPr>
      </p:pic>
      <p:sp>
        <p:nvSpPr>
          <p:cNvPr id="5" name="Прямоугольник 4"/>
          <p:cNvSpPr/>
          <p:nvPr/>
        </p:nvSpPr>
        <p:spPr>
          <a:xfrm>
            <a:off x="4796904" y="703998"/>
            <a:ext cx="6915153" cy="523220"/>
          </a:xfrm>
          <a:prstGeom prst="rect">
            <a:avLst/>
          </a:prstGeom>
        </p:spPr>
        <p:txBody>
          <a:bodyPr wrap="square">
            <a:spAutoFit/>
          </a:bodyPr>
          <a:lstStyle/>
          <a:p>
            <a:pPr algn="ctr"/>
            <a:r>
              <a:rPr lang="ru-RU" sz="2800" b="1" i="0" dirty="0" smtClean="0">
                <a:solidFill>
                  <a:srgbClr val="C00000"/>
                </a:solidFill>
                <a:effectLst/>
                <a:latin typeface="Times New Roman" panose="02020603050405020304" pitchFamily="18" charset="0"/>
                <a:cs typeface="Times New Roman" panose="02020603050405020304" pitchFamily="18" charset="0"/>
              </a:rPr>
              <a:t>Командующие сторонами СССР</a:t>
            </a:r>
            <a:endParaRPr lang="ru-RU" sz="2800" b="1" i="0" dirty="0">
              <a:solidFill>
                <a:srgbClr val="C00000"/>
              </a:solidFill>
              <a:effectLst/>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5110675" y="1739190"/>
            <a:ext cx="6096000" cy="3662541"/>
          </a:xfrm>
          <a:prstGeom prst="rect">
            <a:avLst/>
          </a:prstGeom>
        </p:spPr>
        <p:txBody>
          <a:bodyPr>
            <a:spAutoFit/>
          </a:bodyPr>
          <a:lstStyle/>
          <a:p>
            <a:pPr algn="ctr"/>
            <a:r>
              <a:rPr lang="ru-RU" sz="2800" b="1" i="0" dirty="0" smtClean="0">
                <a:solidFill>
                  <a:srgbClr val="222222"/>
                </a:solidFill>
                <a:effectLst/>
                <a:latin typeface="Times New Roman" panose="02020603050405020304" pitchFamily="18" charset="0"/>
                <a:cs typeface="Times New Roman" panose="02020603050405020304" pitchFamily="18" charset="0"/>
              </a:rPr>
              <a:t>ВАСИЛИЙ ЧУЙКОВ</a:t>
            </a:r>
          </a:p>
          <a:p>
            <a:pPr algn="ctr"/>
            <a:r>
              <a:rPr lang="ru-RU" sz="2800" b="1" i="1" dirty="0" smtClean="0">
                <a:solidFill>
                  <a:srgbClr val="222222"/>
                </a:solidFill>
                <a:effectLst/>
                <a:latin typeface="Times New Roman" panose="02020603050405020304" pitchFamily="18" charset="0"/>
                <a:cs typeface="Times New Roman" panose="02020603050405020304" pitchFamily="18" charset="0"/>
              </a:rPr>
              <a:t>Командующий 62-й армией</a:t>
            </a:r>
          </a:p>
          <a:p>
            <a:r>
              <a:rPr lang="ru-RU" sz="2800" b="0" i="0" dirty="0" smtClean="0">
                <a:solidFill>
                  <a:srgbClr val="333333"/>
                </a:solidFill>
                <a:effectLst/>
                <a:latin typeface="Times New Roman" panose="02020603050405020304" pitchFamily="18" charset="0"/>
                <a:cs typeface="Times New Roman" panose="02020603050405020304" pitchFamily="18" charset="0"/>
              </a:rPr>
              <a:t>      Бытовал миф, что всю битву он ходил в белых перчатках. На самом деле это были бинты - на нервной почве генерал страдал экземой, руки сильно кровоточили.</a:t>
            </a:r>
          </a:p>
          <a:p>
            <a:r>
              <a:rPr lang="ru-RU" dirty="0" smtClean="0"/>
              <a:t/>
            </a:r>
            <a:br>
              <a:rPr lang="ru-RU" dirty="0" smtClean="0"/>
            </a:br>
            <a:endParaRPr lang="ru-RU" dirty="0"/>
          </a:p>
        </p:txBody>
      </p:sp>
      <p:sp>
        <p:nvSpPr>
          <p:cNvPr id="6" name="Прямоугольник 5"/>
          <p:cNvSpPr/>
          <p:nvPr/>
        </p:nvSpPr>
        <p:spPr>
          <a:xfrm>
            <a:off x="1653198" y="5681861"/>
            <a:ext cx="1823513" cy="830997"/>
          </a:xfrm>
          <a:prstGeom prst="rect">
            <a:avLst/>
          </a:prstGeom>
        </p:spPr>
        <p:txBody>
          <a:bodyPr wrap="none">
            <a:spAutoFit/>
          </a:bodyPr>
          <a:lstStyle/>
          <a:p>
            <a:pPr algn="ctr"/>
            <a:r>
              <a:rPr lang="ru-RU" sz="2400" b="1" dirty="0">
                <a:solidFill>
                  <a:srgbClr val="222222"/>
                </a:solidFill>
                <a:latin typeface="Times New Roman" panose="02020603050405020304" pitchFamily="18" charset="0"/>
                <a:cs typeface="Times New Roman" panose="02020603050405020304" pitchFamily="18" charset="0"/>
              </a:rPr>
              <a:t>ВАСИЛИЙ </a:t>
            </a:r>
            <a:endParaRPr lang="ru-RU" sz="2400" b="1" dirty="0" smtClean="0">
              <a:solidFill>
                <a:srgbClr val="222222"/>
              </a:solidFill>
              <a:latin typeface="Times New Roman" panose="02020603050405020304" pitchFamily="18" charset="0"/>
              <a:cs typeface="Times New Roman" panose="02020603050405020304" pitchFamily="18" charset="0"/>
            </a:endParaRPr>
          </a:p>
          <a:p>
            <a:pPr algn="ctr"/>
            <a:r>
              <a:rPr lang="ru-RU" sz="2400" b="1" dirty="0" smtClean="0">
                <a:solidFill>
                  <a:srgbClr val="222222"/>
                </a:solidFill>
                <a:latin typeface="Times New Roman" panose="02020603050405020304" pitchFamily="18" charset="0"/>
                <a:cs typeface="Times New Roman" panose="02020603050405020304" pitchFamily="18" charset="0"/>
              </a:rPr>
              <a:t>ЧУЙКОВ</a:t>
            </a:r>
            <a:endParaRPr lang="ru-RU" sz="2400" b="1" dirty="0">
              <a:solidFill>
                <a:srgbClr val="222222"/>
              </a:solidFill>
              <a:latin typeface="Times New Roman" panose="02020603050405020304" pitchFamily="18" charset="0"/>
              <a:cs typeface="Times New Roman" panose="02020603050405020304" pitchFamily="18" charset="0"/>
            </a:endParaRPr>
          </a:p>
        </p:txBody>
      </p:sp>
      <p:sp>
        <p:nvSpPr>
          <p:cNvPr id="7" name="Управляющая кнопка: назад 6">
            <a:hlinkClick r:id="rId3" action="ppaction://hlinksldjump" highlightClick="1"/>
          </p:cNvPr>
          <p:cNvSpPr/>
          <p:nvPr/>
        </p:nvSpPr>
        <p:spPr>
          <a:xfrm>
            <a:off x="11192608" y="6101862"/>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5085128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8226" y="1503293"/>
            <a:ext cx="10030612" cy="4524315"/>
          </a:xfrm>
          <a:prstGeom prst="rect">
            <a:avLst/>
          </a:prstGeom>
          <a:solidFill>
            <a:schemeClr val="bg1">
              <a:lumMod val="95000"/>
            </a:schemeClr>
          </a:solidFill>
          <a:ln>
            <a:solidFill>
              <a:srgbClr val="C00000"/>
            </a:solidFill>
          </a:ln>
        </p:spPr>
        <p:txBody>
          <a:bodyPr wrap="square">
            <a:spAutoFit/>
          </a:bodyPr>
          <a:lstStyle/>
          <a:p>
            <a:pPr algn="ctr"/>
            <a:r>
              <a:rPr lang="ru-RU" sz="3200" b="1" i="1" dirty="0" smtClean="0">
                <a:solidFill>
                  <a:srgbClr val="222222"/>
                </a:solidFill>
                <a:effectLst/>
                <a:latin typeface="Times New Roman" panose="02020603050405020304" pitchFamily="18" charset="0"/>
                <a:cs typeface="Times New Roman" panose="02020603050405020304" pitchFamily="18" charset="0"/>
              </a:rPr>
              <a:t>   17 июля 1942 года</a:t>
            </a:r>
          </a:p>
          <a:p>
            <a:pPr algn="just"/>
            <a:r>
              <a:rPr lang="ru-RU" sz="3200" b="0" i="0" dirty="0" smtClean="0">
                <a:solidFill>
                  <a:srgbClr val="333333"/>
                </a:solidFill>
                <a:effectLst/>
                <a:latin typeface="Times New Roman" panose="02020603050405020304" pitchFamily="18" charset="0"/>
                <a:cs typeface="Times New Roman" panose="02020603050405020304" pitchFamily="18" charset="0"/>
              </a:rPr>
              <a:t>      Передовые части немецко-фашистских войск в составе 6-й полевой армии вермахта вышли к рекам Чир и Дон. 23 августа фашисты прорвались к Волге севернее Сталинграда.  13 сентября - наступление немецко-фашистских войск по всему фронту. В конце октября после ожесточенного сопротивления захвачен Сталинградский танковый завод. 11 ноября немцы пробились к Волге южнее завода «Баррикады».</a:t>
            </a:r>
            <a:endParaRPr lang="ru-RU" sz="3200" b="0" i="0" dirty="0">
              <a:solidFill>
                <a:srgbClr val="333333"/>
              </a:solidFill>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3411416" y="253846"/>
            <a:ext cx="5372100" cy="646331"/>
          </a:xfrm>
          <a:prstGeom prst="rect">
            <a:avLst/>
          </a:prstGeom>
          <a:noFill/>
        </p:spPr>
        <p:txBody>
          <a:bodyPr wrap="square" rtlCol="0">
            <a:spAutoFit/>
          </a:bodyPr>
          <a:lstStyle/>
          <a:p>
            <a:pPr algn="ctr"/>
            <a:r>
              <a:rPr lang="ru-RU" sz="3600" b="1" dirty="0" smtClean="0">
                <a:solidFill>
                  <a:srgbClr val="C00000"/>
                </a:solidFill>
                <a:latin typeface="Times New Roman" panose="02020603050405020304" pitchFamily="18" charset="0"/>
                <a:cs typeface="Times New Roman" panose="02020603050405020304" pitchFamily="18" charset="0"/>
              </a:rPr>
              <a:t>ХРОНИКА  БИТВЫ</a:t>
            </a:r>
            <a:endParaRPr lang="ru-RU" sz="3600" b="1" dirty="0">
              <a:solidFill>
                <a:srgbClr val="C00000"/>
              </a:solidFill>
              <a:latin typeface="Times New Roman" panose="02020603050405020304" pitchFamily="18" charset="0"/>
              <a:cs typeface="Times New Roman" panose="02020603050405020304" pitchFamily="18" charset="0"/>
            </a:endParaRPr>
          </a:p>
        </p:txBody>
      </p:sp>
      <p:sp>
        <p:nvSpPr>
          <p:cNvPr id="4" name="Управляющая кнопка: назад 3">
            <a:hlinkClick r:id="rId2" action="ppaction://hlinksldjump" highlightClick="1"/>
          </p:cNvPr>
          <p:cNvSpPr/>
          <p:nvPr/>
        </p:nvSpPr>
        <p:spPr>
          <a:xfrm>
            <a:off x="11517923" y="6374424"/>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28542950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88025" y="1413110"/>
            <a:ext cx="10058398" cy="4524315"/>
          </a:xfrm>
          <a:prstGeom prst="rect">
            <a:avLst/>
          </a:prstGeom>
          <a:solidFill>
            <a:schemeClr val="bg1">
              <a:lumMod val="95000"/>
            </a:schemeClr>
          </a:solidFill>
          <a:ln>
            <a:solidFill>
              <a:srgbClr val="C00000"/>
            </a:solidFill>
          </a:ln>
        </p:spPr>
        <p:txBody>
          <a:bodyPr wrap="square">
            <a:spAutoFit/>
          </a:bodyPr>
          <a:lstStyle/>
          <a:p>
            <a:pPr algn="ctr"/>
            <a:r>
              <a:rPr lang="ru-RU" sz="3200" b="1" i="1" dirty="0" smtClean="0">
                <a:solidFill>
                  <a:srgbClr val="222222"/>
                </a:solidFill>
                <a:effectLst/>
                <a:latin typeface="Times New Roman" panose="02020603050405020304" pitchFamily="18" charset="0"/>
                <a:cs typeface="Times New Roman" panose="02020603050405020304" pitchFamily="18" charset="0"/>
              </a:rPr>
              <a:t>19 ноября 1942 года</a:t>
            </a:r>
          </a:p>
          <a:p>
            <a:pPr algn="just"/>
            <a:r>
              <a:rPr lang="ru-RU" sz="3200" b="0" i="0" dirty="0" smtClean="0">
                <a:solidFill>
                  <a:srgbClr val="333333"/>
                </a:solidFill>
                <a:effectLst/>
                <a:latin typeface="Times New Roman" panose="02020603050405020304" pitchFamily="18" charset="0"/>
                <a:cs typeface="Times New Roman" panose="02020603050405020304" pitchFamily="18" charset="0"/>
              </a:rPr>
              <a:t>     Наступление фашистов захлебнулось, они переходят к обороне. 19-20 ноября начинают контрнаступление войска Донского, Сталинградского и Юго-Западного фронтов. В ходе наступления была разгромлена 5-я румынская армия, 27 тыс. ее солдат и офицеров взяты в плен. 23 ноября кольцо вокруг группировки противника сомкнулось. 30 ноября операция по окружению и блокированию немцев полностью завершена.</a:t>
            </a:r>
          </a:p>
        </p:txBody>
      </p:sp>
      <p:sp>
        <p:nvSpPr>
          <p:cNvPr id="3" name="TextBox 2"/>
          <p:cNvSpPr txBox="1"/>
          <p:nvPr/>
        </p:nvSpPr>
        <p:spPr>
          <a:xfrm>
            <a:off x="2980592" y="412108"/>
            <a:ext cx="5372100" cy="646331"/>
          </a:xfrm>
          <a:prstGeom prst="rect">
            <a:avLst/>
          </a:prstGeom>
          <a:noFill/>
        </p:spPr>
        <p:txBody>
          <a:bodyPr wrap="square" rtlCol="0">
            <a:spAutoFit/>
          </a:bodyPr>
          <a:lstStyle/>
          <a:p>
            <a:pPr algn="ctr"/>
            <a:r>
              <a:rPr lang="ru-RU" sz="3600" b="1" dirty="0" smtClean="0">
                <a:solidFill>
                  <a:srgbClr val="C00000"/>
                </a:solidFill>
                <a:latin typeface="Times New Roman" panose="02020603050405020304" pitchFamily="18" charset="0"/>
                <a:cs typeface="Times New Roman" panose="02020603050405020304" pitchFamily="18" charset="0"/>
              </a:rPr>
              <a:t>ХРОНИКА  БИТВЫ</a:t>
            </a:r>
            <a:endParaRPr lang="ru-RU" sz="3600" b="1" dirty="0">
              <a:solidFill>
                <a:srgbClr val="C00000"/>
              </a:solidFill>
              <a:latin typeface="Times New Roman" panose="02020603050405020304" pitchFamily="18" charset="0"/>
              <a:cs typeface="Times New Roman" panose="02020603050405020304" pitchFamily="18" charset="0"/>
            </a:endParaRPr>
          </a:p>
        </p:txBody>
      </p:sp>
      <p:sp>
        <p:nvSpPr>
          <p:cNvPr id="4" name="Управляющая кнопка: назад 3">
            <a:hlinkClick r:id="rId2" action="ppaction://hlinksldjump" highlightClick="1"/>
          </p:cNvPr>
          <p:cNvSpPr/>
          <p:nvPr/>
        </p:nvSpPr>
        <p:spPr>
          <a:xfrm>
            <a:off x="11473962" y="6321669"/>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1974471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33449" y="1287039"/>
            <a:ext cx="10152186" cy="4524315"/>
          </a:xfrm>
          <a:prstGeom prst="rect">
            <a:avLst/>
          </a:prstGeom>
          <a:solidFill>
            <a:schemeClr val="bg1">
              <a:lumMod val="95000"/>
            </a:schemeClr>
          </a:solidFill>
          <a:ln>
            <a:solidFill>
              <a:srgbClr val="C00000"/>
            </a:solidFill>
          </a:ln>
        </p:spPr>
        <p:txBody>
          <a:bodyPr wrap="square">
            <a:spAutoFit/>
          </a:bodyPr>
          <a:lstStyle/>
          <a:p>
            <a:pPr algn="ctr"/>
            <a:r>
              <a:rPr lang="ru-RU" sz="3200" b="1" i="1" dirty="0" smtClean="0">
                <a:solidFill>
                  <a:schemeClr val="tx1"/>
                </a:solidFill>
                <a:latin typeface="Times New Roman" panose="02020603050405020304" pitchFamily="18" charset="0"/>
                <a:cs typeface="Times New Roman" panose="02020603050405020304" pitchFamily="18" charset="0"/>
              </a:rPr>
              <a:t>12 декабря 1942 года</a:t>
            </a:r>
          </a:p>
          <a:p>
            <a:pPr algn="just"/>
            <a:r>
              <a:rPr lang="ru-RU" sz="3200" dirty="0" smtClean="0">
                <a:solidFill>
                  <a:schemeClr val="tx1"/>
                </a:solidFill>
                <a:latin typeface="Times New Roman" panose="02020603050405020304" pitchFamily="18" charset="0"/>
                <a:cs typeface="Times New Roman" panose="02020603050405020304" pitchFamily="18" charset="0"/>
              </a:rPr>
              <a:t>Начало операции фашистов «Зимняя гроза» - попытка прорвать кольцо снаружи. Используя превосходство в людях и артиллерии в 2 раза, а в танках- более чем в 6 раз, гитлеровцы под командованием генерал-фельдмаршала Манштейна прорвали оборону Сталинградского фронта. 22 декабря наступление у реки Мышкова остановлено, фашисты перешли к обороне.</a:t>
            </a:r>
          </a:p>
          <a:p>
            <a:pPr algn="just"/>
            <a:r>
              <a:rPr lang="ru-RU" sz="3200" b="0" i="0" dirty="0" smtClean="0">
                <a:solidFill>
                  <a:schemeClr val="tx1"/>
                </a:solidFill>
                <a:effectLst/>
                <a:latin typeface="Times New Roman" panose="02020603050405020304" pitchFamily="18" charset="0"/>
                <a:cs typeface="Times New Roman" panose="02020603050405020304" pitchFamily="18" charset="0"/>
              </a:rPr>
              <a:t>.</a:t>
            </a:r>
          </a:p>
        </p:txBody>
      </p:sp>
      <p:sp>
        <p:nvSpPr>
          <p:cNvPr id="3" name="TextBox 2"/>
          <p:cNvSpPr txBox="1"/>
          <p:nvPr/>
        </p:nvSpPr>
        <p:spPr>
          <a:xfrm>
            <a:off x="3323492" y="245055"/>
            <a:ext cx="5372100" cy="646331"/>
          </a:xfrm>
          <a:prstGeom prst="rect">
            <a:avLst/>
          </a:prstGeom>
          <a:noFill/>
        </p:spPr>
        <p:txBody>
          <a:bodyPr wrap="square" rtlCol="0">
            <a:spAutoFit/>
          </a:bodyPr>
          <a:lstStyle/>
          <a:p>
            <a:pPr algn="ctr"/>
            <a:r>
              <a:rPr lang="ru-RU" sz="3600" b="1" dirty="0" smtClean="0">
                <a:solidFill>
                  <a:srgbClr val="C00000"/>
                </a:solidFill>
                <a:latin typeface="Times New Roman" panose="02020603050405020304" pitchFamily="18" charset="0"/>
                <a:cs typeface="Times New Roman" panose="02020603050405020304" pitchFamily="18" charset="0"/>
              </a:rPr>
              <a:t>ХРОНИКА  БИТВЫ</a:t>
            </a:r>
            <a:endParaRPr lang="ru-RU" sz="3600" b="1" dirty="0">
              <a:solidFill>
                <a:srgbClr val="C00000"/>
              </a:solidFill>
              <a:latin typeface="Times New Roman" panose="02020603050405020304" pitchFamily="18" charset="0"/>
              <a:cs typeface="Times New Roman" panose="02020603050405020304" pitchFamily="18" charset="0"/>
            </a:endParaRPr>
          </a:p>
        </p:txBody>
      </p:sp>
      <p:sp>
        <p:nvSpPr>
          <p:cNvPr id="4" name="Управляющая кнопка: назад 3">
            <a:hlinkClick r:id="rId2" action="ppaction://hlinksldjump" highlightClick="1"/>
          </p:cNvPr>
          <p:cNvSpPr/>
          <p:nvPr/>
        </p:nvSpPr>
        <p:spPr>
          <a:xfrm>
            <a:off x="11430000" y="6286501"/>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20897770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53306" y="1400045"/>
            <a:ext cx="9313985" cy="3539430"/>
          </a:xfrm>
          <a:prstGeom prst="rect">
            <a:avLst/>
          </a:prstGeom>
          <a:solidFill>
            <a:schemeClr val="bg1">
              <a:lumMod val="95000"/>
            </a:schemeClr>
          </a:solidFill>
          <a:ln>
            <a:solidFill>
              <a:srgbClr val="C00000"/>
            </a:solidFill>
          </a:ln>
        </p:spPr>
        <p:txBody>
          <a:bodyPr wrap="square">
            <a:spAutoFit/>
          </a:bodyPr>
          <a:lstStyle/>
          <a:p>
            <a:pPr algn="ctr"/>
            <a:r>
              <a:rPr lang="ru-RU" sz="3200" b="1" i="1" dirty="0" smtClean="0">
                <a:solidFill>
                  <a:srgbClr val="222222"/>
                </a:solidFill>
                <a:effectLst/>
                <a:latin typeface="Times New Roman" panose="02020603050405020304" pitchFamily="18" charset="0"/>
                <a:cs typeface="Times New Roman" panose="02020603050405020304" pitchFamily="18" charset="0"/>
              </a:rPr>
              <a:t>1 января 1943 года</a:t>
            </a:r>
          </a:p>
          <a:p>
            <a:pPr algn="just"/>
            <a:r>
              <a:rPr lang="ru-RU" sz="3200" b="0" i="0" dirty="0" smtClean="0">
                <a:solidFill>
                  <a:srgbClr val="333333"/>
                </a:solidFill>
                <a:effectLst/>
                <a:latin typeface="Times New Roman" panose="02020603050405020304" pitchFamily="18" charset="0"/>
                <a:cs typeface="Times New Roman" panose="02020603050405020304" pitchFamily="18" charset="0"/>
              </a:rPr>
              <a:t>     Итоги 6-недельного наступления советских войск. Освобождено около 1500 населенных пунктов. Разгромлены основные силы 8-й итальянской армии, оперативной группы «Холлидт», 3-й румынской армии. Взяты в плен 60 тысяч солдат и офицеров.</a:t>
            </a:r>
            <a:endParaRPr lang="ru-RU" sz="3200" b="0" i="0" dirty="0">
              <a:solidFill>
                <a:srgbClr val="333333"/>
              </a:solidFill>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3524248" y="385731"/>
            <a:ext cx="5372100" cy="646331"/>
          </a:xfrm>
          <a:prstGeom prst="rect">
            <a:avLst/>
          </a:prstGeom>
          <a:noFill/>
        </p:spPr>
        <p:txBody>
          <a:bodyPr wrap="square" rtlCol="0">
            <a:spAutoFit/>
          </a:bodyPr>
          <a:lstStyle/>
          <a:p>
            <a:pPr algn="ctr"/>
            <a:r>
              <a:rPr lang="ru-RU" sz="3600" b="1" dirty="0" smtClean="0">
                <a:solidFill>
                  <a:srgbClr val="C00000"/>
                </a:solidFill>
                <a:latin typeface="Times New Roman" panose="02020603050405020304" pitchFamily="18" charset="0"/>
                <a:cs typeface="Times New Roman" panose="02020603050405020304" pitchFamily="18" charset="0"/>
              </a:rPr>
              <a:t>ХРОНИКА  БИТВЫ</a:t>
            </a:r>
            <a:endParaRPr lang="ru-RU" sz="3600" b="1" dirty="0">
              <a:solidFill>
                <a:srgbClr val="C00000"/>
              </a:solidFill>
              <a:latin typeface="Times New Roman" panose="02020603050405020304" pitchFamily="18" charset="0"/>
              <a:cs typeface="Times New Roman" panose="02020603050405020304" pitchFamily="18" charset="0"/>
            </a:endParaRPr>
          </a:p>
        </p:txBody>
      </p:sp>
      <p:sp>
        <p:nvSpPr>
          <p:cNvPr id="4" name="Управляющая кнопка: назад 3">
            <a:hlinkClick r:id="rId2" action="ppaction://hlinksldjump" highlightClick="1"/>
          </p:cNvPr>
          <p:cNvSpPr/>
          <p:nvPr/>
        </p:nvSpPr>
        <p:spPr>
          <a:xfrm>
            <a:off x="11465170" y="6304085"/>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13774449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31985" y="1215324"/>
            <a:ext cx="10243038" cy="5016758"/>
          </a:xfrm>
          <a:prstGeom prst="rect">
            <a:avLst/>
          </a:prstGeom>
          <a:solidFill>
            <a:schemeClr val="bg1">
              <a:lumMod val="95000"/>
            </a:schemeClr>
          </a:solidFill>
          <a:ln>
            <a:solidFill>
              <a:srgbClr val="C00000"/>
            </a:solidFill>
          </a:ln>
        </p:spPr>
        <p:txBody>
          <a:bodyPr wrap="square">
            <a:spAutoFit/>
          </a:bodyPr>
          <a:lstStyle/>
          <a:p>
            <a:pPr algn="ctr"/>
            <a:r>
              <a:rPr lang="ru-RU" sz="3200" b="1" i="1" dirty="0" smtClean="0">
                <a:solidFill>
                  <a:srgbClr val="222222"/>
                </a:solidFill>
                <a:effectLst/>
                <a:latin typeface="Times New Roman" panose="02020603050405020304" pitchFamily="18" charset="0"/>
                <a:cs typeface="Times New Roman" panose="02020603050405020304" pitchFamily="18" charset="0"/>
              </a:rPr>
              <a:t>8 января 1943 года</a:t>
            </a:r>
          </a:p>
          <a:p>
            <a:pPr algn="just"/>
            <a:r>
              <a:rPr lang="ru-RU" sz="3200" dirty="0">
                <a:solidFill>
                  <a:srgbClr val="333333"/>
                </a:solidFill>
                <a:latin typeface="Times New Roman" panose="02020603050405020304" pitchFamily="18" charset="0"/>
                <a:cs typeface="Times New Roman" panose="02020603050405020304" pitchFamily="18" charset="0"/>
              </a:rPr>
              <a:t> </a:t>
            </a:r>
            <a:r>
              <a:rPr lang="ru-RU" sz="3200" dirty="0" smtClean="0">
                <a:solidFill>
                  <a:srgbClr val="333333"/>
                </a:solidFill>
                <a:latin typeface="Times New Roman" panose="02020603050405020304" pitchFamily="18" charset="0"/>
                <a:cs typeface="Times New Roman" panose="02020603050405020304" pitchFamily="18" charset="0"/>
              </a:rPr>
              <a:t>    </a:t>
            </a:r>
            <a:r>
              <a:rPr lang="ru-RU" sz="3200" b="0" i="0" dirty="0" smtClean="0">
                <a:solidFill>
                  <a:srgbClr val="333333"/>
                </a:solidFill>
                <a:effectLst/>
                <a:latin typeface="Times New Roman" panose="02020603050405020304" pitchFamily="18" charset="0"/>
                <a:cs typeface="Times New Roman" panose="02020603050405020304" pitchFamily="18" charset="0"/>
              </a:rPr>
              <a:t>Советское командование предъявило ультиматум с предложением безоговорочной капитуляции. Оно отклонено. 10 января начинается наступление войск Донского фронта. 26 января 1943 года 21-я армия соединяется с частями 62-й армии на Мамаевом кургане.    </a:t>
            </a:r>
          </a:p>
          <a:p>
            <a:pPr algn="just"/>
            <a:r>
              <a:rPr lang="ru-RU" sz="3200" dirty="0">
                <a:solidFill>
                  <a:srgbClr val="333333"/>
                </a:solidFill>
                <a:latin typeface="Times New Roman" panose="02020603050405020304" pitchFamily="18" charset="0"/>
                <a:cs typeface="Times New Roman" panose="02020603050405020304" pitchFamily="18" charset="0"/>
              </a:rPr>
              <a:t> </a:t>
            </a:r>
            <a:r>
              <a:rPr lang="ru-RU" sz="3200" dirty="0" smtClean="0">
                <a:solidFill>
                  <a:srgbClr val="333333"/>
                </a:solidFill>
                <a:latin typeface="Times New Roman" panose="02020603050405020304" pitchFamily="18" charset="0"/>
                <a:cs typeface="Times New Roman" panose="02020603050405020304" pitchFamily="18" charset="0"/>
              </a:rPr>
              <a:t>    </a:t>
            </a:r>
            <a:r>
              <a:rPr lang="ru-RU" sz="3200" b="0" i="0" dirty="0" smtClean="0">
                <a:solidFill>
                  <a:srgbClr val="333333"/>
                </a:solidFill>
                <a:effectLst/>
                <a:latin typeface="Times New Roman" panose="02020603050405020304" pitchFamily="18" charset="0"/>
                <a:cs typeface="Times New Roman" panose="02020603050405020304" pitchFamily="18" charset="0"/>
              </a:rPr>
              <a:t>К 25 января территория, занимаемая противником, сократилась до 100 кв. км. Войска 64-й армии в ночь на 29 января, преодолев реку Царицу, вышли в центральную часть города.</a:t>
            </a:r>
            <a:endParaRPr lang="ru-RU" sz="3200" b="0" i="0" dirty="0">
              <a:solidFill>
                <a:srgbClr val="333333"/>
              </a:solidFill>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3367454" y="306600"/>
            <a:ext cx="5372100" cy="646331"/>
          </a:xfrm>
          <a:prstGeom prst="rect">
            <a:avLst/>
          </a:prstGeom>
          <a:noFill/>
        </p:spPr>
        <p:txBody>
          <a:bodyPr wrap="square" rtlCol="0">
            <a:spAutoFit/>
          </a:bodyPr>
          <a:lstStyle/>
          <a:p>
            <a:pPr algn="ctr"/>
            <a:r>
              <a:rPr lang="ru-RU" sz="3600" b="1" dirty="0" smtClean="0">
                <a:solidFill>
                  <a:srgbClr val="C00000"/>
                </a:solidFill>
                <a:latin typeface="Times New Roman" panose="02020603050405020304" pitchFamily="18" charset="0"/>
                <a:cs typeface="Times New Roman" panose="02020603050405020304" pitchFamily="18" charset="0"/>
              </a:rPr>
              <a:t>ХРОНИКА  БИТВЫ</a:t>
            </a:r>
            <a:endParaRPr lang="ru-RU" sz="3600" b="1" dirty="0">
              <a:solidFill>
                <a:srgbClr val="C00000"/>
              </a:solidFill>
              <a:latin typeface="Times New Roman" panose="02020603050405020304" pitchFamily="18" charset="0"/>
              <a:cs typeface="Times New Roman" panose="02020603050405020304" pitchFamily="18" charset="0"/>
            </a:endParaRPr>
          </a:p>
        </p:txBody>
      </p:sp>
      <p:sp>
        <p:nvSpPr>
          <p:cNvPr id="4" name="Управляющая кнопка: назад 3">
            <a:hlinkClick r:id="rId2" action="ppaction://hlinksldjump" highlightClick="1"/>
          </p:cNvPr>
          <p:cNvSpPr/>
          <p:nvPr/>
        </p:nvSpPr>
        <p:spPr>
          <a:xfrm>
            <a:off x="11430000" y="6348047"/>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8579209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14096" y="1819898"/>
            <a:ext cx="9384323" cy="2554545"/>
          </a:xfrm>
          <a:prstGeom prst="rect">
            <a:avLst/>
          </a:prstGeom>
          <a:solidFill>
            <a:schemeClr val="bg1">
              <a:lumMod val="95000"/>
            </a:schemeClr>
          </a:solidFill>
          <a:ln>
            <a:solidFill>
              <a:srgbClr val="C00000"/>
            </a:solidFill>
          </a:ln>
        </p:spPr>
        <p:txBody>
          <a:bodyPr wrap="square">
            <a:spAutoFit/>
          </a:bodyPr>
          <a:lstStyle/>
          <a:p>
            <a:pPr algn="ctr"/>
            <a:r>
              <a:rPr lang="ru-RU" sz="3200" b="1" i="1" dirty="0" smtClean="0">
                <a:solidFill>
                  <a:srgbClr val="222222"/>
                </a:solidFill>
                <a:effectLst/>
                <a:latin typeface="Times New Roman" panose="02020603050405020304" pitchFamily="18" charset="0"/>
                <a:cs typeface="Times New Roman" panose="02020603050405020304" pitchFamily="18" charset="0"/>
              </a:rPr>
              <a:t>31 января 1943 года</a:t>
            </a:r>
          </a:p>
          <a:p>
            <a:pPr algn="just"/>
            <a:r>
              <a:rPr lang="ru-RU" sz="3200" b="0" i="0" dirty="0" smtClean="0">
                <a:solidFill>
                  <a:srgbClr val="333333"/>
                </a:solidFill>
                <a:effectLst/>
                <a:latin typeface="Times New Roman" panose="02020603050405020304" pitchFamily="18" charset="0"/>
                <a:cs typeface="Times New Roman" panose="02020603050405020304" pitchFamily="18" charset="0"/>
              </a:rPr>
              <a:t>Генерал-фельдмаршал Паулюс сдается в плен со своим штабом. Немцы передают карты минных полей, которые впоследствии использовались при разминировании Сталинграда.</a:t>
            </a:r>
            <a:endParaRPr lang="ru-RU" sz="3200" b="0" i="0" dirty="0">
              <a:solidFill>
                <a:srgbClr val="333333"/>
              </a:solidFill>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3420208" y="535200"/>
            <a:ext cx="5372100" cy="646331"/>
          </a:xfrm>
          <a:prstGeom prst="rect">
            <a:avLst/>
          </a:prstGeom>
          <a:noFill/>
        </p:spPr>
        <p:txBody>
          <a:bodyPr wrap="square" rtlCol="0">
            <a:spAutoFit/>
          </a:bodyPr>
          <a:lstStyle/>
          <a:p>
            <a:pPr algn="ctr"/>
            <a:r>
              <a:rPr lang="ru-RU" sz="3600" b="1" dirty="0" smtClean="0">
                <a:solidFill>
                  <a:srgbClr val="C00000"/>
                </a:solidFill>
                <a:latin typeface="Times New Roman" panose="02020603050405020304" pitchFamily="18" charset="0"/>
                <a:cs typeface="Times New Roman" panose="02020603050405020304" pitchFamily="18" charset="0"/>
              </a:rPr>
              <a:t>ХРОНИКА  БИТВЫ</a:t>
            </a:r>
            <a:endParaRPr lang="ru-RU" sz="3600" b="1" dirty="0">
              <a:solidFill>
                <a:srgbClr val="C00000"/>
              </a:solidFill>
              <a:latin typeface="Times New Roman" panose="02020603050405020304" pitchFamily="18" charset="0"/>
              <a:cs typeface="Times New Roman" panose="02020603050405020304" pitchFamily="18" charset="0"/>
            </a:endParaRPr>
          </a:p>
        </p:txBody>
      </p:sp>
      <p:sp>
        <p:nvSpPr>
          <p:cNvPr id="4" name="Управляющая кнопка: назад 3">
            <a:hlinkClick r:id="rId2" action="ppaction://hlinksldjump" highlightClick="1"/>
          </p:cNvPr>
          <p:cNvSpPr/>
          <p:nvPr/>
        </p:nvSpPr>
        <p:spPr>
          <a:xfrm>
            <a:off x="11324492" y="6251331"/>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35370966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42291" y="1937430"/>
            <a:ext cx="9331570" cy="2554545"/>
          </a:xfrm>
          <a:prstGeom prst="rect">
            <a:avLst/>
          </a:prstGeom>
          <a:solidFill>
            <a:schemeClr val="bg1">
              <a:lumMod val="95000"/>
            </a:schemeClr>
          </a:solidFill>
          <a:ln>
            <a:solidFill>
              <a:srgbClr val="C00000"/>
            </a:solidFill>
          </a:ln>
        </p:spPr>
        <p:txBody>
          <a:bodyPr wrap="square">
            <a:spAutoFit/>
          </a:bodyPr>
          <a:lstStyle/>
          <a:p>
            <a:pPr algn="ctr"/>
            <a:r>
              <a:rPr lang="ru-RU" sz="3200" b="1" i="1" dirty="0" smtClean="0">
                <a:solidFill>
                  <a:srgbClr val="222222"/>
                </a:solidFill>
                <a:effectLst/>
                <a:latin typeface="Times New Roman" panose="02020603050405020304" pitchFamily="18" charset="0"/>
                <a:cs typeface="Times New Roman" panose="02020603050405020304" pitchFamily="18" charset="0"/>
              </a:rPr>
              <a:t>2 февраля</a:t>
            </a:r>
          </a:p>
          <a:p>
            <a:pPr algn="just"/>
            <a:r>
              <a:rPr lang="ru-RU" sz="3200" b="0" i="0" dirty="0" smtClean="0">
                <a:solidFill>
                  <a:srgbClr val="333333"/>
                </a:solidFill>
                <a:effectLst/>
                <a:latin typeface="Times New Roman" panose="02020603050405020304" pitchFamily="18" charset="0"/>
                <a:cs typeface="Times New Roman" panose="02020603050405020304" pitchFamily="18" charset="0"/>
              </a:rPr>
              <a:t>    Капитулирует северная группа противника. 200-дневная Сталинградская битва завершена. После нее немецко-фашистские войска до конца войны уже не одерживали крупных побед.</a:t>
            </a:r>
            <a:endParaRPr lang="ru-RU" sz="3200" b="0" i="0" dirty="0">
              <a:solidFill>
                <a:srgbClr val="333333"/>
              </a:solidFill>
              <a:effectLst/>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754638" y="647350"/>
            <a:ext cx="4506876" cy="646331"/>
          </a:xfrm>
          <a:prstGeom prst="rect">
            <a:avLst/>
          </a:prstGeom>
        </p:spPr>
        <p:txBody>
          <a:bodyPr wrap="none">
            <a:spAutoFit/>
          </a:bodyPr>
          <a:lstStyle/>
          <a:p>
            <a:pPr algn="ctr"/>
            <a:r>
              <a:rPr lang="ru-RU" sz="3600" b="1" dirty="0">
                <a:solidFill>
                  <a:srgbClr val="C00000"/>
                </a:solidFill>
                <a:latin typeface="Times New Roman" panose="02020603050405020304" pitchFamily="18" charset="0"/>
                <a:cs typeface="Times New Roman" panose="02020603050405020304" pitchFamily="18" charset="0"/>
              </a:rPr>
              <a:t>ХРОНИКА  БИТВЫ</a:t>
            </a:r>
          </a:p>
        </p:txBody>
      </p:sp>
      <p:sp>
        <p:nvSpPr>
          <p:cNvPr id="5" name="Управляющая кнопка: назад 4">
            <a:hlinkClick r:id="rId2" action="ppaction://hlinksldjump" highlightClick="1"/>
          </p:cNvPr>
          <p:cNvSpPr/>
          <p:nvPr/>
        </p:nvSpPr>
        <p:spPr>
          <a:xfrm>
            <a:off x="11394831" y="6242539"/>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19321642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1354" y="476999"/>
            <a:ext cx="5081954" cy="6013938"/>
          </a:xfrm>
          <a:prstGeom prst="rect">
            <a:avLst/>
          </a:prstGeom>
        </p:spPr>
        <p:txBody>
          <a:bodyPr wrap="square">
            <a:spAutoFit/>
          </a:bodyPr>
          <a:lstStyle/>
          <a:p>
            <a:pPr algn="just"/>
            <a:r>
              <a:rPr lang="ru-RU" sz="2400" dirty="0" smtClean="0">
                <a:solidFill>
                  <a:srgbClr val="333333"/>
                </a:solidFill>
                <a:latin typeface="Times New Roman" panose="02020603050405020304" pitchFamily="18" charset="0"/>
                <a:cs typeface="Times New Roman" panose="02020603050405020304" pitchFamily="18" charset="0"/>
              </a:rPr>
              <a:t>    </a:t>
            </a:r>
            <a:r>
              <a:rPr lang="ru-RU" sz="2400" b="1" dirty="0" smtClean="0">
                <a:solidFill>
                  <a:srgbClr val="333333"/>
                </a:solidFill>
                <a:latin typeface="Times New Roman" panose="02020603050405020304" pitchFamily="18" charset="0"/>
                <a:cs typeface="Times New Roman" panose="02020603050405020304" pitchFamily="18" charset="0"/>
              </a:rPr>
              <a:t>Сталинградская </a:t>
            </a:r>
            <a:r>
              <a:rPr lang="ru-RU" sz="2400" b="1" dirty="0">
                <a:solidFill>
                  <a:srgbClr val="333333"/>
                </a:solidFill>
                <a:latin typeface="Times New Roman" panose="02020603050405020304" pitchFamily="18" charset="0"/>
                <a:cs typeface="Times New Roman" panose="02020603050405020304" pitchFamily="18" charset="0"/>
              </a:rPr>
              <a:t>битва была одним из самых продолжительных сражений Великой Отечественной войны. Бои за город на Волге шли с 17 июля 1942 года по 2 февраля 1943 года.</a:t>
            </a:r>
          </a:p>
          <a:p>
            <a:pPr algn="just"/>
            <a:r>
              <a:rPr lang="ru-RU" sz="2400" b="1" dirty="0" smtClean="0">
                <a:solidFill>
                  <a:srgbClr val="333333"/>
                </a:solidFill>
                <a:latin typeface="Times New Roman" panose="02020603050405020304" pitchFamily="18" charset="0"/>
                <a:cs typeface="Times New Roman" panose="02020603050405020304" pitchFamily="18" charset="0"/>
              </a:rPr>
              <a:t>     Переломным </a:t>
            </a:r>
            <a:r>
              <a:rPr lang="ru-RU" sz="2400" b="1" dirty="0">
                <a:solidFill>
                  <a:srgbClr val="333333"/>
                </a:solidFill>
                <a:latin typeface="Times New Roman" panose="02020603050405020304" pitchFamily="18" charset="0"/>
                <a:cs typeface="Times New Roman" panose="02020603050405020304" pitchFamily="18" charset="0"/>
              </a:rPr>
              <a:t>моментом стало 19 ноября 1942 года – в этот день, после бесчисленных кровопролитных столкновений с противником внутри города, советские войска перешли в контрнаступление. Эта операция получила название «Уран», и одним из ее разработчиков был сам Георгий Жуков.</a:t>
            </a:r>
            <a:endParaRPr lang="ru-RU" sz="2400" b="1" i="0" dirty="0">
              <a:solidFill>
                <a:srgbClr val="333333"/>
              </a:solidFill>
              <a:effectLst/>
              <a:latin typeface="Times New Roman" panose="02020603050405020304" pitchFamily="18" charset="0"/>
              <a:cs typeface="Times New Roman" panose="02020603050405020304" pitchFamily="18" charset="0"/>
            </a:endParaRPr>
          </a:p>
        </p:txBody>
      </p:sp>
      <p:pic>
        <p:nvPicPr>
          <p:cNvPr id="2050" name="Picture 2" descr="https://www.eg.ru/wp-content/uploads/2018/02/8357934860601023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430206" y="149469"/>
            <a:ext cx="6544917" cy="63414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052" name="Picture 4" descr="https://gas-kvas.com/uploads/posts/2023-01/1674626454_gas-kvas-com-p-vosklitsatelnii-znak-konturnii-risunok-49.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236089"/>
            <a:ext cx="878725" cy="76317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Управляющая кнопка: назад 5">
            <a:hlinkClick r:id="rId4" action="ppaction://hlinksldjump" highlightClick="1"/>
          </p:cNvPr>
          <p:cNvSpPr/>
          <p:nvPr/>
        </p:nvSpPr>
        <p:spPr>
          <a:xfrm>
            <a:off x="11623900" y="6418385"/>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20166537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Группа 4"/>
          <p:cNvGrpSpPr/>
          <p:nvPr/>
        </p:nvGrpSpPr>
        <p:grpSpPr>
          <a:xfrm>
            <a:off x="599929" y="176821"/>
            <a:ext cx="11445532" cy="6422511"/>
            <a:chOff x="599929" y="176821"/>
            <a:chExt cx="11445532" cy="6422511"/>
          </a:xfrm>
        </p:grpSpPr>
        <p:pic>
          <p:nvPicPr>
            <p:cNvPr id="3074" name="Picture 2" descr="https://www.eg.ru/wp-content/uploads/2018/02/87833008906125132.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99929" y="278862"/>
              <a:ext cx="3913198" cy="3943890"/>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2" name="Прямоугольник 1"/>
            <p:cNvSpPr/>
            <p:nvPr/>
          </p:nvSpPr>
          <p:spPr>
            <a:xfrm>
              <a:off x="4513127" y="176821"/>
              <a:ext cx="7365282" cy="3785652"/>
            </a:xfrm>
            <a:prstGeom prst="rect">
              <a:avLst/>
            </a:prstGeom>
          </p:spPr>
          <p:txBody>
            <a:bodyPr wrap="square">
              <a:spAutoFit/>
            </a:bodyPr>
            <a:lstStyle/>
            <a:p>
              <a:pPr algn="ctr"/>
              <a:r>
                <a:rPr lang="ru-RU" sz="2400" b="1" i="1" dirty="0">
                  <a:solidFill>
                    <a:srgbClr val="C00000"/>
                  </a:solidFill>
                  <a:latin typeface="Times New Roman" panose="02020603050405020304" pitchFamily="18" charset="0"/>
                  <a:cs typeface="Times New Roman" panose="02020603050405020304" pitchFamily="18" charset="0"/>
                </a:rPr>
                <a:t>Варварская бомбежка</a:t>
              </a:r>
            </a:p>
            <a:p>
              <a:pPr algn="just"/>
              <a:r>
                <a:rPr lang="ru-RU" sz="2400" dirty="0" smtClean="0">
                  <a:solidFill>
                    <a:srgbClr val="333333"/>
                  </a:solidFill>
                  <a:latin typeface="Times New Roman" panose="02020603050405020304" pitchFamily="18" charset="0"/>
                  <a:cs typeface="Times New Roman" panose="02020603050405020304" pitchFamily="18" charset="0"/>
                </a:rPr>
                <a:t>    23 </a:t>
              </a:r>
              <a:r>
                <a:rPr lang="ru-RU" sz="2400" dirty="0">
                  <a:solidFill>
                    <a:srgbClr val="333333"/>
                  </a:solidFill>
                  <a:latin typeface="Times New Roman" panose="02020603050405020304" pitchFamily="18" charset="0"/>
                  <a:cs typeface="Times New Roman" panose="02020603050405020304" pitchFamily="18" charset="0"/>
                </a:rPr>
                <a:t>августа 1942 года в 16 часов 18 минут начался налет на Сталинград, который стал самым массовым применением бомбардировочной авиации за всю историю человечества. 4-й и 8-й корпуса люфтваффе за сутки совершили до 2000 самолето-вылетов и сбросили 1000 тонн бомб. 84 процента зданий было уничтожено. Изначально заявлено о 40 тысячах жертв, но многие исследователи утверждают - погибло не менее 90 тысяч.</a:t>
              </a:r>
              <a:endParaRPr lang="ru-RU" sz="2400" b="0" i="0" dirty="0">
                <a:solidFill>
                  <a:srgbClr val="333333"/>
                </a:solidFill>
                <a:effectLst/>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770622" y="3807344"/>
              <a:ext cx="10274839" cy="1200329"/>
            </a:xfrm>
            <a:prstGeom prst="rect">
              <a:avLst/>
            </a:prstGeom>
          </p:spPr>
          <p:txBody>
            <a:bodyPr wrap="square">
              <a:spAutoFit/>
            </a:bodyPr>
            <a:lstStyle/>
            <a:p>
              <a:pPr algn="ctr"/>
              <a:r>
                <a:rPr lang="ru-RU" sz="2400" b="1" i="1" dirty="0">
                  <a:solidFill>
                    <a:srgbClr val="C00000"/>
                  </a:solidFill>
                  <a:latin typeface="Times New Roman" panose="02020603050405020304" pitchFamily="18" charset="0"/>
                  <a:cs typeface="Times New Roman" panose="02020603050405020304" pitchFamily="18" charset="0"/>
                </a:rPr>
                <a:t>Трофеи и пленные</a:t>
              </a:r>
            </a:p>
            <a:p>
              <a:r>
                <a:rPr lang="ru-RU" sz="2400" b="1" dirty="0">
                  <a:solidFill>
                    <a:srgbClr val="333333"/>
                  </a:solidFill>
                  <a:latin typeface="Times New Roman" panose="02020603050405020304" pitchFamily="18" charset="0"/>
                  <a:cs typeface="Times New Roman" panose="02020603050405020304" pitchFamily="18" charset="0"/>
                </a:rPr>
                <a:t>В плен были взяты более 2500 офицеров и 24 генерала 6-й армии. Всего же были взяты в плен свыше 91 тыс. солдат и офицеров вермахта</a:t>
              </a:r>
              <a:r>
                <a:rPr lang="ru-RU" sz="2400" b="1" dirty="0" smtClean="0">
                  <a:solidFill>
                    <a:srgbClr val="333333"/>
                  </a:solidFill>
                  <a:latin typeface="Times New Roman" panose="02020603050405020304" pitchFamily="18" charset="0"/>
                  <a:cs typeface="Times New Roman" panose="02020603050405020304" pitchFamily="18" charset="0"/>
                </a:rPr>
                <a:t>.</a:t>
              </a:r>
            </a:p>
          </p:txBody>
        </p:sp>
        <p:pic>
          <p:nvPicPr>
            <p:cNvPr id="3076" name="Picture 4" descr="https://www.eg.ru/wp-content/uploads/2018/02/48746028606125136.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25836" y="5735557"/>
              <a:ext cx="891357" cy="667644"/>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4" descr="https://www.eg.ru/wp-content/uploads/2018/02/48746028606125136.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01610" y="4222752"/>
              <a:ext cx="939810" cy="703936"/>
            </a:xfrm>
            <a:prstGeom prst="rect">
              <a:avLst/>
            </a:prstGeom>
            <a:noFill/>
            <a:extLst>
              <a:ext uri="{909E8E84-426E-40DD-AFC4-6F175D3DCCD1}">
                <a14:hiddenFill xmlns:a14="http://schemas.microsoft.com/office/drawing/2010/main" xmlns="">
                  <a:solidFill>
                    <a:srgbClr val="FFFFFF"/>
                  </a:solidFill>
                </a14:hiddenFill>
              </a:ext>
            </a:extLst>
          </p:spPr>
        </p:pic>
        <p:sp>
          <p:nvSpPr>
            <p:cNvPr id="4" name="Прямоугольник 3"/>
            <p:cNvSpPr/>
            <p:nvPr/>
          </p:nvSpPr>
          <p:spPr>
            <a:xfrm>
              <a:off x="1846385" y="5029672"/>
              <a:ext cx="10119946" cy="1569660"/>
            </a:xfrm>
            <a:prstGeom prst="rect">
              <a:avLst/>
            </a:prstGeom>
          </p:spPr>
          <p:txBody>
            <a:bodyPr wrap="square">
              <a:spAutoFit/>
            </a:bodyPr>
            <a:lstStyle/>
            <a:p>
              <a:pPr algn="just"/>
              <a:r>
                <a:rPr lang="ru-RU" sz="2400" b="1" dirty="0">
                  <a:solidFill>
                    <a:srgbClr val="333333"/>
                  </a:solidFill>
                  <a:latin typeface="Times New Roman" panose="02020603050405020304" pitchFamily="18" charset="0"/>
                  <a:cs typeface="Times New Roman" panose="02020603050405020304" pitchFamily="18" charset="0"/>
                </a:rPr>
                <a:t>Трофеями советских войск стали 5762 орудия, 1312 минометов, 12701 пулемет, 156 987 винтовок, 10 722 автомата, 744 самолета, 1666 танков, 261 бронемашина, 80 438 автомашин, 10 679 мотоциклов, 240 тракторов, 571 тягач, 3 бронепоезда.</a:t>
              </a:r>
            </a:p>
          </p:txBody>
        </p:sp>
      </p:grpSp>
      <p:sp>
        <p:nvSpPr>
          <p:cNvPr id="9" name="Управляющая кнопка: назад 8">
            <a:hlinkClick r:id="rId5" action="ppaction://hlinksldjump" highlightClick="1"/>
          </p:cNvPr>
          <p:cNvSpPr/>
          <p:nvPr/>
        </p:nvSpPr>
        <p:spPr>
          <a:xfrm>
            <a:off x="11548210" y="6313601"/>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15224065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www.eg.ru/wp-content/uploads/2018/02/63823737906125138.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91442" y="283464"/>
            <a:ext cx="4011860" cy="6120054"/>
          </a:xfrm>
          <a:prstGeom prst="rect">
            <a:avLst/>
          </a:prstGeom>
          <a:noFill/>
          <a:extLst>
            <a:ext uri="{909E8E84-426E-40DD-AFC4-6F175D3DCCD1}">
              <a14:hiddenFill xmlns:a14="http://schemas.microsoft.com/office/drawing/2010/main" xmlns="">
                <a:solidFill>
                  <a:srgbClr val="FFFFFF"/>
                </a:solidFill>
              </a14:hiddenFill>
            </a:ext>
          </a:extLst>
        </p:spPr>
      </p:pic>
      <p:pic>
        <p:nvPicPr>
          <p:cNvPr id="4102" name="Picture 6" descr="https://polkrf.ru/storage/news/February2023/aFBFdUO3aMBEUMJYTluM.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762193" y="283464"/>
            <a:ext cx="4851752" cy="3119159"/>
          </a:xfrm>
          <a:prstGeom prst="rect">
            <a:avLst/>
          </a:prstGeom>
          <a:noFill/>
          <a:extLst>
            <a:ext uri="{909E8E84-426E-40DD-AFC4-6F175D3DCCD1}">
              <a14:hiddenFill xmlns:a14="http://schemas.microsoft.com/office/drawing/2010/main" xmlns="">
                <a:solidFill>
                  <a:srgbClr val="FFFFFF"/>
                </a:solidFill>
              </a14:hiddenFill>
            </a:ext>
          </a:extLst>
        </p:spPr>
      </p:pic>
      <p:pic>
        <p:nvPicPr>
          <p:cNvPr id="4104" name="Picture 8" descr="https://ic.pics.livejournal.com/galiark/86823631/637336/637336_original.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689899" y="3543605"/>
            <a:ext cx="4788945" cy="3189513"/>
          </a:xfrm>
          <a:prstGeom prst="rect">
            <a:avLst/>
          </a:prstGeom>
          <a:noFill/>
          <a:extLst>
            <a:ext uri="{909E8E84-426E-40DD-AFC4-6F175D3DCCD1}">
              <a14:hiddenFill xmlns:a14="http://schemas.microsoft.com/office/drawing/2010/main" xmlns="">
                <a:solidFill>
                  <a:srgbClr val="FFFFFF"/>
                </a:solidFill>
              </a14:hiddenFill>
            </a:ext>
          </a:extLst>
        </p:spPr>
      </p:pic>
      <p:sp>
        <p:nvSpPr>
          <p:cNvPr id="8" name="Управляющая кнопка: назад 7">
            <a:hlinkClick r:id="rId5" action="ppaction://hlinksldjump" highlightClick="1"/>
          </p:cNvPr>
          <p:cNvSpPr/>
          <p:nvPr/>
        </p:nvSpPr>
        <p:spPr>
          <a:xfrm>
            <a:off x="11693770" y="6355050"/>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5041380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Группа 6"/>
          <p:cNvGrpSpPr/>
          <p:nvPr/>
        </p:nvGrpSpPr>
        <p:grpSpPr>
          <a:xfrm>
            <a:off x="492369" y="207538"/>
            <a:ext cx="11254153" cy="6342254"/>
            <a:chOff x="492369" y="207538"/>
            <a:chExt cx="11254153" cy="6342254"/>
          </a:xfrm>
        </p:grpSpPr>
        <p:pic>
          <p:nvPicPr>
            <p:cNvPr id="5122" name="Picture 2" descr="https://www.eg.ru/wp-content/uploads/2018/02/70449595006125140.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33140" y="1884987"/>
              <a:ext cx="2563834" cy="1709223"/>
            </a:xfrm>
            <a:prstGeom prst="rect">
              <a:avLst/>
            </a:prstGeom>
            <a:noFill/>
            <a:extLst>
              <a:ext uri="{909E8E84-426E-40DD-AFC4-6F175D3DCCD1}">
                <a14:hiddenFill xmlns:a14="http://schemas.microsoft.com/office/drawing/2010/main" xmlns="">
                  <a:solidFill>
                    <a:srgbClr val="FFFFFF"/>
                  </a:solidFill>
                </a14:hiddenFill>
              </a:ext>
            </a:extLst>
          </p:spPr>
        </p:pic>
        <p:pic>
          <p:nvPicPr>
            <p:cNvPr id="5124" name="Picture 4" descr="https://www.eg.ru/wp-content/uploads/2018/02/75364969906125142.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624282" y="3683928"/>
              <a:ext cx="2524334" cy="2865863"/>
            </a:xfrm>
            <a:prstGeom prst="rect">
              <a:avLst/>
            </a:prstGeom>
            <a:noFill/>
            <a:extLst>
              <a:ext uri="{909E8E84-426E-40DD-AFC4-6F175D3DCCD1}">
                <a14:hiddenFill xmlns:a14="http://schemas.microsoft.com/office/drawing/2010/main" xmlns="">
                  <a:solidFill>
                    <a:srgbClr val="FFFFFF"/>
                  </a:solidFill>
                </a14:hiddenFill>
              </a:ext>
            </a:extLst>
          </p:spPr>
        </p:pic>
        <p:sp>
          <p:nvSpPr>
            <p:cNvPr id="5" name="Прямоугольник 4"/>
            <p:cNvSpPr/>
            <p:nvPr/>
          </p:nvSpPr>
          <p:spPr>
            <a:xfrm>
              <a:off x="492369" y="244116"/>
              <a:ext cx="11192608" cy="1440750"/>
            </a:xfrm>
            <a:prstGeom prst="rect">
              <a:avLst/>
            </a:prstGeom>
            <a:solidFill>
              <a:schemeClr val="accent6">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ru-RU" dirty="0">
                <a:solidFill>
                  <a:schemeClr val="accent6">
                    <a:lumMod val="40000"/>
                    <a:lumOff val="60000"/>
                  </a:schemeClr>
                </a:solidFill>
              </a:endParaRPr>
            </a:p>
          </p:txBody>
        </p:sp>
        <p:sp>
          <p:nvSpPr>
            <p:cNvPr id="2" name="Прямоугольник 1"/>
            <p:cNvSpPr/>
            <p:nvPr/>
          </p:nvSpPr>
          <p:spPr>
            <a:xfrm>
              <a:off x="492369" y="207538"/>
              <a:ext cx="11069516" cy="1477328"/>
            </a:xfrm>
            <a:prstGeom prst="rect">
              <a:avLst/>
            </a:prstGeom>
          </p:spPr>
          <p:txBody>
            <a:bodyPr wrap="square">
              <a:spAutoFit/>
            </a:bodyPr>
            <a:lstStyle/>
            <a:p>
              <a:pPr algn="ctr"/>
              <a:r>
                <a:rPr lang="ru-RU" b="1" dirty="0">
                  <a:solidFill>
                    <a:srgbClr val="222222"/>
                  </a:solidFill>
                  <a:latin typeface="Times New Roman" panose="02020603050405020304" pitchFamily="18" charset="0"/>
                  <a:cs typeface="Times New Roman" panose="02020603050405020304" pitchFamily="18" charset="0"/>
                </a:rPr>
                <a:t>Психологическое оружие</a:t>
              </a:r>
            </a:p>
            <a:p>
              <a:pPr algn="just"/>
              <a:r>
                <a:rPr lang="ru-RU" b="1" i="1" dirty="0">
                  <a:solidFill>
                    <a:srgbClr val="333333"/>
                  </a:solidFill>
                  <a:latin typeface="Times New Roman" panose="02020603050405020304" pitchFamily="18" charset="0"/>
                  <a:cs typeface="Times New Roman" panose="02020603050405020304" pitchFamily="18" charset="0"/>
                </a:rPr>
                <a:t>Вдоль линии фронта устанавливали советские громкоговорители, которые передавали популярные немецкие песенки. Они прерывались сообщениями о победах Красной Армии на участках Сталинградского фронта. Затем звучал стук метронома, и на седьмом ударе звучал комментарий на немецком языке: «Каждые семь секунд на фронте погибает один немецкий солдат</a:t>
              </a:r>
              <a:r>
                <a:rPr lang="ru-RU" b="1" i="1" dirty="0" smtClean="0">
                  <a:solidFill>
                    <a:srgbClr val="333333"/>
                  </a:solidFill>
                  <a:latin typeface="Times New Roman" panose="02020603050405020304" pitchFamily="18" charset="0"/>
                  <a:cs typeface="Times New Roman" panose="02020603050405020304" pitchFamily="18" charset="0"/>
                </a:rPr>
                <a:t>».</a:t>
              </a:r>
              <a:endParaRPr lang="ru-RU" b="1" i="1" dirty="0">
                <a:solidFill>
                  <a:srgbClr val="333333"/>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492369" y="1884987"/>
              <a:ext cx="4000500" cy="4664805"/>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a:solidFill>
                    <a:srgbClr val="222222"/>
                  </a:solidFill>
                  <a:latin typeface="Times New Roman" panose="02020603050405020304" pitchFamily="18" charset="0"/>
                  <a:cs typeface="Times New Roman" panose="02020603050405020304" pitchFamily="18" charset="0"/>
                </a:rPr>
                <a:t>Дом Павлова</a:t>
              </a:r>
            </a:p>
            <a:p>
              <a:pPr algn="just"/>
              <a:r>
                <a:rPr lang="ru-RU" sz="2000" dirty="0">
                  <a:solidFill>
                    <a:srgbClr val="333333"/>
                  </a:solidFill>
                  <a:latin typeface="Times New Roman" panose="02020603050405020304" pitchFamily="18" charset="0"/>
                  <a:cs typeface="Times New Roman" panose="02020603050405020304" pitchFamily="18" charset="0"/>
                </a:rPr>
                <a:t>27 сентября 1942 года группа разведки, состоящая из четырех человек во главе с сержантом Яковом Павловым, выбили из жилого четырехэтажного дома немцев. Через три дня подоспело подкрепление - пулеметный взвод лейтенанта Ивана Афанасьева.  Оборона дома продолжалась два месяца. Никто из мирных жителей, все это время прятавшихся в подвале, не погиб.</a:t>
              </a:r>
            </a:p>
          </p:txBody>
        </p:sp>
        <p:sp>
          <p:nvSpPr>
            <p:cNvPr id="9" name="Прямоугольник 8"/>
            <p:cNvSpPr/>
            <p:nvPr/>
          </p:nvSpPr>
          <p:spPr>
            <a:xfrm>
              <a:off x="7289293" y="1884986"/>
              <a:ext cx="4457229" cy="4664805"/>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dirty="0">
                <a:solidFill>
                  <a:srgbClr val="333333"/>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7381611" y="2006623"/>
              <a:ext cx="4272592" cy="4478149"/>
            </a:xfrm>
            <a:prstGeom prst="rect">
              <a:avLst/>
            </a:prstGeom>
          </p:spPr>
          <p:txBody>
            <a:bodyPr wrap="square">
              <a:spAutoFit/>
            </a:bodyPr>
            <a:lstStyle/>
            <a:p>
              <a:pPr algn="just"/>
              <a:r>
                <a:rPr lang="ru-RU" sz="1900" i="1" dirty="0" smtClean="0">
                  <a:solidFill>
                    <a:srgbClr val="333333"/>
                  </a:solidFill>
                  <a:latin typeface="Times New Roman" panose="02020603050405020304" pitchFamily="18" charset="0"/>
                  <a:cs typeface="Times New Roman" panose="02020603050405020304" pitchFamily="18" charset="0"/>
                </a:rPr>
                <a:t>Многие </a:t>
              </a:r>
              <a:r>
                <a:rPr lang="ru-RU" sz="1900" i="1" dirty="0">
                  <a:solidFill>
                    <a:srgbClr val="333333"/>
                  </a:solidFill>
                  <a:latin typeface="Times New Roman" panose="02020603050405020304" pitchFamily="18" charset="0"/>
                  <a:cs typeface="Times New Roman" panose="02020603050405020304" pitchFamily="18" charset="0"/>
                </a:rPr>
                <a:t>ошибочно считают, что после войны Яков Павлов стал священником. На самом деле героического сержанта путают с однофамильцем - лейтенантом Иваном Павловым, который так же отважно сражался в Сталинградской битве. Офицер нашел в развалинах дома Евангелие и уверовал в Бога. После Победы постригся в монахи и сейчас является одним из самых почитаемых старцев Русской православной церкви. В частности, был духовником трех русских патриархов - Алексия Первого, Пимена и Алексия Второго</a:t>
              </a:r>
              <a:r>
                <a:rPr lang="ru-RU" sz="1900" i="1" dirty="0" smtClean="0">
                  <a:solidFill>
                    <a:srgbClr val="333333"/>
                  </a:solidFill>
                  <a:latin typeface="Times New Roman" panose="02020603050405020304" pitchFamily="18" charset="0"/>
                  <a:cs typeface="Times New Roman" panose="02020603050405020304" pitchFamily="18" charset="0"/>
                </a:rPr>
                <a:t>.</a:t>
              </a:r>
              <a:endParaRPr lang="ru-RU" sz="1900" i="1" dirty="0">
                <a:solidFill>
                  <a:srgbClr val="333333"/>
                </a:solidFill>
                <a:latin typeface="Times New Roman" panose="02020603050405020304" pitchFamily="18" charset="0"/>
                <a:cs typeface="Times New Roman" panose="02020603050405020304" pitchFamily="18" charset="0"/>
              </a:endParaRPr>
            </a:p>
          </p:txBody>
        </p:sp>
      </p:grpSp>
      <p:sp>
        <p:nvSpPr>
          <p:cNvPr id="12" name="Управляющая кнопка: назад 11">
            <a:hlinkClick r:id="rId4" action="ppaction://hlinksldjump" highlightClick="1"/>
          </p:cNvPr>
          <p:cNvSpPr/>
          <p:nvPr/>
        </p:nvSpPr>
        <p:spPr>
          <a:xfrm>
            <a:off x="11654203" y="6442181"/>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14508348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Группа 7"/>
          <p:cNvGrpSpPr/>
          <p:nvPr/>
        </p:nvGrpSpPr>
        <p:grpSpPr>
          <a:xfrm>
            <a:off x="184638" y="175846"/>
            <a:ext cx="11755315" cy="6348046"/>
            <a:chOff x="184638" y="175846"/>
            <a:chExt cx="11755315" cy="6348046"/>
          </a:xfrm>
        </p:grpSpPr>
        <p:sp>
          <p:nvSpPr>
            <p:cNvPr id="2" name="Прямоугольник 1"/>
            <p:cNvSpPr/>
            <p:nvPr/>
          </p:nvSpPr>
          <p:spPr>
            <a:xfrm>
              <a:off x="184638" y="175846"/>
              <a:ext cx="11755315" cy="6348046"/>
            </a:xfrm>
            <a:prstGeom prst="rect">
              <a:avLst/>
            </a:prstGeom>
            <a:solidFill>
              <a:schemeClr val="bg2"/>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287217" y="241530"/>
              <a:ext cx="4741984" cy="4062651"/>
            </a:xfrm>
            <a:prstGeom prst="rect">
              <a:avLst/>
            </a:prstGeom>
          </p:spPr>
          <p:txBody>
            <a:bodyPr wrap="square">
              <a:spAutoFit/>
            </a:bodyPr>
            <a:lstStyle/>
            <a:p>
              <a:pPr algn="ctr"/>
              <a:r>
                <a:rPr lang="ru-RU" sz="2400" b="1" i="1" dirty="0">
                  <a:solidFill>
                    <a:schemeClr val="accent2">
                      <a:lumMod val="50000"/>
                    </a:schemeClr>
                  </a:solidFill>
                  <a:latin typeface="Times New Roman" panose="02020603050405020304" pitchFamily="18" charset="0"/>
                  <a:cs typeface="Times New Roman" panose="02020603050405020304" pitchFamily="18" charset="0"/>
                </a:rPr>
                <a:t>Невский против Бисмарка</a:t>
              </a:r>
            </a:p>
            <a:p>
              <a:pPr algn="just"/>
              <a:r>
                <a:rPr lang="ru-RU" dirty="0" smtClean="0">
                  <a:solidFill>
                    <a:srgbClr val="333333"/>
                  </a:solidFill>
                  <a:latin typeface="Times New Roman" panose="02020603050405020304" pitchFamily="18" charset="0"/>
                  <a:cs typeface="Times New Roman" panose="02020603050405020304" pitchFamily="18" charset="0"/>
                </a:rPr>
                <a:t>   В </a:t>
              </a:r>
              <a:r>
                <a:rPr lang="ru-RU" dirty="0">
                  <a:solidFill>
                    <a:srgbClr val="333333"/>
                  </a:solidFill>
                  <a:latin typeface="Times New Roman" panose="02020603050405020304" pitchFamily="18" charset="0"/>
                  <a:cs typeface="Times New Roman" panose="02020603050405020304" pitchFamily="18" charset="0"/>
                </a:rPr>
                <a:t>51-й армии воевал отряд автоматчиков под командованием старшего лейтенанта Александра Невского. </a:t>
              </a:r>
              <a:r>
                <a:rPr lang="ru-RU" dirty="0" smtClean="0">
                  <a:solidFill>
                    <a:srgbClr val="333333"/>
                  </a:solidFill>
                  <a:latin typeface="Times New Roman" panose="02020603050405020304" pitchFamily="18" charset="0"/>
                  <a:cs typeface="Times New Roman" panose="02020603050405020304" pitchFamily="18" charset="0"/>
                </a:rPr>
                <a:t>    </a:t>
              </a:r>
            </a:p>
            <a:p>
              <a:pPr algn="just"/>
              <a:r>
                <a:rPr lang="ru-RU" dirty="0">
                  <a:solidFill>
                    <a:srgbClr val="333333"/>
                  </a:solidFill>
                  <a:latin typeface="Times New Roman" panose="02020603050405020304" pitchFamily="18" charset="0"/>
                  <a:cs typeface="Times New Roman" panose="02020603050405020304" pitchFamily="18" charset="0"/>
                </a:rPr>
                <a:t> </a:t>
              </a:r>
              <a:r>
                <a:rPr lang="ru-RU" dirty="0" smtClean="0">
                  <a:solidFill>
                    <a:srgbClr val="333333"/>
                  </a:solidFill>
                  <a:latin typeface="Times New Roman" panose="02020603050405020304" pitchFamily="18" charset="0"/>
                  <a:cs typeface="Times New Roman" panose="02020603050405020304" pitchFamily="18" charset="0"/>
                </a:rPr>
                <a:t>   Пропагандисты </a:t>
              </a:r>
              <a:r>
                <a:rPr lang="ru-RU" dirty="0">
                  <a:solidFill>
                    <a:srgbClr val="333333"/>
                  </a:solidFill>
                  <a:latin typeface="Times New Roman" panose="02020603050405020304" pitchFamily="18" charset="0"/>
                  <a:cs typeface="Times New Roman" panose="02020603050405020304" pitchFamily="18" charset="0"/>
                </a:rPr>
                <a:t>Сталинградского фронта запустили слух, что советский офицер является прямым потомком князя, разбившего немцев на Чудском озере.  Его представили к ордену Красного Знамени. А на немецкой стороне в сражении принимал правнук Бисмарка. «Железный канцлер», как известно, предупреждал, никогда не воевать с Россией. Символично, что потомок Бисмарка попал в плен.</a:t>
              </a:r>
              <a:endParaRPr lang="ru-RU" b="0" i="0" dirty="0">
                <a:solidFill>
                  <a:srgbClr val="333333"/>
                </a:solidFill>
                <a:effectLst/>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6163408" y="241530"/>
              <a:ext cx="5618284" cy="4616648"/>
            </a:xfrm>
            <a:prstGeom prst="rect">
              <a:avLst/>
            </a:prstGeom>
          </p:spPr>
          <p:txBody>
            <a:bodyPr wrap="square">
              <a:spAutoFit/>
            </a:bodyPr>
            <a:lstStyle/>
            <a:p>
              <a:pPr algn="ctr"/>
              <a:r>
                <a:rPr lang="ru-RU" sz="2400" b="1" i="1" dirty="0">
                  <a:solidFill>
                    <a:schemeClr val="accent2">
                      <a:lumMod val="50000"/>
                    </a:schemeClr>
                  </a:solidFill>
                  <a:latin typeface="Times New Roman" panose="02020603050405020304" pitchFamily="18" charset="0"/>
                  <a:cs typeface="Times New Roman" panose="02020603050405020304" pitchFamily="18" charset="0"/>
                </a:rPr>
                <a:t>Войска второго сорта</a:t>
              </a:r>
            </a:p>
            <a:p>
              <a:pPr marL="285750" indent="-285750" algn="just">
                <a:buFont typeface="Wingdings" panose="05000000000000000000" pitchFamily="2" charset="2"/>
                <a:buChar char="ü"/>
              </a:pPr>
              <a:r>
                <a:rPr lang="ru-RU" dirty="0">
                  <a:solidFill>
                    <a:srgbClr val="333333"/>
                  </a:solidFill>
                  <a:latin typeface="Times New Roman" panose="02020603050405020304" pitchFamily="18" charset="0"/>
                  <a:cs typeface="Times New Roman" panose="02020603050405020304" pitchFamily="18" charset="0"/>
                </a:rPr>
                <a:t>Майор вермахта Гельмут Вельц описывал румынских офицеров, воевавших бок о бок с немцами: «Передо мной стоят два джентльмена в высоких зимних румынских шапках. Это командиры двух подчиненных мне румынских рот. Их окутывает целое облако одеколона. Несмотря на свои усы, выглядят они довольно бабисто».</a:t>
              </a:r>
            </a:p>
            <a:p>
              <a:pPr marL="285750" indent="-285750" algn="just">
                <a:buFont typeface="Wingdings" panose="05000000000000000000" pitchFamily="2" charset="2"/>
                <a:buChar char="ü"/>
              </a:pPr>
              <a:r>
                <a:rPr lang="ru-RU" dirty="0">
                  <a:solidFill>
                    <a:srgbClr val="333333"/>
                  </a:solidFill>
                  <a:latin typeface="Times New Roman" panose="02020603050405020304" pitchFamily="18" charset="0"/>
                  <a:cs typeface="Times New Roman" panose="02020603050405020304" pitchFamily="18" charset="0"/>
                </a:rPr>
                <a:t>Советские военные напудренных пленных с подведенными бровями называли «опереточными». Сейчас для них нашлись бы более яркие эпитеты.</a:t>
              </a:r>
            </a:p>
            <a:p>
              <a:pPr marL="285750" indent="-285750" algn="just">
                <a:buFont typeface="Wingdings" panose="05000000000000000000" pitchFamily="2" charset="2"/>
                <a:buChar char="ü"/>
              </a:pPr>
              <a:r>
                <a:rPr lang="ru-RU" dirty="0">
                  <a:solidFill>
                    <a:srgbClr val="333333"/>
                  </a:solidFill>
                  <a:latin typeface="Times New Roman" panose="02020603050405020304" pitchFamily="18" charset="0"/>
                  <a:cs typeface="Times New Roman" panose="02020603050405020304" pitchFamily="18" charset="0"/>
                </a:rPr>
                <a:t>Что касается солдат, они были оборваны и голодны. За малейшую провинность их секли, разложив на лавке.</a:t>
              </a:r>
            </a:p>
            <a:p>
              <a:pPr algn="just"/>
              <a:r>
                <a:rPr lang="ru-RU" dirty="0"/>
                <a:t/>
              </a:r>
              <a:br>
                <a:rPr lang="ru-RU" dirty="0"/>
              </a:br>
              <a:endParaRPr lang="ru-RU" dirty="0"/>
            </a:p>
          </p:txBody>
        </p:sp>
        <p:sp>
          <p:nvSpPr>
            <p:cNvPr id="6" name="Прямоугольник 5"/>
            <p:cNvSpPr/>
            <p:nvPr/>
          </p:nvSpPr>
          <p:spPr>
            <a:xfrm>
              <a:off x="184638" y="4094175"/>
              <a:ext cx="11597053" cy="2400657"/>
            </a:xfrm>
            <a:prstGeom prst="rect">
              <a:avLst/>
            </a:prstGeom>
          </p:spPr>
          <p:txBody>
            <a:bodyPr wrap="square">
              <a:spAutoFit/>
            </a:bodyPr>
            <a:lstStyle/>
            <a:p>
              <a:pPr algn="ctr"/>
              <a:r>
                <a:rPr lang="ru-RU" sz="2400" b="1" i="1" dirty="0">
                  <a:solidFill>
                    <a:schemeClr val="accent2">
                      <a:lumMod val="50000"/>
                    </a:schemeClr>
                  </a:solidFill>
                  <a:latin typeface="Times New Roman" panose="02020603050405020304" pitchFamily="18" charset="0"/>
                  <a:cs typeface="Times New Roman" panose="02020603050405020304" pitchFamily="18" charset="0"/>
                </a:rPr>
                <a:t>Герои Сталинграда</a:t>
              </a:r>
            </a:p>
            <a:p>
              <a:pPr marL="285750" indent="-285750" algn="just">
                <a:buFont typeface="Wingdings" panose="05000000000000000000" pitchFamily="2" charset="2"/>
                <a:buChar char="q"/>
              </a:pPr>
              <a:r>
                <a:rPr lang="ru-RU" b="1" i="1" dirty="0">
                  <a:solidFill>
                    <a:srgbClr val="333333"/>
                  </a:solidFill>
                  <a:latin typeface="Times New Roman" panose="02020603050405020304" pitchFamily="18" charset="0"/>
                  <a:cs typeface="Times New Roman" panose="02020603050405020304" pitchFamily="18" charset="0"/>
                </a:rPr>
                <a:t>Нанаец Максим Пассар уничтожил из снайперской винтовки 234 фашиста. Его прозвали Дьяволом из гнезда чертей. Перед гибелью в 1943 году успел ликвидировать двух вражеских снайперов.</a:t>
              </a:r>
            </a:p>
            <a:p>
              <a:pPr marL="285750" indent="-285750" algn="just">
                <a:buFont typeface="Wingdings" panose="05000000000000000000" pitchFamily="2" charset="2"/>
                <a:buChar char="q"/>
              </a:pPr>
              <a:r>
                <a:rPr lang="ru-RU" b="1" i="1" dirty="0">
                  <a:solidFill>
                    <a:srgbClr val="333333"/>
                  </a:solidFill>
                  <a:latin typeface="Times New Roman" panose="02020603050405020304" pitchFamily="18" charset="0"/>
                  <a:cs typeface="Times New Roman" panose="02020603050405020304" pitchFamily="18" charset="0"/>
                </a:rPr>
                <a:t>12-летняя Люся Радыно, эвакуированная из Ленинграда, ходила за линию фронта семь раз с разведзаданием. Позже стала учительницей младших классов.</a:t>
              </a:r>
            </a:p>
            <a:p>
              <a:pPr marL="285750" indent="-285750" algn="just">
                <a:buFont typeface="Wingdings" panose="05000000000000000000" pitchFamily="2" charset="2"/>
                <a:buChar char="q"/>
              </a:pPr>
              <a:r>
                <a:rPr lang="ru-RU" b="1" i="1" dirty="0">
                  <a:solidFill>
                    <a:srgbClr val="333333"/>
                  </a:solidFill>
                  <a:latin typeface="Times New Roman" panose="02020603050405020304" pitchFamily="18" charset="0"/>
                  <a:cs typeface="Times New Roman" panose="02020603050405020304" pitchFamily="18" charset="0"/>
                </a:rPr>
                <a:t>Сын руководителя Испанской компартии Долорес Ибаррури - лейтенант Рубен Ибаррури - сражался против немецкой танковой группировки. После гибели комбата взял командование на себя и, подняв батальон в контратаку, отбросил врага. Но сам был смертельно ранен.</a:t>
              </a:r>
              <a:endParaRPr lang="ru-RU" b="1" i="1" dirty="0">
                <a:solidFill>
                  <a:srgbClr val="333333"/>
                </a:solidFill>
                <a:effectLst/>
                <a:latin typeface="Times New Roman" panose="02020603050405020304" pitchFamily="18" charset="0"/>
                <a:cs typeface="Times New Roman" panose="02020603050405020304" pitchFamily="18" charset="0"/>
              </a:endParaRPr>
            </a:p>
          </p:txBody>
        </p:sp>
        <p:pic>
          <p:nvPicPr>
            <p:cNvPr id="6146" name="Picture 2" descr="https://peretzprint.ru/wp-content/uploads/2020/04/528659_1.jpe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20554" r="21003"/>
            <a:stretch/>
          </p:blipFill>
          <p:spPr bwMode="auto">
            <a:xfrm>
              <a:off x="5131780" y="980035"/>
              <a:ext cx="1094643" cy="1448426"/>
            </a:xfrm>
            <a:prstGeom prst="rect">
              <a:avLst/>
            </a:prstGeom>
            <a:noFill/>
            <a:extLst>
              <a:ext uri="{909E8E84-426E-40DD-AFC4-6F175D3DCCD1}">
                <a14:hiddenFill xmlns:a14="http://schemas.microsoft.com/office/drawing/2010/main" xmlns="">
                  <a:solidFill>
                    <a:srgbClr val="FFFFFF"/>
                  </a:solidFill>
                </a14:hiddenFill>
              </a:ext>
            </a:extLst>
          </p:spPr>
        </p:pic>
      </p:grpSp>
      <p:sp>
        <p:nvSpPr>
          <p:cNvPr id="10" name="Управляющая кнопка: назад 9">
            <a:hlinkClick r:id="rId3" action="ppaction://hlinksldjump" highlightClick="1"/>
          </p:cNvPr>
          <p:cNvSpPr/>
          <p:nvPr/>
        </p:nvSpPr>
        <p:spPr>
          <a:xfrm>
            <a:off x="11651762" y="6435711"/>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4881200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a:off x="659422" y="619706"/>
            <a:ext cx="6963509" cy="4954617"/>
            <a:chOff x="659422" y="619706"/>
            <a:chExt cx="5424855" cy="3398379"/>
          </a:xfrm>
        </p:grpSpPr>
        <p:sp>
          <p:nvSpPr>
            <p:cNvPr id="3" name="Прямоугольник 2"/>
            <p:cNvSpPr/>
            <p:nvPr/>
          </p:nvSpPr>
          <p:spPr>
            <a:xfrm>
              <a:off x="659422" y="619706"/>
              <a:ext cx="5424855" cy="3398379"/>
            </a:xfrm>
            <a:prstGeom prst="rect">
              <a:avLst/>
            </a:prstGeom>
            <a:solidFill>
              <a:schemeClr val="accent6">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p:cNvSpPr/>
            <p:nvPr/>
          </p:nvSpPr>
          <p:spPr>
            <a:xfrm>
              <a:off x="758335" y="619706"/>
              <a:ext cx="5227028" cy="3018793"/>
            </a:xfrm>
            <a:prstGeom prst="rect">
              <a:avLst/>
            </a:prstGeom>
          </p:spPr>
          <p:txBody>
            <a:bodyPr wrap="square">
              <a:spAutoFit/>
            </a:bodyPr>
            <a:lstStyle/>
            <a:p>
              <a:pPr algn="ctr"/>
              <a:r>
                <a:rPr lang="ru-RU" sz="2800" b="1" i="1" dirty="0" smtClean="0">
                  <a:solidFill>
                    <a:srgbClr val="222222"/>
                  </a:solidFill>
                  <a:latin typeface="Times New Roman" panose="02020603050405020304" pitchFamily="18" charset="0"/>
                  <a:cs typeface="Times New Roman" panose="02020603050405020304" pitchFamily="18" charset="0"/>
                </a:rPr>
                <a:t>16-я республика </a:t>
              </a:r>
            </a:p>
            <a:p>
              <a:pPr algn="ctr"/>
              <a:r>
                <a:rPr lang="ru-RU" sz="2800" b="1" i="1" dirty="0" smtClean="0">
                  <a:solidFill>
                    <a:srgbClr val="222222"/>
                  </a:solidFill>
                  <a:latin typeface="Times New Roman" panose="02020603050405020304" pitchFamily="18" charset="0"/>
                  <a:cs typeface="Times New Roman" panose="02020603050405020304" pitchFamily="18" charset="0"/>
                </a:rPr>
                <a:t>-</a:t>
              </a:r>
              <a:r>
                <a:rPr lang="ru-RU" sz="2800" b="1" i="1" dirty="0">
                  <a:solidFill>
                    <a:srgbClr val="222222"/>
                  </a:solidFill>
                  <a:latin typeface="Times New Roman" panose="02020603050405020304" pitchFamily="18" charset="0"/>
                  <a:cs typeface="Times New Roman" panose="02020603050405020304" pitchFamily="18" charset="0"/>
                </a:rPr>
                <a:t> Третий рейх</a:t>
              </a:r>
            </a:p>
            <a:p>
              <a:pPr algn="just"/>
              <a:r>
                <a:rPr lang="ru-RU" sz="2800" dirty="0" smtClean="0">
                  <a:solidFill>
                    <a:srgbClr val="333333"/>
                  </a:solidFill>
                  <a:latin typeface="Times New Roman" panose="02020603050405020304" pitchFamily="18" charset="0"/>
                  <a:cs typeface="Times New Roman" panose="02020603050405020304" pitchFamily="18" charset="0"/>
                </a:rPr>
                <a:t>   Генерал </a:t>
              </a:r>
              <a:r>
                <a:rPr lang="ru-RU" sz="2800" dirty="0">
                  <a:solidFill>
                    <a:srgbClr val="333333"/>
                  </a:solidFill>
                  <a:latin typeface="Times New Roman" panose="02020603050405020304" pitchFamily="18" charset="0"/>
                  <a:cs typeface="Times New Roman" panose="02020603050405020304" pitchFamily="18" charset="0"/>
                </a:rPr>
                <a:t>артиллерии Вальтер фон Зейдлиц-Курцбах, попавший в плен вместе с Паулюсом, заявил, что лучший исход для его страны - это стать еще одной республикой СССР, а не быть поделенной между союзниками антигитлеровской коалиции. За это на родине у его семьи конфисковали все имущество.</a:t>
              </a:r>
              <a:endParaRPr lang="ru-RU" sz="2800" b="0" i="0" dirty="0">
                <a:solidFill>
                  <a:srgbClr val="333333"/>
                </a:solidFill>
                <a:effectLst/>
                <a:latin typeface="Times New Roman" panose="02020603050405020304" pitchFamily="18" charset="0"/>
                <a:cs typeface="Times New Roman" panose="02020603050405020304" pitchFamily="18" charset="0"/>
              </a:endParaRPr>
            </a:p>
          </p:txBody>
        </p:sp>
      </p:grpSp>
      <p:pic>
        <p:nvPicPr>
          <p:cNvPr id="8194" name="Picture 2" descr="https://avatars.dzeninfra.ru/get-zen_doc/4697081/pub_606f879dc575c815f04401f9_606f87a2f597d466f290c85c/scale_1200"/>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11587" r="52325"/>
          <a:stretch/>
        </p:blipFill>
        <p:spPr bwMode="auto">
          <a:xfrm>
            <a:off x="7886700" y="619706"/>
            <a:ext cx="3580388" cy="4954617"/>
          </a:xfrm>
          <a:prstGeom prst="rect">
            <a:avLst/>
          </a:prstGeom>
          <a:noFill/>
          <a:extLst>
            <a:ext uri="{909E8E84-426E-40DD-AFC4-6F175D3DCCD1}">
              <a14:hiddenFill xmlns:a14="http://schemas.microsoft.com/office/drawing/2010/main" xmlns="">
                <a:solidFill>
                  <a:srgbClr val="FFFFFF"/>
                </a:solidFill>
              </a14:hiddenFill>
            </a:ext>
          </a:extLst>
        </p:spPr>
      </p:pic>
      <p:sp>
        <p:nvSpPr>
          <p:cNvPr id="7" name="Управляющая кнопка: назад 6">
            <a:hlinkClick r:id="rId3" action="ppaction://hlinksldjump" highlightClick="1"/>
          </p:cNvPr>
          <p:cNvSpPr/>
          <p:nvPr/>
        </p:nvSpPr>
        <p:spPr>
          <a:xfrm>
            <a:off x="11561885" y="6348046"/>
            <a:ext cx="418121" cy="307730"/>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27602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ttps://gas-kvas.com/uploads/posts/2023-01/1674626454_gas-kvas-com-p-vosklitsatelnii-znak-konturnii-risunok-49.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581904" y="411936"/>
            <a:ext cx="878725" cy="763173"/>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4" descr="https://gas-kvas.com/uploads/posts/2023-01/1674626454_gas-kvas-com-p-vosklitsatelnii-znak-konturnii-risunok-49.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734304" y="564336"/>
            <a:ext cx="878725" cy="763173"/>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4" descr="https://gas-kvas.com/uploads/posts/2023-01/1674626454_gas-kvas-com-p-vosklitsatelnii-znak-konturnii-risunok-49.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886704" y="716736"/>
            <a:ext cx="878725" cy="763173"/>
          </a:xfrm>
          <a:prstGeom prst="rect">
            <a:avLst/>
          </a:prstGeom>
          <a:noFill/>
          <a:extLst>
            <a:ext uri="{909E8E84-426E-40DD-AFC4-6F175D3DCCD1}">
              <a14:hiddenFill xmlns:a14="http://schemas.microsoft.com/office/drawing/2010/main" xmlns="">
                <a:solidFill>
                  <a:srgbClr val="FFFFFF"/>
                </a:solidFill>
              </a14:hiddenFill>
            </a:ext>
          </a:extLst>
        </p:spPr>
      </p:pic>
      <p:pic>
        <p:nvPicPr>
          <p:cNvPr id="7170" name="Picture 2" descr="https://images.wallpaperscraft.ru/image/single/galaktika_siianie_zvezdy_214371_2048x1152.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5524" y="0"/>
            <a:ext cx="12191998" cy="6858000"/>
          </a:xfrm>
          <a:prstGeom prst="rect">
            <a:avLst/>
          </a:prstGeom>
          <a:noFill/>
          <a:extLst>
            <a:ext uri="{909E8E84-426E-40DD-AFC4-6F175D3DCCD1}">
              <a14:hiddenFill xmlns:a14="http://schemas.microsoft.com/office/drawing/2010/main" xmlns="">
                <a:solidFill>
                  <a:srgbClr val="FFFFFF"/>
                </a:solidFill>
              </a14:hiddenFill>
            </a:ext>
          </a:extLst>
        </p:spPr>
      </p:pic>
      <p:grpSp>
        <p:nvGrpSpPr>
          <p:cNvPr id="4" name="Группа 3"/>
          <p:cNvGrpSpPr/>
          <p:nvPr/>
        </p:nvGrpSpPr>
        <p:grpSpPr>
          <a:xfrm>
            <a:off x="311165" y="123093"/>
            <a:ext cx="6189786" cy="7234583"/>
            <a:chOff x="817684" y="659423"/>
            <a:chExt cx="4114801" cy="5761086"/>
          </a:xfrm>
        </p:grpSpPr>
        <p:sp>
          <p:nvSpPr>
            <p:cNvPr id="3" name="Прямоугольник 2"/>
            <p:cNvSpPr/>
            <p:nvPr/>
          </p:nvSpPr>
          <p:spPr>
            <a:xfrm>
              <a:off x="817684" y="659423"/>
              <a:ext cx="4114801" cy="5213839"/>
            </a:xfrm>
            <a:prstGeom prst="rect">
              <a:avLst/>
            </a:prstGeom>
            <a:solidFill>
              <a:schemeClr val="accent6">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p:cNvSpPr/>
            <p:nvPr/>
          </p:nvSpPr>
          <p:spPr>
            <a:xfrm>
              <a:off x="943706" y="760657"/>
              <a:ext cx="3774832" cy="5659852"/>
            </a:xfrm>
            <a:prstGeom prst="rect">
              <a:avLst/>
            </a:prstGeom>
          </p:spPr>
          <p:txBody>
            <a:bodyPr wrap="square">
              <a:spAutoFit/>
            </a:bodyPr>
            <a:lstStyle/>
            <a:p>
              <a:pPr algn="ctr"/>
              <a:r>
                <a:rPr lang="ru-RU" sz="2800" b="1" i="1" dirty="0">
                  <a:solidFill>
                    <a:srgbClr val="222222"/>
                  </a:solidFill>
                  <a:latin typeface="Times New Roman" panose="02020603050405020304" pitchFamily="18" charset="0"/>
                  <a:cs typeface="Times New Roman" panose="02020603050405020304" pitchFamily="18" charset="0"/>
                </a:rPr>
                <a:t>Звезды подсказали?!</a:t>
              </a:r>
            </a:p>
            <a:p>
              <a:pPr algn="just"/>
              <a:r>
                <a:rPr lang="ru-RU" sz="2800" dirty="0" smtClean="0">
                  <a:solidFill>
                    <a:srgbClr val="333333"/>
                  </a:solidFill>
                  <a:latin typeface="Times New Roman" panose="02020603050405020304" pitchFamily="18" charset="0"/>
                  <a:cs typeface="Times New Roman" panose="02020603050405020304" pitchFamily="18" charset="0"/>
                </a:rPr>
                <a:t>     </a:t>
              </a:r>
              <a:r>
                <a:rPr lang="ru-RU" sz="2800" i="1" dirty="0" smtClean="0">
                  <a:solidFill>
                    <a:srgbClr val="333333"/>
                  </a:solidFill>
                  <a:latin typeface="Times New Roman" panose="02020603050405020304" pitchFamily="18" charset="0"/>
                  <a:cs typeface="Times New Roman" panose="02020603050405020304" pitchFamily="18" charset="0"/>
                </a:rPr>
                <a:t>Астрологи </a:t>
              </a:r>
              <a:r>
                <a:rPr lang="ru-RU" sz="2800" i="1" dirty="0">
                  <a:solidFill>
                    <a:srgbClr val="333333"/>
                  </a:solidFill>
                  <a:latin typeface="Times New Roman" panose="02020603050405020304" pitchFamily="18" charset="0"/>
                  <a:cs typeface="Times New Roman" panose="02020603050405020304" pitchFamily="18" charset="0"/>
                </a:rPr>
                <a:t>утверждают, что сознательно или нет, но контрнаступление советских войск (операция «Уран») началось в самое подходящее время: 19 ноября 1942-го в 7.30 </a:t>
              </a:r>
              <a:r>
                <a:rPr lang="ru-RU" sz="2800" i="1" dirty="0" smtClean="0">
                  <a:solidFill>
                    <a:srgbClr val="333333"/>
                  </a:solidFill>
                  <a:latin typeface="Times New Roman" panose="02020603050405020304" pitchFamily="18" charset="0"/>
                  <a:cs typeface="Times New Roman" panose="02020603050405020304" pitchFamily="18" charset="0"/>
                </a:rPr>
                <a:t>  </a:t>
              </a:r>
            </a:p>
            <a:p>
              <a:pPr algn="just"/>
              <a:r>
                <a:rPr lang="ru-RU" sz="2800" i="1" dirty="0">
                  <a:solidFill>
                    <a:srgbClr val="333333"/>
                  </a:solidFill>
                  <a:latin typeface="Times New Roman" panose="02020603050405020304" pitchFamily="18" charset="0"/>
                  <a:cs typeface="Times New Roman" panose="02020603050405020304" pitchFamily="18" charset="0"/>
                </a:rPr>
                <a:t> </a:t>
              </a:r>
              <a:r>
                <a:rPr lang="ru-RU" sz="2800" i="1" dirty="0" smtClean="0">
                  <a:solidFill>
                    <a:srgbClr val="333333"/>
                  </a:solidFill>
                  <a:latin typeface="Times New Roman" panose="02020603050405020304" pitchFamily="18" charset="0"/>
                  <a:cs typeface="Times New Roman" panose="02020603050405020304" pitchFamily="18" charset="0"/>
                </a:rPr>
                <a:t>    В </a:t>
              </a:r>
              <a:r>
                <a:rPr lang="ru-RU" sz="2800" i="1" dirty="0">
                  <a:solidFill>
                    <a:srgbClr val="333333"/>
                  </a:solidFill>
                  <a:latin typeface="Times New Roman" panose="02020603050405020304" pitchFamily="18" charset="0"/>
                  <a:cs typeface="Times New Roman" panose="02020603050405020304" pitchFamily="18" charset="0"/>
                </a:rPr>
                <a:t>этот момент планета Марс (римский бог войны) находилась на наивысшей точке над горизонтом, а планета Уран, которая, по мнению эзотериков, благоволила немецкой армии, на низшей. Небо «отвернулось» от фашистов.</a:t>
              </a:r>
              <a:endParaRPr lang="ru-RU" sz="2800" b="0" i="1" dirty="0">
                <a:solidFill>
                  <a:srgbClr val="333333"/>
                </a:solidFill>
                <a:effectLst/>
                <a:latin typeface="Times New Roman" panose="02020603050405020304" pitchFamily="18" charset="0"/>
                <a:cs typeface="Times New Roman" panose="02020603050405020304" pitchFamily="18" charset="0"/>
              </a:endParaRPr>
            </a:p>
          </p:txBody>
        </p:sp>
      </p:grpSp>
      <p:sp>
        <p:nvSpPr>
          <p:cNvPr id="9" name="Управляющая кнопка: назад 8">
            <a:hlinkClick r:id="rId4" action="ppaction://hlinksldjump" highlightClick="1"/>
          </p:cNvPr>
          <p:cNvSpPr/>
          <p:nvPr/>
        </p:nvSpPr>
        <p:spPr>
          <a:xfrm>
            <a:off x="11254154" y="6268915"/>
            <a:ext cx="752229" cy="401546"/>
          </a:xfrm>
          <a:prstGeom prst="actionButtonBackPrevio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2522238636"/>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262</TotalTime>
  <Words>917</Words>
  <Application>Microsoft Office PowerPoint</Application>
  <PresentationFormat>Произвольный</PresentationFormat>
  <Paragraphs>77</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Анастасия</dc:creator>
  <cp:lastModifiedBy>Пользователь</cp:lastModifiedBy>
  <cp:revision>45</cp:revision>
  <dcterms:created xsi:type="dcterms:W3CDTF">2024-01-22T17:20:59Z</dcterms:created>
  <dcterms:modified xsi:type="dcterms:W3CDTF">2025-01-29T11:14:46Z</dcterms:modified>
</cp:coreProperties>
</file>