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3"/>
  </p:notesMasterIdLst>
  <p:sldIdLst>
    <p:sldId id="286" r:id="rId2"/>
    <p:sldId id="302" r:id="rId3"/>
    <p:sldId id="257" r:id="rId4"/>
    <p:sldId id="303" r:id="rId5"/>
    <p:sldId id="330" r:id="rId6"/>
    <p:sldId id="328" r:id="rId7"/>
    <p:sldId id="311" r:id="rId8"/>
    <p:sldId id="304" r:id="rId9"/>
    <p:sldId id="332" r:id="rId10"/>
    <p:sldId id="333" r:id="rId11"/>
    <p:sldId id="329" r:id="rId12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5" autoAdjust="0"/>
    <p:restoredTop sz="94660"/>
  </p:normalViewPr>
  <p:slideViewPr>
    <p:cSldViewPr>
      <p:cViewPr varScale="1">
        <p:scale>
          <a:sx n="111" d="100"/>
          <a:sy n="111" d="100"/>
        </p:scale>
        <p:origin x="726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3082" y="3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0FD3FB3-76CA-4760-9B44-473575B8FCA3}" type="doc">
      <dgm:prSet loTypeId="urn:microsoft.com/office/officeart/2005/8/layout/gear1" loCatId="cycle" qsTypeId="urn:microsoft.com/office/officeart/2005/8/quickstyle/simple1" qsCatId="simple" csTypeId="urn:microsoft.com/office/officeart/2005/8/colors/colorful4" csCatId="colorful" phldr="1"/>
      <dgm:spPr/>
    </dgm:pt>
    <dgm:pt modelId="{DB7C2A78-C94A-4B4E-8F5F-5593DA792294}">
      <dgm:prSet phldrT="[Текст]" custT="1"/>
      <dgm:spPr/>
      <dgm:t>
        <a:bodyPr/>
        <a:lstStyle/>
        <a:p>
          <a:r>
            <a:rPr lang="ru-RU" sz="2800" b="1" dirty="0">
              <a:solidFill>
                <a:schemeClr val="tx1"/>
              </a:solidFill>
            </a:rPr>
            <a:t>дополненную реальность (</a:t>
          </a:r>
          <a:r>
            <a:rPr lang="ru-RU" sz="2800" b="1" dirty="0" err="1">
              <a:solidFill>
                <a:schemeClr val="tx1"/>
              </a:solidFill>
            </a:rPr>
            <a:t>augmented</a:t>
          </a:r>
          <a:r>
            <a:rPr lang="ru-RU" sz="2800" b="1" dirty="0">
              <a:solidFill>
                <a:schemeClr val="tx1"/>
              </a:solidFill>
            </a:rPr>
            <a:t> </a:t>
          </a:r>
          <a:r>
            <a:rPr lang="ru-RU" sz="2800" b="1" dirty="0" err="1">
              <a:solidFill>
                <a:schemeClr val="tx1"/>
              </a:solidFill>
            </a:rPr>
            <a:t>reality</a:t>
          </a:r>
          <a:r>
            <a:rPr lang="ru-RU" sz="2800" b="1" dirty="0">
              <a:solidFill>
                <a:schemeClr val="tx1"/>
              </a:solidFill>
            </a:rPr>
            <a:t>, AR)</a:t>
          </a:r>
        </a:p>
      </dgm:t>
    </dgm:pt>
    <dgm:pt modelId="{0E055CC6-A84B-47CF-91B8-19397AD0D07D}" type="parTrans" cxnId="{2D795E00-9858-42E8-AB22-3E4C59543049}">
      <dgm:prSet/>
      <dgm:spPr/>
      <dgm:t>
        <a:bodyPr/>
        <a:lstStyle/>
        <a:p>
          <a:endParaRPr lang="ru-RU"/>
        </a:p>
      </dgm:t>
    </dgm:pt>
    <dgm:pt modelId="{6CD56CC0-22FE-4678-AEF4-61E3EDAA572F}" type="sibTrans" cxnId="{2D795E00-9858-42E8-AB22-3E4C59543049}">
      <dgm:prSet/>
      <dgm:spPr/>
      <dgm:t>
        <a:bodyPr/>
        <a:lstStyle/>
        <a:p>
          <a:endParaRPr lang="ru-RU"/>
        </a:p>
      </dgm:t>
    </dgm:pt>
    <dgm:pt modelId="{4084666B-C7A4-4056-AF30-E69CE81B778A}">
      <dgm:prSet phldrT="[Текст]" custT="1"/>
      <dgm:spPr/>
      <dgm:t>
        <a:bodyPr/>
        <a:lstStyle/>
        <a:p>
          <a:pPr>
            <a:buClrTx/>
            <a:buSzTx/>
            <a:buFont typeface="Arial" panose="020B0604020202020204" pitchFamily="34" charset="0"/>
            <a:buChar char="•"/>
          </a:pPr>
          <a:r>
            <a:rPr lang="ru-RU" sz="2000" b="1" dirty="0"/>
            <a:t>смешанную реальность (</a:t>
          </a:r>
          <a:r>
            <a:rPr lang="ru-RU" sz="2000" b="1" dirty="0" err="1"/>
            <a:t>mixed</a:t>
          </a:r>
          <a:r>
            <a:rPr lang="ru-RU" sz="2000" b="1" dirty="0"/>
            <a:t> </a:t>
          </a:r>
          <a:r>
            <a:rPr lang="ru-RU" sz="2000" b="1" dirty="0" err="1"/>
            <a:t>reality</a:t>
          </a:r>
          <a:r>
            <a:rPr lang="ru-RU" sz="2000" b="1" dirty="0"/>
            <a:t>, MR)</a:t>
          </a:r>
          <a:endParaRPr lang="ru-RU" sz="2000" b="1" dirty="0">
            <a:solidFill>
              <a:schemeClr val="tx1"/>
            </a:solidFill>
          </a:endParaRPr>
        </a:p>
      </dgm:t>
    </dgm:pt>
    <dgm:pt modelId="{819E8774-613A-4B96-A4BC-698A33DE5560}" type="parTrans" cxnId="{A2B4D654-B1DD-430D-9F0A-9EC40DD6528D}">
      <dgm:prSet/>
      <dgm:spPr/>
      <dgm:t>
        <a:bodyPr/>
        <a:lstStyle/>
        <a:p>
          <a:endParaRPr lang="ru-RU"/>
        </a:p>
      </dgm:t>
    </dgm:pt>
    <dgm:pt modelId="{F343A8B0-9C0C-474F-90B3-59753B835A1C}" type="sibTrans" cxnId="{A2B4D654-B1DD-430D-9F0A-9EC40DD6528D}">
      <dgm:prSet/>
      <dgm:spPr/>
      <dgm:t>
        <a:bodyPr/>
        <a:lstStyle/>
        <a:p>
          <a:endParaRPr lang="ru-RU"/>
        </a:p>
      </dgm:t>
    </dgm:pt>
    <dgm:pt modelId="{78B6B380-0C55-4328-8139-64C41EEF67EE}">
      <dgm:prSet/>
      <dgm:spPr/>
      <dgm:t>
        <a:bodyPr/>
        <a:lstStyle/>
        <a:p>
          <a:r>
            <a:rPr lang="ru-RU" b="1" dirty="0"/>
            <a:t>виртуальную реальность (</a:t>
          </a:r>
          <a:r>
            <a:rPr lang="ru-RU" b="1" dirty="0" err="1"/>
            <a:t>virtual</a:t>
          </a:r>
          <a:r>
            <a:rPr lang="ru-RU" b="1" dirty="0"/>
            <a:t> </a:t>
          </a:r>
          <a:r>
            <a:rPr lang="ru-RU" b="1" dirty="0" err="1"/>
            <a:t>reality</a:t>
          </a:r>
          <a:r>
            <a:rPr lang="ru-RU" b="1" dirty="0"/>
            <a:t>, VR)</a:t>
          </a:r>
        </a:p>
      </dgm:t>
    </dgm:pt>
    <dgm:pt modelId="{C48FABD4-8D3D-499A-AE1C-D018FBA1C42F}" type="parTrans" cxnId="{93319981-7F2B-4B7C-91A6-211A0167D792}">
      <dgm:prSet/>
      <dgm:spPr/>
      <dgm:t>
        <a:bodyPr/>
        <a:lstStyle/>
        <a:p>
          <a:endParaRPr lang="ru-RU"/>
        </a:p>
      </dgm:t>
    </dgm:pt>
    <dgm:pt modelId="{790707BA-C4E2-49A9-B771-1E4AC588BB78}" type="sibTrans" cxnId="{93319981-7F2B-4B7C-91A6-211A0167D792}">
      <dgm:prSet/>
      <dgm:spPr/>
      <dgm:t>
        <a:bodyPr/>
        <a:lstStyle/>
        <a:p>
          <a:endParaRPr lang="ru-RU"/>
        </a:p>
      </dgm:t>
    </dgm:pt>
    <dgm:pt modelId="{FA0B6431-7E72-423D-9132-35387EA1A93C}">
      <dgm:prSet/>
      <dgm:spPr/>
      <dgm:t>
        <a:bodyPr/>
        <a:lstStyle/>
        <a:p>
          <a:endParaRPr lang="ru-RU" dirty="0"/>
        </a:p>
      </dgm:t>
    </dgm:pt>
    <dgm:pt modelId="{37D9F03D-BE81-419E-9CBC-C5F0B300DEF5}" type="parTrans" cxnId="{1FFE9FEE-919E-42EE-A68E-0B75C76A5D67}">
      <dgm:prSet/>
      <dgm:spPr/>
      <dgm:t>
        <a:bodyPr/>
        <a:lstStyle/>
        <a:p>
          <a:endParaRPr lang="ru-RU"/>
        </a:p>
      </dgm:t>
    </dgm:pt>
    <dgm:pt modelId="{94FE8702-8201-45B2-A831-3D555CD950C7}" type="sibTrans" cxnId="{1FFE9FEE-919E-42EE-A68E-0B75C76A5D67}">
      <dgm:prSet/>
      <dgm:spPr/>
      <dgm:t>
        <a:bodyPr/>
        <a:lstStyle/>
        <a:p>
          <a:endParaRPr lang="ru-RU"/>
        </a:p>
      </dgm:t>
    </dgm:pt>
    <dgm:pt modelId="{C1E4404F-6664-4B7B-A695-3FC58DED77FC}" type="pres">
      <dgm:prSet presAssocID="{D0FD3FB3-76CA-4760-9B44-473575B8FCA3}" presName="composite" presStyleCnt="0">
        <dgm:presLayoutVars>
          <dgm:chMax val="3"/>
          <dgm:animLvl val="lvl"/>
          <dgm:resizeHandles val="exact"/>
        </dgm:presLayoutVars>
      </dgm:prSet>
      <dgm:spPr/>
    </dgm:pt>
    <dgm:pt modelId="{54FF5A88-E9FB-4443-9303-2062AFAA05FB}" type="pres">
      <dgm:prSet presAssocID="{DB7C2A78-C94A-4B4E-8F5F-5593DA792294}" presName="gear1" presStyleLbl="node1" presStyleIdx="0" presStyleCnt="3" custScaleX="111530">
        <dgm:presLayoutVars>
          <dgm:chMax val="1"/>
          <dgm:bulletEnabled val="1"/>
        </dgm:presLayoutVars>
      </dgm:prSet>
      <dgm:spPr/>
    </dgm:pt>
    <dgm:pt modelId="{C01FA4BF-B173-4907-940F-114130CFE8CD}" type="pres">
      <dgm:prSet presAssocID="{DB7C2A78-C94A-4B4E-8F5F-5593DA792294}" presName="gear1srcNode" presStyleLbl="node1" presStyleIdx="0" presStyleCnt="3"/>
      <dgm:spPr/>
    </dgm:pt>
    <dgm:pt modelId="{CBB28230-CB34-44BB-88BA-5B1AEC15F833}" type="pres">
      <dgm:prSet presAssocID="{DB7C2A78-C94A-4B4E-8F5F-5593DA792294}" presName="gear1dstNode" presStyleLbl="node1" presStyleIdx="0" presStyleCnt="3"/>
      <dgm:spPr/>
    </dgm:pt>
    <dgm:pt modelId="{AB6FD8C0-305D-49BB-925C-62400887F6B0}" type="pres">
      <dgm:prSet presAssocID="{4084666B-C7A4-4056-AF30-E69CE81B778A}" presName="gear2" presStyleLbl="node1" presStyleIdx="1" presStyleCnt="3" custScaleX="108012" custScaleY="96296">
        <dgm:presLayoutVars>
          <dgm:chMax val="1"/>
          <dgm:bulletEnabled val="1"/>
        </dgm:presLayoutVars>
      </dgm:prSet>
      <dgm:spPr/>
    </dgm:pt>
    <dgm:pt modelId="{AB72BB67-B82A-4490-8F5B-057DD6FD362E}" type="pres">
      <dgm:prSet presAssocID="{4084666B-C7A4-4056-AF30-E69CE81B778A}" presName="gear2srcNode" presStyleLbl="node1" presStyleIdx="1" presStyleCnt="3"/>
      <dgm:spPr/>
    </dgm:pt>
    <dgm:pt modelId="{0F247415-E050-403B-A666-3808DC0A7E52}" type="pres">
      <dgm:prSet presAssocID="{4084666B-C7A4-4056-AF30-E69CE81B778A}" presName="gear2dstNode" presStyleLbl="node1" presStyleIdx="1" presStyleCnt="3"/>
      <dgm:spPr/>
    </dgm:pt>
    <dgm:pt modelId="{D9026774-302C-4583-A99E-BE521F3D6FC2}" type="pres">
      <dgm:prSet presAssocID="{78B6B380-0C55-4328-8139-64C41EEF67EE}" presName="gear3" presStyleLbl="node1" presStyleIdx="2" presStyleCnt="3"/>
      <dgm:spPr/>
    </dgm:pt>
    <dgm:pt modelId="{57963C10-FC7E-410C-82F1-4F67C5885A89}" type="pres">
      <dgm:prSet presAssocID="{78B6B380-0C55-4328-8139-64C41EEF67EE}" presName="gear3tx" presStyleLbl="node1" presStyleIdx="2" presStyleCnt="3">
        <dgm:presLayoutVars>
          <dgm:chMax val="1"/>
          <dgm:bulletEnabled val="1"/>
        </dgm:presLayoutVars>
      </dgm:prSet>
      <dgm:spPr/>
    </dgm:pt>
    <dgm:pt modelId="{C7E35D92-487F-4B62-B606-A94BAE18D0CC}" type="pres">
      <dgm:prSet presAssocID="{78B6B380-0C55-4328-8139-64C41EEF67EE}" presName="gear3srcNode" presStyleLbl="node1" presStyleIdx="2" presStyleCnt="3"/>
      <dgm:spPr/>
    </dgm:pt>
    <dgm:pt modelId="{C9E09EBC-732A-46BD-9DA3-EE16AB88B7F2}" type="pres">
      <dgm:prSet presAssocID="{78B6B380-0C55-4328-8139-64C41EEF67EE}" presName="gear3dstNode" presStyleLbl="node1" presStyleIdx="2" presStyleCnt="3"/>
      <dgm:spPr/>
    </dgm:pt>
    <dgm:pt modelId="{212B7F6D-F560-430A-8EAD-4FA0DF236D1C}" type="pres">
      <dgm:prSet presAssocID="{6CD56CC0-22FE-4678-AEF4-61E3EDAA572F}" presName="connector1" presStyleLbl="sibTrans2D1" presStyleIdx="0" presStyleCnt="3"/>
      <dgm:spPr/>
    </dgm:pt>
    <dgm:pt modelId="{2F785A51-3AE2-4665-A994-62D5973C3235}" type="pres">
      <dgm:prSet presAssocID="{F343A8B0-9C0C-474F-90B3-59753B835A1C}" presName="connector2" presStyleLbl="sibTrans2D1" presStyleIdx="1" presStyleCnt="3"/>
      <dgm:spPr/>
    </dgm:pt>
    <dgm:pt modelId="{5F93C0BF-2A8E-451E-96BE-35463453C105}" type="pres">
      <dgm:prSet presAssocID="{790707BA-C4E2-49A9-B771-1E4AC588BB78}" presName="connector3" presStyleLbl="sibTrans2D1" presStyleIdx="2" presStyleCnt="3"/>
      <dgm:spPr/>
    </dgm:pt>
  </dgm:ptLst>
  <dgm:cxnLst>
    <dgm:cxn modelId="{2D795E00-9858-42E8-AB22-3E4C59543049}" srcId="{D0FD3FB3-76CA-4760-9B44-473575B8FCA3}" destId="{DB7C2A78-C94A-4B4E-8F5F-5593DA792294}" srcOrd="0" destOrd="0" parTransId="{0E055CC6-A84B-47CF-91B8-19397AD0D07D}" sibTransId="{6CD56CC0-22FE-4678-AEF4-61E3EDAA572F}"/>
    <dgm:cxn modelId="{E51AF318-9261-46FF-A09D-B833C981C54F}" type="presOf" srcId="{6CD56CC0-22FE-4678-AEF4-61E3EDAA572F}" destId="{212B7F6D-F560-430A-8EAD-4FA0DF236D1C}" srcOrd="0" destOrd="0" presId="urn:microsoft.com/office/officeart/2005/8/layout/gear1"/>
    <dgm:cxn modelId="{90C74522-BD49-4B1A-B4BB-693D53E095C3}" type="presOf" srcId="{F343A8B0-9C0C-474F-90B3-59753B835A1C}" destId="{2F785A51-3AE2-4665-A994-62D5973C3235}" srcOrd="0" destOrd="0" presId="urn:microsoft.com/office/officeart/2005/8/layout/gear1"/>
    <dgm:cxn modelId="{12FEDA41-63B5-463E-9D7C-E245E9D7AFAD}" type="presOf" srcId="{DB7C2A78-C94A-4B4E-8F5F-5593DA792294}" destId="{54FF5A88-E9FB-4443-9303-2062AFAA05FB}" srcOrd="0" destOrd="0" presId="urn:microsoft.com/office/officeart/2005/8/layout/gear1"/>
    <dgm:cxn modelId="{9D1F8A67-2309-4C57-BA80-772B85464506}" type="presOf" srcId="{DB7C2A78-C94A-4B4E-8F5F-5593DA792294}" destId="{CBB28230-CB34-44BB-88BA-5B1AEC15F833}" srcOrd="2" destOrd="0" presId="urn:microsoft.com/office/officeart/2005/8/layout/gear1"/>
    <dgm:cxn modelId="{D8D0404C-D31E-45A7-AB7D-FAD08C136395}" type="presOf" srcId="{78B6B380-0C55-4328-8139-64C41EEF67EE}" destId="{C9E09EBC-732A-46BD-9DA3-EE16AB88B7F2}" srcOrd="3" destOrd="0" presId="urn:microsoft.com/office/officeart/2005/8/layout/gear1"/>
    <dgm:cxn modelId="{A2B4D654-B1DD-430D-9F0A-9EC40DD6528D}" srcId="{D0FD3FB3-76CA-4760-9B44-473575B8FCA3}" destId="{4084666B-C7A4-4056-AF30-E69CE81B778A}" srcOrd="1" destOrd="0" parTransId="{819E8774-613A-4B96-A4BC-698A33DE5560}" sibTransId="{F343A8B0-9C0C-474F-90B3-59753B835A1C}"/>
    <dgm:cxn modelId="{93319981-7F2B-4B7C-91A6-211A0167D792}" srcId="{D0FD3FB3-76CA-4760-9B44-473575B8FCA3}" destId="{78B6B380-0C55-4328-8139-64C41EEF67EE}" srcOrd="2" destOrd="0" parTransId="{C48FABD4-8D3D-499A-AE1C-D018FBA1C42F}" sibTransId="{790707BA-C4E2-49A9-B771-1E4AC588BB78}"/>
    <dgm:cxn modelId="{DB63EB84-8E07-4B36-9540-7918FE554F2A}" type="presOf" srcId="{4084666B-C7A4-4056-AF30-E69CE81B778A}" destId="{AB6FD8C0-305D-49BB-925C-62400887F6B0}" srcOrd="0" destOrd="0" presId="urn:microsoft.com/office/officeart/2005/8/layout/gear1"/>
    <dgm:cxn modelId="{ACFEC4A2-6E31-4976-AF34-8C6C6D98AE0E}" type="presOf" srcId="{4084666B-C7A4-4056-AF30-E69CE81B778A}" destId="{0F247415-E050-403B-A666-3808DC0A7E52}" srcOrd="2" destOrd="0" presId="urn:microsoft.com/office/officeart/2005/8/layout/gear1"/>
    <dgm:cxn modelId="{DBA2CFA8-F599-498D-AEF8-EB6257D07A34}" type="presOf" srcId="{78B6B380-0C55-4328-8139-64C41EEF67EE}" destId="{57963C10-FC7E-410C-82F1-4F67C5885A89}" srcOrd="1" destOrd="0" presId="urn:microsoft.com/office/officeart/2005/8/layout/gear1"/>
    <dgm:cxn modelId="{2E2036B8-C0BA-4EDA-95A4-36E8D25D0C9E}" type="presOf" srcId="{D0FD3FB3-76CA-4760-9B44-473575B8FCA3}" destId="{C1E4404F-6664-4B7B-A695-3FC58DED77FC}" srcOrd="0" destOrd="0" presId="urn:microsoft.com/office/officeart/2005/8/layout/gear1"/>
    <dgm:cxn modelId="{97FE45B8-D71E-45B9-A5A9-BB6D7EA02D76}" type="presOf" srcId="{DB7C2A78-C94A-4B4E-8F5F-5593DA792294}" destId="{C01FA4BF-B173-4907-940F-114130CFE8CD}" srcOrd="1" destOrd="0" presId="urn:microsoft.com/office/officeart/2005/8/layout/gear1"/>
    <dgm:cxn modelId="{E3DF8BC9-8E6E-4BEA-B01E-CAF7930F5135}" type="presOf" srcId="{790707BA-C4E2-49A9-B771-1E4AC588BB78}" destId="{5F93C0BF-2A8E-451E-96BE-35463453C105}" srcOrd="0" destOrd="0" presId="urn:microsoft.com/office/officeart/2005/8/layout/gear1"/>
    <dgm:cxn modelId="{14FE90D1-19CF-4B55-909C-7A7AB44FE7A4}" type="presOf" srcId="{78B6B380-0C55-4328-8139-64C41EEF67EE}" destId="{D9026774-302C-4583-A99E-BE521F3D6FC2}" srcOrd="0" destOrd="0" presId="urn:microsoft.com/office/officeart/2005/8/layout/gear1"/>
    <dgm:cxn modelId="{D287F1DE-B924-4582-9BC5-853305BD8E84}" type="presOf" srcId="{78B6B380-0C55-4328-8139-64C41EEF67EE}" destId="{C7E35D92-487F-4B62-B606-A94BAE18D0CC}" srcOrd="2" destOrd="0" presId="urn:microsoft.com/office/officeart/2005/8/layout/gear1"/>
    <dgm:cxn modelId="{1FFE9FEE-919E-42EE-A68E-0B75C76A5D67}" srcId="{D0FD3FB3-76CA-4760-9B44-473575B8FCA3}" destId="{FA0B6431-7E72-423D-9132-35387EA1A93C}" srcOrd="3" destOrd="0" parTransId="{37D9F03D-BE81-419E-9CBC-C5F0B300DEF5}" sibTransId="{94FE8702-8201-45B2-A831-3D555CD950C7}"/>
    <dgm:cxn modelId="{038A19FD-34DC-4CF5-B780-B0DED503029D}" type="presOf" srcId="{4084666B-C7A4-4056-AF30-E69CE81B778A}" destId="{AB72BB67-B82A-4490-8F5B-057DD6FD362E}" srcOrd="1" destOrd="0" presId="urn:microsoft.com/office/officeart/2005/8/layout/gear1"/>
    <dgm:cxn modelId="{79A4D793-951D-40B9-A6F8-D5E950D173BC}" type="presParOf" srcId="{C1E4404F-6664-4B7B-A695-3FC58DED77FC}" destId="{54FF5A88-E9FB-4443-9303-2062AFAA05FB}" srcOrd="0" destOrd="0" presId="urn:microsoft.com/office/officeart/2005/8/layout/gear1"/>
    <dgm:cxn modelId="{C0AF387B-FCFF-483E-BE29-91B06580C97F}" type="presParOf" srcId="{C1E4404F-6664-4B7B-A695-3FC58DED77FC}" destId="{C01FA4BF-B173-4907-940F-114130CFE8CD}" srcOrd="1" destOrd="0" presId="urn:microsoft.com/office/officeart/2005/8/layout/gear1"/>
    <dgm:cxn modelId="{B629999B-1EB8-4C22-85AF-21557860BAC4}" type="presParOf" srcId="{C1E4404F-6664-4B7B-A695-3FC58DED77FC}" destId="{CBB28230-CB34-44BB-88BA-5B1AEC15F833}" srcOrd="2" destOrd="0" presId="urn:microsoft.com/office/officeart/2005/8/layout/gear1"/>
    <dgm:cxn modelId="{1F15D022-AEF2-4FF3-862E-B35EC57782BC}" type="presParOf" srcId="{C1E4404F-6664-4B7B-A695-3FC58DED77FC}" destId="{AB6FD8C0-305D-49BB-925C-62400887F6B0}" srcOrd="3" destOrd="0" presId="urn:microsoft.com/office/officeart/2005/8/layout/gear1"/>
    <dgm:cxn modelId="{6339E9BD-DC75-4277-800F-D2EC4FE78513}" type="presParOf" srcId="{C1E4404F-6664-4B7B-A695-3FC58DED77FC}" destId="{AB72BB67-B82A-4490-8F5B-057DD6FD362E}" srcOrd="4" destOrd="0" presId="urn:microsoft.com/office/officeart/2005/8/layout/gear1"/>
    <dgm:cxn modelId="{96A86ABB-6E4F-458F-824F-A638165676A4}" type="presParOf" srcId="{C1E4404F-6664-4B7B-A695-3FC58DED77FC}" destId="{0F247415-E050-403B-A666-3808DC0A7E52}" srcOrd="5" destOrd="0" presId="urn:microsoft.com/office/officeart/2005/8/layout/gear1"/>
    <dgm:cxn modelId="{5C893D59-5315-4866-B354-1415CA243492}" type="presParOf" srcId="{C1E4404F-6664-4B7B-A695-3FC58DED77FC}" destId="{D9026774-302C-4583-A99E-BE521F3D6FC2}" srcOrd="6" destOrd="0" presId="urn:microsoft.com/office/officeart/2005/8/layout/gear1"/>
    <dgm:cxn modelId="{08E8F27D-9A2F-4F9B-AAF8-8789A526365B}" type="presParOf" srcId="{C1E4404F-6664-4B7B-A695-3FC58DED77FC}" destId="{57963C10-FC7E-410C-82F1-4F67C5885A89}" srcOrd="7" destOrd="0" presId="urn:microsoft.com/office/officeart/2005/8/layout/gear1"/>
    <dgm:cxn modelId="{B43ED9B3-C815-4A57-AE38-D6DBD4AB5C32}" type="presParOf" srcId="{C1E4404F-6664-4B7B-A695-3FC58DED77FC}" destId="{C7E35D92-487F-4B62-B606-A94BAE18D0CC}" srcOrd="8" destOrd="0" presId="urn:microsoft.com/office/officeart/2005/8/layout/gear1"/>
    <dgm:cxn modelId="{5E791629-44ED-4FDC-A0BA-923C27494B14}" type="presParOf" srcId="{C1E4404F-6664-4B7B-A695-3FC58DED77FC}" destId="{C9E09EBC-732A-46BD-9DA3-EE16AB88B7F2}" srcOrd="9" destOrd="0" presId="urn:microsoft.com/office/officeart/2005/8/layout/gear1"/>
    <dgm:cxn modelId="{E7B10A2F-AD8F-41A5-9995-40248BF68FE4}" type="presParOf" srcId="{C1E4404F-6664-4B7B-A695-3FC58DED77FC}" destId="{212B7F6D-F560-430A-8EAD-4FA0DF236D1C}" srcOrd="10" destOrd="0" presId="urn:microsoft.com/office/officeart/2005/8/layout/gear1"/>
    <dgm:cxn modelId="{621E27CC-629B-4DAA-AB9F-D26EB71E39ED}" type="presParOf" srcId="{C1E4404F-6664-4B7B-A695-3FC58DED77FC}" destId="{2F785A51-3AE2-4665-A994-62D5973C3235}" srcOrd="11" destOrd="0" presId="urn:microsoft.com/office/officeart/2005/8/layout/gear1"/>
    <dgm:cxn modelId="{E170F66F-B37C-43A1-8BDC-5D72C4399DC6}" type="presParOf" srcId="{C1E4404F-6664-4B7B-A695-3FC58DED77FC}" destId="{5F93C0BF-2A8E-451E-96BE-35463453C105}" srcOrd="12" destOrd="0" presId="urn:microsoft.com/office/officeart/2005/8/layout/gear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4FF5A88-E9FB-4443-9303-2062AFAA05FB}">
      <dsp:nvSpPr>
        <dsp:cNvPr id="0" name=""/>
        <dsp:cNvSpPr/>
      </dsp:nvSpPr>
      <dsp:spPr>
        <a:xfrm>
          <a:off x="3903580" y="3001212"/>
          <a:ext cx="4091085" cy="3668148"/>
        </a:xfrm>
        <a:prstGeom prst="gear9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1" kern="1200" dirty="0">
              <a:solidFill>
                <a:schemeClr val="tx1"/>
              </a:solidFill>
            </a:rPr>
            <a:t>дополненную реальность (</a:t>
          </a:r>
          <a:r>
            <a:rPr lang="ru-RU" sz="2800" b="1" kern="1200" dirty="0" err="1">
              <a:solidFill>
                <a:schemeClr val="tx1"/>
              </a:solidFill>
            </a:rPr>
            <a:t>augmented</a:t>
          </a:r>
          <a:r>
            <a:rPr lang="ru-RU" sz="2800" b="1" kern="1200" dirty="0">
              <a:solidFill>
                <a:schemeClr val="tx1"/>
              </a:solidFill>
            </a:rPr>
            <a:t> </a:t>
          </a:r>
          <a:r>
            <a:rPr lang="ru-RU" sz="2800" b="1" kern="1200" dirty="0" err="1">
              <a:solidFill>
                <a:schemeClr val="tx1"/>
              </a:solidFill>
            </a:rPr>
            <a:t>reality</a:t>
          </a:r>
          <a:r>
            <a:rPr lang="ru-RU" sz="2800" b="1" kern="1200" dirty="0">
              <a:solidFill>
                <a:schemeClr val="tx1"/>
              </a:solidFill>
            </a:rPr>
            <a:t>, AR)</a:t>
          </a:r>
        </a:p>
      </dsp:txBody>
      <dsp:txXfrm>
        <a:off x="4694460" y="3860458"/>
        <a:ext cx="2509325" cy="1885504"/>
      </dsp:txXfrm>
    </dsp:sp>
    <dsp:sp modelId="{AB6FD8C0-305D-49BB-925C-62400887F6B0}">
      <dsp:nvSpPr>
        <dsp:cNvPr id="0" name=""/>
        <dsp:cNvSpPr/>
      </dsp:nvSpPr>
      <dsp:spPr>
        <a:xfrm>
          <a:off x="1873984" y="2183601"/>
          <a:ext cx="2881483" cy="2568930"/>
        </a:xfrm>
        <a:prstGeom prst="gear6">
          <a:avLst/>
        </a:prstGeom>
        <a:solidFill>
          <a:schemeClr val="accent4">
            <a:hueOff val="5197846"/>
            <a:satOff val="-23984"/>
            <a:lumOff val="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ClrTx/>
            <a:buSzTx/>
            <a:buFont typeface="Arial" panose="020B0604020202020204" pitchFamily="34" charset="0"/>
            <a:buNone/>
          </a:pPr>
          <a:r>
            <a:rPr lang="ru-RU" sz="2000" b="1" kern="1200" dirty="0"/>
            <a:t>смешанную реальность (</a:t>
          </a:r>
          <a:r>
            <a:rPr lang="ru-RU" sz="2000" b="1" kern="1200" dirty="0" err="1"/>
            <a:t>mixed</a:t>
          </a:r>
          <a:r>
            <a:rPr lang="ru-RU" sz="2000" b="1" kern="1200" dirty="0"/>
            <a:t> </a:t>
          </a:r>
          <a:r>
            <a:rPr lang="ru-RU" sz="2000" b="1" kern="1200" dirty="0" err="1"/>
            <a:t>reality</a:t>
          </a:r>
          <a:r>
            <a:rPr lang="ru-RU" sz="2000" b="1" kern="1200" dirty="0"/>
            <a:t>, MR)</a:t>
          </a:r>
          <a:endParaRPr lang="ru-RU" sz="2000" b="1" kern="1200" dirty="0">
            <a:solidFill>
              <a:schemeClr val="tx1"/>
            </a:solidFill>
          </a:endParaRPr>
        </a:p>
      </dsp:txBody>
      <dsp:txXfrm>
        <a:off x="2566153" y="2834246"/>
        <a:ext cx="1497145" cy="1267640"/>
      </dsp:txXfrm>
    </dsp:sp>
    <dsp:sp modelId="{D9026774-302C-4583-A99E-BE521F3D6FC2}">
      <dsp:nvSpPr>
        <dsp:cNvPr id="0" name=""/>
        <dsp:cNvSpPr/>
      </dsp:nvSpPr>
      <dsp:spPr>
        <a:xfrm rot="20700000">
          <a:off x="3475063" y="293724"/>
          <a:ext cx="2613844" cy="2613844"/>
        </a:xfrm>
        <a:prstGeom prst="gear6">
          <a:avLst/>
        </a:prstGeom>
        <a:solidFill>
          <a:schemeClr val="accent4">
            <a:hueOff val="10395692"/>
            <a:satOff val="-47968"/>
            <a:lumOff val="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900" b="1" kern="1200" dirty="0"/>
            <a:t>виртуальную реальность (</a:t>
          </a:r>
          <a:r>
            <a:rPr lang="ru-RU" sz="1900" b="1" kern="1200" dirty="0" err="1"/>
            <a:t>virtual</a:t>
          </a:r>
          <a:r>
            <a:rPr lang="ru-RU" sz="1900" b="1" kern="1200" dirty="0"/>
            <a:t> </a:t>
          </a:r>
          <a:r>
            <a:rPr lang="ru-RU" sz="1900" b="1" kern="1200" dirty="0" err="1"/>
            <a:t>reality</a:t>
          </a:r>
          <a:r>
            <a:rPr lang="ru-RU" sz="1900" b="1" kern="1200" dirty="0"/>
            <a:t>, VR)</a:t>
          </a:r>
        </a:p>
      </dsp:txBody>
      <dsp:txXfrm rot="-20700000">
        <a:off x="4048356" y="867016"/>
        <a:ext cx="1467259" cy="1467259"/>
      </dsp:txXfrm>
    </dsp:sp>
    <dsp:sp modelId="{212B7F6D-F560-430A-8EAD-4FA0DF236D1C}">
      <dsp:nvSpPr>
        <dsp:cNvPr id="0" name=""/>
        <dsp:cNvSpPr/>
      </dsp:nvSpPr>
      <dsp:spPr>
        <a:xfrm>
          <a:off x="3861004" y="2431617"/>
          <a:ext cx="4695229" cy="4695229"/>
        </a:xfrm>
        <a:prstGeom prst="circularArrow">
          <a:avLst>
            <a:gd name="adj1" fmla="val 4688"/>
            <a:gd name="adj2" fmla="val 299029"/>
            <a:gd name="adj3" fmla="val 2554846"/>
            <a:gd name="adj4" fmla="val 15780332"/>
            <a:gd name="adj5" fmla="val 5469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785A51-3AE2-4665-A994-62D5973C3235}">
      <dsp:nvSpPr>
        <dsp:cNvPr id="0" name=""/>
        <dsp:cNvSpPr/>
      </dsp:nvSpPr>
      <dsp:spPr>
        <a:xfrm>
          <a:off x="1508402" y="1533302"/>
          <a:ext cx="3411377" cy="3411377"/>
        </a:xfrm>
        <a:prstGeom prst="leftCircularArrow">
          <a:avLst>
            <a:gd name="adj1" fmla="val 6452"/>
            <a:gd name="adj2" fmla="val 429999"/>
            <a:gd name="adj3" fmla="val 10489124"/>
            <a:gd name="adj4" fmla="val 14837806"/>
            <a:gd name="adj5" fmla="val 7527"/>
          </a:avLst>
        </a:prstGeom>
        <a:solidFill>
          <a:schemeClr val="accent4">
            <a:hueOff val="5197846"/>
            <a:satOff val="-23984"/>
            <a:lumOff val="88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93C0BF-2A8E-451E-96BE-35463453C105}">
      <dsp:nvSpPr>
        <dsp:cNvPr id="0" name=""/>
        <dsp:cNvSpPr/>
      </dsp:nvSpPr>
      <dsp:spPr>
        <a:xfrm>
          <a:off x="2870454" y="-289427"/>
          <a:ext cx="3678152" cy="3678152"/>
        </a:xfrm>
        <a:prstGeom prst="circularArrow">
          <a:avLst>
            <a:gd name="adj1" fmla="val 5984"/>
            <a:gd name="adj2" fmla="val 394124"/>
            <a:gd name="adj3" fmla="val 13313824"/>
            <a:gd name="adj4" fmla="val 10508221"/>
            <a:gd name="adj5" fmla="val 6981"/>
          </a:avLst>
        </a:prstGeom>
        <a:solidFill>
          <a:schemeClr val="accent4">
            <a:hueOff val="10395692"/>
            <a:satOff val="-47968"/>
            <a:lumOff val="17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gear1">
  <dgm:title val=""/>
  <dgm:desc val=""/>
  <dgm:catLst>
    <dgm:cat type="relationship" pri="3000"/>
    <dgm:cat type="process" pri="28000"/>
    <dgm:cat type="cycle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composite">
    <dgm:varLst>
      <dgm:chMax val="3"/>
      <dgm:animLvl val="lvl"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1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05"/>
          <dgm:constr type="t" for="ch" forName="gear1" refType="w" fact="0.05"/>
          <dgm:constr type="w" for="ch" forName="gear1srcNode" val="1"/>
          <dgm:constr type="h" for="ch" forName="gear1srcNode" val="1"/>
          <dgm:constr type="l" for="ch" forName="gear1srcNode" refType="w" fact="0.32"/>
          <dgm:constr type="t" for="ch" forName="gear1srcNode"/>
          <dgm:constr type="w" for="ch" forName="gear1dstNode" val="1"/>
          <dgm:constr type="h" for="ch" forName="gear1dstNode" val="1"/>
          <dgm:constr type="r" for="ch" forName="gear1dstNode" refType="w" fact="0.58"/>
          <dgm:constr type="t" for="ch" forName="gear1dstNode" refType="h" fact="0.5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/>
          <dgm:constr type="b" for="ch" forName="gear1ch" refType="h" fact="0.6"/>
        </dgm:constrLst>
      </dgm:if>
      <dgm:if name="Name2" axis="ch" ptType="node" func="cnt" op="equ" val="2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2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2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75"/>
          <dgm:constr type="diam" for="des" forName="connector1" refType="w" refFor="ch" refForName="gear1" op="equ" fact="1.1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w" fact="0.8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1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0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3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 refType="w" fact="0.34"/>
          <dgm:constr type="t" for="ch" forName="gear2ch" refType="w" fact="0.04"/>
        </dgm:constrLst>
      </dgm:if>
      <dgm:else name="Name3">
        <dgm:constrLst>
          <dgm:constr type="primFontSz" for="ch" ptType="node" op="equ" val="65"/>
          <dgm:constr type="w" for="ch" forName="gear1" refType="w" fact="0.55"/>
          <dgm:constr type="h" for="ch" forName="gear1" refType="w" fact="0.55"/>
          <dgm:constr type="l" for="ch" forName="gear1" refType="w" fact="0.45"/>
          <dgm:constr type="t" for="ch" forName="gear1" refType="w" fact="0.45"/>
          <dgm:constr type="w" for="ch" forName="gear1srcNode" val="1"/>
          <dgm:constr type="h" for="ch" forName="gear1srcNode" val="1"/>
          <dgm:constr type="l" for="ch" forName="gear1srcNode" refType="w" fact="0.72"/>
          <dgm:constr type="t" for="ch" forName="gear1srcNode" refType="w" fact="0.4"/>
          <dgm:constr type="w" for="ch" forName="gear1dstNode" val="1"/>
          <dgm:constr type="h" for="ch" forName="gear1dstNode" val="1"/>
          <dgm:constr type="r" for="ch" forName="gear1dstNode" refType="w" fact="0.98"/>
          <dgm:constr type="t" for="ch" forName="gear1dstNode" refType="h" fact="0.95"/>
          <dgm:constr type="diam" for="des" forName="connector1" refType="w" refFor="ch" refForName="gear1" op="equ" fact="1.15"/>
          <dgm:constr type="h" for="des" forName="connector1" refType="w" refFor="ch" refForName="gear1" op="equ" fact="0.1"/>
          <dgm:constr type="w" for="ch" forName="gear1ch" refType="w" fact="0.35"/>
          <dgm:constr type="h" for="ch" forName="gear1ch" refType="w" refFor="ch" refForName="gear1ch" fact="0.6"/>
          <dgm:constr type="l" for="ch" forName="gear1ch" refType="w" fact="0.38"/>
          <dgm:constr type="b" for="ch" forName="gear1ch" refType="h"/>
          <dgm:constr type="w" for="ch" forName="gear2" refType="w" fact="0.4"/>
          <dgm:constr type="h" for="ch" forName="gear2" refType="w" fact="0.4"/>
          <dgm:constr type="l" for="ch" forName="gear2" refType="w" fact="0.13"/>
          <dgm:constr type="t" for="ch" forName="gear2" refType="w" fact="0.32"/>
          <dgm:constr type="w" for="ch" forName="gear2srcNode" val="1"/>
          <dgm:constr type="h" for="ch" forName="gear2srcNode" val="1"/>
          <dgm:constr type="l" for="ch" forName="gear2srcNode" refType="w" fact="0.23"/>
          <dgm:constr type="t" for="ch" forName="gear2srcNode" refType="w" fact="0.28"/>
          <dgm:constr type="w" for="ch" forName="gear2dstNode" val="1"/>
          <dgm:constr type="h" for="ch" forName="gear2dstNode" val="1"/>
          <dgm:constr type="l" for="ch" forName="gear2dstNode" refType="w" fact="0.1"/>
          <dgm:constr type="t" for="ch" forName="gear2dstNode" refType="h" fact="0.53"/>
          <dgm:constr type="diam" for="des" forName="connector2" refType="w" refFor="ch" refForName="gear2" op="equ" fact="-1.1"/>
          <dgm:constr type="h" for="des" forName="connector2" refType="w" refFor="ch" refForName="gear1" op="equ" fact="0.1"/>
          <dgm:constr type="w" for="ch" forName="gear2ch" refType="w" fact="0.35"/>
          <dgm:constr type="h" for="ch" forName="gear2ch" refType="w" refFor="ch" refForName="gear2ch" fact="0.6"/>
          <dgm:constr type="l" for="ch" forName="gear2ch"/>
          <dgm:constr type="t" for="ch" forName="gear2ch" refType="w" fact="0.58"/>
          <dgm:constr type="w" for="ch" forName="gear3" refType="w" fact="0.48"/>
          <dgm:constr type="h" for="ch" forName="gear3" refType="w" fact="0.48"/>
          <dgm:constr type="l" for="ch" forName="gear3" refType="w" fact="0.31"/>
          <dgm:constr type="t" for="ch" forName="gear3"/>
          <dgm:constr type="w" for="ch" forName="gear3tx" refType="w" fact="0.22"/>
          <dgm:constr type="h" for="ch" forName="gear3tx" refType="w" fact="0.22"/>
          <dgm:constr type="ctrX" for="ch" forName="gear3tx" refType="ctrX" refFor="ch" refForName="gear3"/>
          <dgm:constr type="ctrY" for="ch" forName="gear3tx" refType="ctrY" refFor="ch" refForName="gear3"/>
          <dgm:constr type="w" for="ch" forName="gear3srcNode" val="1"/>
          <dgm:constr type="h" for="ch" forName="gear3srcNode" val="1"/>
          <dgm:constr type="l" for="ch" forName="gear3srcNode" refType="w" fact="0.3"/>
          <dgm:constr type="t" for="ch" forName="gear3srcNode" refType="w" fact="0.25"/>
          <dgm:constr type="w" for="ch" forName="gear3dstNode" val="1"/>
          <dgm:constr type="h" for="ch" forName="gear3dstNode" val="1"/>
          <dgm:constr type="l" for="ch" forName="gear3dstNode" refType="w" fact="0.38"/>
          <dgm:constr type="t" for="ch" forName="gear3dstNode" refType="h" fact="0.05"/>
          <dgm:constr type="diam" for="des" forName="connector3" refType="w" refFor="ch" refForName="gear3" op="equ"/>
          <dgm:constr type="h" for="des" forName="connector3" refType="w" refFor="ch" refForName="gear1" op="equ" fact="0.1"/>
          <dgm:constr type="w" for="ch" forName="gear3ch" refType="w" fact="0.35"/>
          <dgm:constr type="h" for="ch" forName="gear3ch" refType="w" refFor="ch" refForName="gear3ch" fact="0.6"/>
          <dgm:constr type="l" for="ch" forName="gear3ch" refType="w" fact="0.65"/>
          <dgm:constr type="t" for="ch" forName="gear3ch" refType="h" fact="0.13"/>
        </dgm:constrLst>
      </dgm:else>
    </dgm:choose>
    <dgm:ruleLst/>
    <dgm:forEach name="Name4" axis="ch" ptType="node" cnt="1">
      <dgm:layoutNode name="gear1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9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1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1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5">
        <dgm:if name="Name6" axis="ch" ptType="node" func="cnt" op="gte" val="1">
          <dgm:layoutNode name="gear1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7"/>
      </dgm:choose>
    </dgm:forEach>
    <dgm:forEach name="Name8" axis="ch" ptType="node" st="2" cnt="1">
      <dgm:layoutNode name="gear2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gear6" r:blip="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2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2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9">
        <dgm:if name="Name10" axis="ch" ptType="node" func="cnt" op="gte" val="1">
          <dgm:layoutNode name="gear2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1"/>
      </dgm:choose>
    </dgm:forEach>
    <dgm:forEach name="Name12" axis="ch" ptType="node" st="3" cnt="1">
      <dgm:layoutNode name="gear3" styleLbl="node1">
        <dgm:alg type="sp"/>
        <dgm:shape xmlns:r="http://schemas.openxmlformats.org/officeDocument/2006/relationships" rot="-15" type="gear6" r:blip="">
          <dgm:adjLst/>
        </dgm:shape>
        <dgm:presOf axis="self"/>
        <dgm:constrLst/>
        <dgm:ruleLst/>
      </dgm:layoutNode>
      <dgm:layoutNode name="gear3tx" styleLbl="node1">
        <dgm:varLst>
          <dgm:chMax val="1"/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 hideGeom="1">
          <dgm:adjLst/>
        </dgm:shape>
        <dgm:presOf axis="self"/>
        <dgm:constrLst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layoutNode name="gear3src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layoutNode name="gear3dstNode">
        <dgm:alg type="sp"/>
        <dgm:shape xmlns:r="http://schemas.openxmlformats.org/officeDocument/2006/relationships" type="rect" r:blip="" hideGeom="1">
          <dgm:adjLst/>
        </dgm:shape>
        <dgm:presOf axis="self"/>
        <dgm:constrLst/>
        <dgm:ruleLst/>
      </dgm:layoutNode>
      <dgm:choose name="Name13">
        <dgm:if name="Name14" axis="ch" ptType="node" func="cnt" op="gte" val="1">
          <dgm:layoutNode name="gear3ch" styleLbl="fgAcc1">
            <dgm:varLst>
              <dgm:chMax val="0"/>
              <dgm:bulletEnabled val="1"/>
            </dgm:varLst>
            <dgm:alg type="tx">
              <dgm:param type="stBulletLvl" val="1"/>
            </dgm:alg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" ptType="node"/>
            <dgm:constrLst>
              <dgm:constr type="tMarg" refType="primFontSz" fact="0.3"/>
              <dgm:constr type="bMarg" refType="primFontSz" fact="0.3"/>
              <dgm:constr type="lMarg" refType="primFontSz" fact="0.3"/>
              <dgm:constr type="rMarg" refType="primFontSz" fact="0.3"/>
            </dgm:constrLst>
            <dgm:ruleLst>
              <dgm:rule type="primFontSz" val="5" fact="NaN" max="NaN"/>
            </dgm:ruleLst>
          </dgm:layoutNode>
        </dgm:if>
        <dgm:else name="Name15"/>
      </dgm:choose>
    </dgm:forEach>
    <dgm:forEach name="Name16" axis="ch" ptType="sibTrans" hideLastTrans="0" cnt="1">
      <dgm:layoutNode name="connector1" styleLbl="sibTrans2D1">
        <dgm:alg type="conn">
          <dgm:param type="connRout" val="curve"/>
          <dgm:param type="srcNode" val="gear1srcNode"/>
          <dgm:param type="dstNode" val="gear1dstNode"/>
          <dgm:param type="begPts" val="midR"/>
          <dgm:param type="endPts" val="tCtr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7" axis="ch" ptType="sibTrans" hideLastTrans="0" st="2" cnt="1">
      <dgm:layoutNode name="connector2" styleLbl="sibTrans2D1">
        <dgm:alg type="conn">
          <dgm:param type="connRout" val="curve"/>
          <dgm:param type="srcNode" val="gear2srcNode"/>
          <dgm:param type="dstNode" val="gear2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  <dgm:forEach name="Name18" axis="ch" ptType="sibTrans" hideLastTrans="0" st="3" cnt="1">
      <dgm:layoutNode name="connector3" styleLbl="sibTrans2D1">
        <dgm:alg type="conn">
          <dgm:param type="connRout" val="curve"/>
          <dgm:param type="srcNode" val="gear3srcNode"/>
          <dgm:param type="dstNode" val="gear3dstNode"/>
          <dgm:param type="begPts" val="midL"/>
          <dgm:param type="endPts" val="midL"/>
        </dgm:alg>
        <dgm:shape xmlns:r="http://schemas.openxmlformats.org/officeDocument/2006/relationships" type="conn" r:blip="">
          <dgm:adjLst/>
        </dgm:shape>
        <dgm:presOf axis="self"/>
        <dgm:constrLst>
          <dgm:constr type="w" val="10"/>
          <dgm:constr type="h" val="10"/>
          <dgm:constr type="begPad"/>
          <dgm:constr type="endPad"/>
        </dgm:constrLst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6E4F72-23CE-47D6-84F0-8BC539800C49}" type="datetimeFigureOut">
              <a:rPr lang="ru-RU" smtClean="0"/>
              <a:pPr/>
              <a:t>07.12.2023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D8CFCE-C259-4149-B0D9-F623CE68D61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9736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D8CFCE-C259-4149-B0D9-F623CE68D611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39227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D8CFCE-C259-4149-B0D9-F623CE68D611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1470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D8CFCE-C259-4149-B0D9-F623CE68D611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22772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D8CFCE-C259-4149-B0D9-F623CE68D611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667195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D8CFCE-C259-4149-B0D9-F623CE68D611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30829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D8CFCE-C259-4149-B0D9-F623CE68D611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243380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D8CFCE-C259-4149-B0D9-F623CE68D611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02557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D8CFCE-C259-4149-B0D9-F623CE68D611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4110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D8CFCE-C259-4149-B0D9-F623CE68D611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429374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D8CFCE-C259-4149-B0D9-F623CE68D611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16422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4530"/>
            <a:ext cx="6858000" cy="2387600"/>
          </a:xfrm>
        </p:spPr>
        <p:txBody>
          <a:bodyPr anchor="b">
            <a:normAutofit/>
          </a:bodyPr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 algn="ctr">
              <a:buNone/>
              <a:defRPr sz="21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3133412-9F0A-47EB-99B9-CDBD138D62DB}" type="datetimeFigureOut">
              <a:rPr lang="ru-RU" smtClean="0"/>
              <a:pPr>
                <a:defRPr/>
              </a:pPr>
              <a:t>07.12.2023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A66D068-F045-4A4D-BD58-9983111491D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53400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2B63364-01E1-473B-9105-2D1EB47706F4}" type="datetimeFigureOut">
              <a:rPr lang="ru-RU" smtClean="0"/>
              <a:pPr>
                <a:defRPr/>
              </a:pPr>
              <a:t>07.12.2023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F9FE265-4B9A-4710-A25D-50F6322B9F8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74457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12423"/>
            <a:ext cx="7886700" cy="2851208"/>
          </a:xfrm>
        </p:spPr>
        <p:txBody>
          <a:bodyPr anchor="b">
            <a:normAutofit/>
          </a:bodyPr>
          <a:lstStyle>
            <a:lvl1pPr>
              <a:defRPr sz="45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52634"/>
            <a:ext cx="78867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D867785-BFCB-4CD3-83CC-795CE8FC51CF}" type="datetimeFigureOut">
              <a:rPr lang="ru-RU" smtClean="0"/>
              <a:pPr>
                <a:defRPr/>
              </a:pPr>
              <a:t>07.12.2023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572E7C2-AA33-49D2-A570-AA1F655B43D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24543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3845" y="1828801"/>
            <a:ext cx="3886200" cy="435133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8801"/>
            <a:ext cx="3886200" cy="435133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3EC8218-1960-4D35-A89A-E853055AFC74}" type="datetimeFigureOut">
              <a:rPr lang="ru-RU" smtClean="0"/>
              <a:pPr>
                <a:defRPr/>
              </a:pPr>
              <a:t>07.12.2023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02B4429-3A08-4AA6-8970-8D94C05DD43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67209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681851"/>
            <a:ext cx="386715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45" y="2507551"/>
            <a:ext cx="3867150" cy="36805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851"/>
            <a:ext cx="38862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7551"/>
            <a:ext cx="3886201" cy="36805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4B2A0BF-69CF-45F0-BD0E-625E5ACDD068}" type="datetimeFigureOut">
              <a:rPr lang="ru-RU" smtClean="0"/>
              <a:pPr>
                <a:defRPr/>
              </a:pPr>
              <a:t>07.12.2023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62AD0B-9FB2-4094-ADC4-963367083B7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4712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897E4E4-4F6B-428F-A6C4-DDEDABF4A849}" type="datetimeFigureOut">
              <a:rPr lang="ru-RU" smtClean="0"/>
              <a:pPr>
                <a:defRPr/>
              </a:pPr>
              <a:t>07.12.2023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10162A-DFFA-47EB-82B7-71153D150B6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8843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D67FB8A-E3AA-4E10-8618-B571FC64C742}" type="datetimeFigureOut">
              <a:rPr lang="ru-RU" smtClean="0"/>
              <a:pPr>
                <a:defRPr/>
              </a:pPr>
              <a:t>07.12.2023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AC3B62-74FC-42AB-ADCF-B15767CBB75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08745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1"/>
            <a:ext cx="2948940" cy="1600197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399"/>
            <a:ext cx="294894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056294E-9994-4450-B0F1-980A73BA659A}" type="datetimeFigureOut">
              <a:rPr lang="ru-RU" smtClean="0"/>
              <a:pPr>
                <a:defRPr/>
              </a:pPr>
              <a:t>07.12.2023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E9A3B94-42E8-40BD-A830-62E86083E62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03763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0"/>
            <a:ext cx="2948940" cy="1600200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400"/>
            <a:ext cx="294894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46BF384-6022-4219-ABBD-4DD1C53AEB04}" type="datetimeFigureOut">
              <a:rPr lang="ru-RU" smtClean="0"/>
              <a:pPr>
                <a:defRPr/>
              </a:pPr>
              <a:t>07.12.2023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39EAADE-0CD9-443E-95A2-0CE174B4BF3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81452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B5F497D-D49B-466C-81C0-CD9CB68ACD35}" type="datetimeFigureOut">
              <a:rPr lang="ru-RU" smtClean="0"/>
              <a:pPr>
                <a:defRPr/>
              </a:pPr>
              <a:t>07.12.2023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403530-590F-43EC-8288-FC01A68720F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60048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0362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0363"/>
            <a:ext cx="5800725" cy="581183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38D9329-E587-4980-81FB-AFB3091D83D5}" type="datetimeFigureOut">
              <a:rPr lang="ru-RU" smtClean="0"/>
              <a:pPr>
                <a:defRPr/>
              </a:pPr>
              <a:t>07.12.2023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8323F9-A913-4051-84D0-BF54FBAED45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72396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3845" y="365760"/>
            <a:ext cx="78867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828801"/>
            <a:ext cx="78867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/>
            </a:pPr>
            <a:fld id="{F9D7D29A-A902-49A8-B846-277EAEA92253}" type="datetimeFigureOut">
              <a:rPr lang="ru-RU" smtClean="0"/>
              <a:pPr>
                <a:defRPr/>
              </a:pPr>
              <a:t>07.12.2023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63145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45F8377-0C47-4696-980C-8028E9EEA92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76503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ulture.ru/museums" TargetMode="External"/><Relationship Id="rId7" Type="http://schemas.openxmlformats.org/officeDocument/2006/relationships/hyperlink" Target="https://www.softportal.com/software-8622-photo-3d-album.html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slide" Target="slide9.xml"/><Relationship Id="rId5" Type="http://schemas.openxmlformats.org/officeDocument/2006/relationships/hyperlink" Target="https://vc.ru/education/107661-15-vr-i-ar-prilozheniy-dlya-shkol-obzor-rossiyskogo-rynka" TargetMode="External"/><Relationship Id="rId4" Type="http://schemas.openxmlformats.org/officeDocument/2006/relationships/hyperlink" Target="https://dzen.ru/a/ZS7zNUPzDkqgYRr0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8F12DBF-90F8-D498-B559-DA1DDBA9BE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058172">
            <a:off x="318179" y="3835396"/>
            <a:ext cx="4946097" cy="2744180"/>
          </a:xfrm>
          <a:prstGeom prst="rect">
            <a:avLst/>
          </a:prstGeom>
        </p:spPr>
      </p:pic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7504" y="980728"/>
            <a:ext cx="9036496" cy="4104456"/>
          </a:xfrm>
        </p:spPr>
        <p:txBody>
          <a:bodyPr>
            <a:noAutofit/>
          </a:bodyPr>
          <a:lstStyle/>
          <a:p>
            <a:pPr algn="ctr">
              <a:lnSpc>
                <a:spcPct val="100000"/>
              </a:lnSpc>
            </a:pPr>
            <a:r>
              <a:rPr lang="ru-RU" sz="5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Внедрение виртуальной реальности в школьном обучении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4704" y="173227"/>
            <a:ext cx="910929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0" i="0" dirty="0">
                <a:solidFill>
                  <a:srgbClr val="2D2F32"/>
                </a:solidFill>
                <a:effectLst/>
                <a:latin typeface="Roboto-Regular"/>
              </a:rPr>
              <a:t>муниципальное бюджетное общеобразовательное учреждение города Новосибирска "Средняя общеобразовательная школа № 122"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436096" y="5706020"/>
            <a:ext cx="3600400" cy="660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sz="2800" dirty="0">
                <a:solidFill>
                  <a:schemeClr val="accent1">
                    <a:lumMod val="50000"/>
                  </a:schemeClr>
                </a:solidFill>
              </a:rPr>
              <a:t>И.С. Усова</a:t>
            </a:r>
            <a:endParaRPr lang="ru-RU" sz="2800" b="1" dirty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07504" y="1124744"/>
            <a:ext cx="8712968" cy="4805868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1. Определение «виртуальная реальность»</a:t>
            </a:r>
            <a:b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2. Виды VR.</a:t>
            </a:r>
            <a:b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3. Достоинства и недостатки использования VR в образовании.</a:t>
            </a:r>
            <a:b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4. Готовая виртуальность для учителя.</a:t>
            </a:r>
            <a:b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5. Конструкторы виртуальных экскурсий. </a:t>
            </a:r>
            <a:b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и виртуальных сред.</a:t>
            </a:r>
            <a:b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6. Итоги.</a:t>
            </a:r>
            <a:endParaRPr lang="ru-RU" sz="28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42A3D11F-8598-6656-AEFA-6FBDEB4DAF93}"/>
              </a:ext>
            </a:extLst>
          </p:cNvPr>
          <p:cNvSpPr txBox="1">
            <a:spLocks/>
          </p:cNvSpPr>
          <p:nvPr/>
        </p:nvSpPr>
        <p:spPr>
          <a:xfrm>
            <a:off x="0" y="44624"/>
            <a:ext cx="9144000" cy="11698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ru-RU" sz="3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План действий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0918920"/>
      </p:ext>
    </p:extLst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>
          <a:xfrm>
            <a:off x="0" y="44624"/>
            <a:ext cx="9144000" cy="1169814"/>
          </a:xfrm>
        </p:spPr>
        <p:txBody>
          <a:bodyPr/>
          <a:lstStyle/>
          <a:p>
            <a:pPr eaLnBrk="1" hangingPunct="1"/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Актуальность 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313" y="1214438"/>
            <a:ext cx="8786812" cy="5500687"/>
          </a:xfrm>
        </p:spPr>
        <p:txBody>
          <a:bodyPr rtlCol="0">
            <a:normAutofit fontScale="92500" lnSpcReduction="10000"/>
          </a:bodyPr>
          <a:lstStyle/>
          <a:p>
            <a:pPr marL="0" indent="0" algn="just">
              <a:lnSpc>
                <a:spcPct val="100000"/>
              </a:lnSpc>
              <a:buNone/>
              <a:defRPr/>
            </a:pPr>
            <a:r>
              <a:rPr lang="ru-RU" sz="2200" dirty="0">
                <a:solidFill>
                  <a:srgbClr val="FF0000"/>
                </a:solidFill>
              </a:rPr>
              <a:t>обусловлена стремительным развитием информационных технологий.</a:t>
            </a:r>
          </a:p>
          <a:p>
            <a:pPr marL="0" indent="0" algn="just">
              <a:lnSpc>
                <a:spcPct val="100000"/>
              </a:lnSpc>
              <a:buNone/>
              <a:defRPr/>
            </a:pPr>
            <a:r>
              <a:rPr lang="ru-RU" sz="2200" dirty="0"/>
              <a:t>	Известно, что большинство людей не могут представить жизнь без компьютеров, мобильных телефонов и, конечно же, без интернета.</a:t>
            </a:r>
          </a:p>
          <a:p>
            <a:pPr marL="0" indent="0" algn="just">
              <a:lnSpc>
                <a:spcPct val="100000"/>
              </a:lnSpc>
              <a:buNone/>
              <a:defRPr/>
            </a:pPr>
            <a:r>
              <a:rPr lang="ru-RU" sz="2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ru-RU" sz="2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Интерес для изучения представляет тот факт, что информационные технологии глубоко интегрированы во все сферы жизни именно молодого поколения. </a:t>
            </a:r>
          </a:p>
          <a:p>
            <a:pPr marL="0" indent="0" algn="just">
              <a:lnSpc>
                <a:spcPct val="100000"/>
              </a:lnSpc>
              <a:buNone/>
              <a:defRPr/>
            </a:pPr>
            <a:r>
              <a:rPr lang="ru-RU" sz="2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</a:t>
            </a:r>
            <a:r>
              <a:rPr lang="ru-RU" sz="2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Современная молодежь является наиболее активным пользователем сети Интернет, используют ее для общения, организации досуга, образования. </a:t>
            </a:r>
          </a:p>
          <a:p>
            <a:pPr marL="0" indent="0" algn="just">
              <a:lnSpc>
                <a:spcPct val="100000"/>
              </a:lnSpc>
              <a:buNone/>
              <a:defRPr/>
            </a:pPr>
            <a:r>
              <a:rPr lang="ru-RU" sz="2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</a:t>
            </a:r>
            <a:r>
              <a:rPr lang="ru-RU" sz="2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Практически все развитые страны широко разрабатывают компьютерные технологии обучения. Это вызвано тем, что компьютер стал средством повышения производительности труда во всех сферах деятельности человека. </a:t>
            </a:r>
          </a:p>
          <a:p>
            <a:pPr marL="0" indent="0" algn="just">
              <a:lnSpc>
                <a:spcPct val="100000"/>
              </a:lnSpc>
              <a:buNone/>
              <a:defRPr/>
            </a:pPr>
            <a:r>
              <a:rPr lang="ru-RU" sz="22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	</a:t>
            </a:r>
            <a:r>
              <a:rPr lang="ru-RU" sz="22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Резко возрос объем необходимых знаний, и с помощью традиционных способов и методик преподавания уже невозможно подготовить платформу  для обучения высокопрофессиональных специалистов.</a:t>
            </a:r>
            <a:endParaRPr lang="ru-RU" sz="22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00000"/>
              </a:lnSpc>
              <a:buNone/>
              <a:defRPr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Заголовок 1"/>
          <p:cNvSpPr>
            <a:spLocks noGrp="1"/>
          </p:cNvSpPr>
          <p:nvPr>
            <p:ph type="title"/>
          </p:nvPr>
        </p:nvSpPr>
        <p:spPr>
          <a:xfrm>
            <a:off x="539552" y="44624"/>
            <a:ext cx="8604448" cy="1169814"/>
          </a:xfrm>
        </p:spPr>
        <p:txBody>
          <a:bodyPr>
            <a:noAutofit/>
          </a:bodyPr>
          <a:lstStyle/>
          <a:p>
            <a:pPr eaLnBrk="1" hangingPunct="1"/>
            <a:r>
              <a:rPr lang="ru-RU" sz="8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</a:t>
            </a:r>
            <a:r>
              <a:rPr lang="en-US" sz="8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VR</a:t>
            </a:r>
            <a:endParaRPr lang="ru-RU" sz="8000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313" y="1214438"/>
            <a:ext cx="8786812" cy="5500687"/>
          </a:xfrm>
        </p:spPr>
        <p:txBody>
          <a:bodyPr rtlCol="0">
            <a:normAutofit/>
          </a:bodyPr>
          <a:lstStyle/>
          <a:p>
            <a:pPr marL="0" indent="0">
              <a:buNone/>
              <a:defRPr/>
            </a:pPr>
            <a:r>
              <a:rPr lang="ru-RU" dirty="0"/>
              <a:t>	 </a:t>
            </a:r>
            <a:r>
              <a:rPr lang="ru-RU" sz="2400" dirty="0"/>
              <a:t>Виртуальная реальность (VR) — это захватывающая технологически продвинутая система, которая позволяет пользователям испытать «виртуальный мир». </a:t>
            </a:r>
          </a:p>
          <a:p>
            <a:pPr marL="0" indent="0">
              <a:buNone/>
              <a:defRPr/>
            </a:pPr>
            <a:r>
              <a:rPr lang="ru-RU" sz="2400" dirty="0"/>
              <a:t>	Потенциальные возможности применения VR в образовании огромны, и последние достижения в области технологий и улучшенная доступность сделали его интересной и развивающейся областью, которой он является сегодня.</a:t>
            </a:r>
          </a:p>
          <a:p>
            <a:pPr marL="0" indent="0">
              <a:buNone/>
              <a:defRPr/>
            </a:pPr>
            <a:r>
              <a:rPr lang="ru-RU" sz="2400" dirty="0"/>
              <a:t>	Виртуальная реальность — созданный при помощи компьютерных технологий – это интерактивный трехмерный искусственный мир. </a:t>
            </a:r>
          </a:p>
          <a:p>
            <a:pPr marL="0" indent="0">
              <a:buNone/>
              <a:defRPr/>
            </a:pPr>
            <a:r>
              <a:rPr lang="en-US" sz="2400" dirty="0"/>
              <a:t>	</a:t>
            </a:r>
            <a:r>
              <a:rPr lang="ru-RU" sz="2400" dirty="0"/>
              <a:t>Погружение в этот мир создает у пользователя иллюзию реальности происходящего. </a:t>
            </a:r>
          </a:p>
          <a:p>
            <a:pPr marL="0" indent="0">
              <a:buNone/>
              <a:defRPr/>
            </a:pPr>
            <a:r>
              <a:rPr lang="ru-RU" sz="2400" dirty="0"/>
              <a:t>	VR способна воздействовать на все пять органов чувств человека, откликаться на его движения и действия.</a:t>
            </a:r>
          </a:p>
        </p:txBody>
      </p:sp>
    </p:spTree>
    <p:extLst>
      <p:ext uri="{BB962C8B-B14F-4D97-AF65-F5344CB8AC3E}">
        <p14:creationId xmlns:p14="http://schemas.microsoft.com/office/powerpoint/2010/main" val="19643398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Схема 15">
            <a:extLst>
              <a:ext uri="{FF2B5EF4-FFF2-40B4-BE49-F238E27FC236}">
                <a16:creationId xmlns:a16="http://schemas.microsoft.com/office/drawing/2014/main" id="{EDCAD618-2065-BAC8-09D2-C048F037B25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20819961"/>
              </p:ext>
            </p:extLst>
          </p:nvPr>
        </p:nvGraphicFramePr>
        <p:xfrm>
          <a:off x="0" y="188640"/>
          <a:ext cx="9108504" cy="6669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8" name="TextBox 17">
            <a:extLst>
              <a:ext uri="{FF2B5EF4-FFF2-40B4-BE49-F238E27FC236}">
                <a16:creationId xmlns:a16="http://schemas.microsoft.com/office/drawing/2014/main" id="{2B65F076-71A7-C20E-89B9-76959C262E07}"/>
              </a:ext>
            </a:extLst>
          </p:cNvPr>
          <p:cNvSpPr txBox="1"/>
          <p:nvPr/>
        </p:nvSpPr>
        <p:spPr>
          <a:xfrm>
            <a:off x="107504" y="0"/>
            <a:ext cx="4572000" cy="1046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Виды VR</a:t>
            </a:r>
            <a:b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244365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4624"/>
            <a:ext cx="9167442" cy="648072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3.2. Недостатки</a:t>
            </a:r>
            <a:r>
              <a:rPr lang="ru-RU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VR</a:t>
            </a:r>
            <a:endParaRPr lang="ru-RU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-23442" y="692696"/>
            <a:ext cx="9167442" cy="6120680"/>
          </a:xfrm>
        </p:spPr>
        <p:txBody>
          <a:bodyPr rtlCol="0">
            <a:noAutofit/>
          </a:bodyPr>
          <a:lstStyle/>
          <a:p>
            <a:pPr marL="0" indent="0">
              <a:buNone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В частности, пока использование технологий и сами устройства не будут максимально «отточены», будут существовать минусы и потенциальные проблемы использования виртуальной реальности в образовании.</a:t>
            </a:r>
          </a:p>
          <a:p>
            <a:pPr marL="0" indent="0">
              <a:buNone/>
            </a:pPr>
            <a:r>
              <a:rPr lang="ru-RU" sz="240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1)	Объем</a:t>
            </a:r>
          </a:p>
          <a:p>
            <a:pPr marL="0" indent="0">
              <a:buNone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	Любая дисциплина довольно объемна, что требует больших ресурсов для создания контента на каждую тему урока — в виде полного курса или десятков и сотен небольших приложений. 	</a:t>
            </a:r>
          </a:p>
          <a:p>
            <a:pPr marL="0" indent="0">
              <a:buNone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	Компании, которые будут создавать такие материалы, должны быть готовы заниматься разработкой довольно продолжительное время без возможности ее окупить до выхода полноценных наборов уроков.</a:t>
            </a:r>
          </a:p>
          <a:p>
            <a:pPr marL="0" indent="0">
              <a:buNone/>
            </a:pPr>
            <a:r>
              <a:rPr lang="ru-RU" sz="240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2)	Стоимость</a:t>
            </a:r>
          </a:p>
          <a:p>
            <a:pPr marL="0" indent="0">
              <a:buNone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	В случае с дистанционным обучением нагрузка по покупке устройства виртуальной реальности ложится на пользователя, или этим устройством может быть его телефон. </a:t>
            </a:r>
          </a:p>
          <a:p>
            <a:pPr marL="0" indent="0">
              <a:buNone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	Но образовательным учреждениям понадобится закупать комплекты оборудования для классов, в которых будут проходить занятия, что также требует существенных инвестиций.</a:t>
            </a:r>
          </a:p>
          <a:p>
            <a:pPr marL="0" indent="0">
              <a:buNone/>
            </a:pPr>
            <a:r>
              <a:rPr lang="ru-RU" sz="240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3)	Функциональность</a:t>
            </a:r>
          </a:p>
          <a:p>
            <a:pPr marL="0" indent="0">
              <a:buNone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	Виртуальная реальность, как и любая технология, требует использования своего, специфического языка. Важно найти верные инструменты для того, чтобы сделать контент наглядным и вовлекающим. </a:t>
            </a:r>
          </a:p>
          <a:p>
            <a:pPr marL="0" indent="0">
              <a:buNone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	К сожалению, многие попытки создания обучающих VR-приложений не используют все возможности виртуальной реальности и, как следствие, не выполняют своей функции.</a:t>
            </a:r>
          </a:p>
          <a:p>
            <a:pPr marL="0" indent="0">
              <a:buNone/>
            </a:pP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871110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4624"/>
            <a:ext cx="9167442" cy="648072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ru-RU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3.1. Достоинства </a:t>
            </a:r>
            <a:r>
              <a:rPr 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VR</a:t>
            </a:r>
            <a:endParaRPr lang="ru-RU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-11721" y="620688"/>
            <a:ext cx="9167442" cy="6192688"/>
          </a:xfrm>
        </p:spPr>
        <p:txBody>
          <a:bodyPr rtlCol="0">
            <a:noAutofit/>
          </a:bodyPr>
          <a:lstStyle/>
          <a:p>
            <a:pPr marL="0" indent="0">
              <a:buNone/>
            </a:pPr>
            <a:r>
              <a:rPr lang="ru-RU" dirty="0">
                <a:solidFill>
                  <a:srgbClr val="7030A0"/>
                </a:solidFill>
              </a:rPr>
              <a:t>1)	Наглядность</a:t>
            </a:r>
          </a:p>
          <a:p>
            <a:pPr marL="0" indent="0">
              <a:buNone/>
            </a:pPr>
            <a:r>
              <a:rPr lang="ru-RU" sz="1600" dirty="0"/>
              <a:t>	Используя 3D-графику, можно детализировано показать химические процессы вплоть до атомного уровня. Виртуальная реальность способна не только дать сведения о самом явлении, но и продемонстрировать его с любой степенью детализации.</a:t>
            </a:r>
          </a:p>
          <a:p>
            <a:pPr marL="0" indent="0">
              <a:buNone/>
            </a:pPr>
            <a:r>
              <a:rPr lang="ru-RU" dirty="0">
                <a:solidFill>
                  <a:srgbClr val="7030A0"/>
                </a:solidFill>
              </a:rPr>
              <a:t>2)	Безопасность </a:t>
            </a:r>
          </a:p>
          <a:p>
            <a:pPr marL="0" indent="0">
              <a:buNone/>
            </a:pPr>
            <a:r>
              <a:rPr lang="ru-RU" sz="1600" dirty="0"/>
              <a:t>	Операция на сердце, управление сверхскоростным поездом, космическим шаттлом, техника безопасности при пожаре — можно погрузить зрителя в любое из этих обстоятельств без малейших угроз для жизни.</a:t>
            </a:r>
          </a:p>
          <a:p>
            <a:pPr marL="0" indent="0">
              <a:buNone/>
            </a:pPr>
            <a:r>
              <a:rPr lang="ru-RU" dirty="0">
                <a:solidFill>
                  <a:srgbClr val="7030A0"/>
                </a:solidFill>
              </a:rPr>
              <a:t>3)	Вовлечение</a:t>
            </a:r>
          </a:p>
          <a:p>
            <a:pPr marL="0" indent="0">
              <a:buNone/>
            </a:pPr>
            <a:r>
              <a:rPr lang="ru-RU" sz="1600" dirty="0"/>
              <a:t>	Виртуальная реальность позволяет менять сценарии, влиять на ход эксперимента или решать математическую задачу в игровой и доступной для понимания форме. Во время виртуального урока можно увидеть мир прошлого глазами исторического персонажа, отправиться в путешествие по человеческому организму в микрокапсуле.</a:t>
            </a:r>
          </a:p>
          <a:p>
            <a:pPr marL="0" indent="0">
              <a:buNone/>
            </a:pPr>
            <a:r>
              <a:rPr lang="ru-RU" dirty="0">
                <a:solidFill>
                  <a:srgbClr val="7030A0"/>
                </a:solidFill>
              </a:rPr>
              <a:t>4)	Фокусировка</a:t>
            </a:r>
          </a:p>
          <a:p>
            <a:pPr marL="0" indent="0">
              <a:buNone/>
            </a:pPr>
            <a:r>
              <a:rPr lang="ru-RU" sz="1600" dirty="0"/>
              <a:t>	Виртуальный мир, который окружит зрителя со всех сторон на все 360 градусов, позволит целиком сосредоточиться на материале и не отвлекаться на внешние раздражители.</a:t>
            </a:r>
          </a:p>
          <a:p>
            <a:pPr marL="0" indent="0">
              <a:buNone/>
            </a:pPr>
            <a:r>
              <a:rPr lang="ru-RU" dirty="0">
                <a:solidFill>
                  <a:srgbClr val="7030A0"/>
                </a:solidFill>
              </a:rPr>
              <a:t>5)	Виртуальные уроки</a:t>
            </a:r>
          </a:p>
          <a:p>
            <a:pPr marL="0" indent="0">
              <a:buNone/>
            </a:pPr>
            <a:r>
              <a:rPr lang="ru-RU" sz="1400" dirty="0"/>
              <a:t>	Виртуальные технологии предлагают интересные возможности для передачи эмпирического материала. В данном случае классический формат обучения не искажается, так как каждый урок дополняется 5–7-минутным погружением. Может быть использован сценарий, при котором виртуальный урок делится на несколько сцен, которые включаются в нужные моменты занятия. Лекция остается, как и прежде, структурообразующим элементом урока. Такой формат позволяет модернизировать урок, вовлечь учеников в учебный процесс, наглядно иллюстрировать и закрепить материал.</a:t>
            </a:r>
          </a:p>
        </p:txBody>
      </p:sp>
    </p:spTree>
    <p:extLst>
      <p:ext uri="{BB962C8B-B14F-4D97-AF65-F5344CB8AC3E}">
        <p14:creationId xmlns:p14="http://schemas.microsoft.com/office/powerpoint/2010/main" val="34932602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06B68CEE-331C-8186-BE07-1E581801EB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44624"/>
            <a:ext cx="9144000" cy="1169814"/>
          </a:xfrm>
        </p:spPr>
        <p:txBody>
          <a:bodyPr/>
          <a:lstStyle/>
          <a:p>
            <a:pPr eaLnBrk="1" hangingPunct="1"/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Готовая виртуальность для учителя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3C2638B2-DF0E-D1C2-FE4D-DBBA8C28D705}"/>
              </a:ext>
            </a:extLst>
          </p:cNvPr>
          <p:cNvSpPr txBox="1">
            <a:spLocks/>
          </p:cNvSpPr>
          <p:nvPr/>
        </p:nvSpPr>
        <p:spPr>
          <a:xfrm>
            <a:off x="17980" y="908720"/>
            <a:ext cx="8856984" cy="38884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ru-RU" sz="2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1. Погружение в историю. Культура. РФ</a:t>
            </a:r>
            <a:endParaRPr lang="ru-RU" sz="28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Aft>
                <a:spcPts val="0"/>
              </a:spcAft>
            </a:pPr>
            <a:endParaRPr lang="ru-RU" sz="28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Aft>
                <a:spcPts val="0"/>
              </a:spcAft>
            </a:pPr>
            <a:r>
              <a:rPr lang="ru-RU" sz="2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2. Путешествия в микро- и макромиры</a:t>
            </a:r>
            <a:endParaRPr lang="ru-RU" sz="28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Aft>
                <a:spcPts val="0"/>
              </a:spcAft>
            </a:pPr>
            <a:endParaRPr lang="ru-RU" sz="28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Aft>
                <a:spcPts val="0"/>
              </a:spcAft>
            </a:pPr>
            <a:r>
              <a:rPr lang="ru-RU" sz="2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3. Виртуальные лаборатории</a:t>
            </a:r>
            <a:endParaRPr lang="ru-RU" sz="28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Aft>
                <a:spcPts val="0"/>
              </a:spcAft>
            </a:pPr>
            <a:endParaRPr lang="ru-RU" sz="28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Aft>
                <a:spcPts val="0"/>
              </a:spcAft>
            </a:pPr>
            <a:r>
              <a:rPr lang="ru-RU" sz="2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6" action="ppaction://hlinksldjump"/>
              </a:rPr>
              <a:t>4. 3-</a:t>
            </a:r>
            <a:r>
              <a:rPr lang="en-US" sz="2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6" action="ppaction://hlinksldjump"/>
              </a:rPr>
              <a:t>D </a:t>
            </a:r>
            <a:r>
              <a:rPr lang="ru-RU" sz="2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  <a:hlinkClick r:id="rId6" action="ppaction://hlinksldjump"/>
              </a:rPr>
              <a:t>проекты</a:t>
            </a:r>
            <a:endParaRPr lang="ru-RU" sz="28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Aft>
                <a:spcPts val="0"/>
              </a:spcAft>
            </a:pPr>
            <a:endParaRPr lang="ru-RU" sz="28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Aft>
                <a:spcPts val="0"/>
              </a:spcAft>
            </a:pPr>
            <a:r>
              <a:rPr lang="ru-RU" sz="28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ru-RU" sz="2800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Галограммы</a:t>
            </a:r>
            <a:endParaRPr lang="ru-RU" sz="28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1827DC-0D43-54E2-6ACF-6841AA7CC1F2}"/>
              </a:ext>
            </a:extLst>
          </p:cNvPr>
          <p:cNvSpPr txBox="1">
            <a:spLocks/>
          </p:cNvSpPr>
          <p:nvPr/>
        </p:nvSpPr>
        <p:spPr>
          <a:xfrm>
            <a:off x="-17980" y="4365104"/>
            <a:ext cx="9144000" cy="116981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ru-RU" b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5.1. Конструкторы виртуальных экскурсий 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64FB524-5181-5557-57FE-630BA90A3FC1}"/>
              </a:ext>
            </a:extLst>
          </p:cNvPr>
          <p:cNvSpPr txBox="1"/>
          <p:nvPr/>
        </p:nvSpPr>
        <p:spPr>
          <a:xfrm>
            <a:off x="251520" y="5165586"/>
            <a:ext cx="477472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hlinkClick r:id="rId7"/>
              </a:rPr>
              <a:t>Photo 3D Album</a:t>
            </a:r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2779424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556140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62578907-1607-F00E-858C-0D881E934C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39025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44624"/>
            <a:ext cx="9167442" cy="648072"/>
          </a:xfrm>
        </p:spPr>
        <p:txBody>
          <a:bodyPr rtlCol="0">
            <a:normAutofit/>
          </a:bodyPr>
          <a:lstStyle/>
          <a:p>
            <a:pPr>
              <a:defRPr/>
            </a:pP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Итоги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-23442" y="1196752"/>
            <a:ext cx="9167442" cy="5472608"/>
          </a:xfrm>
        </p:spPr>
        <p:txBody>
          <a:bodyPr rtlCol="0">
            <a:noAutofit/>
          </a:bodyPr>
          <a:lstStyle/>
          <a:p>
            <a:pPr marL="0" indent="0">
              <a:buNone/>
            </a:pPr>
            <a:r>
              <a:rPr lang="ru-RU" sz="1800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На сегодняшний день образование считается одним из наиболее перспективных направлений для развития и внедрения технологий виртуальной реальности. </a:t>
            </a:r>
          </a:p>
          <a:p>
            <a:pPr marL="0" indent="0">
              <a:buNone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	Идея применения виртуальной реальности с целью обучения уже далеко не новая, и элементы VR технологии уже давно используются от виртуальных экскурсий  и демонстраций различных процессов и явлений.</a:t>
            </a:r>
          </a:p>
          <a:p>
            <a:pPr marL="0" indent="0">
              <a:buNone/>
            </a:pPr>
            <a:r>
              <a:rPr lang="ru-RU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ru-RU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С помощью виртуальной реальности ученики смогут учиться, используя свои чувства, такие как слух, зрение и осязание. Вследствие этого виртуальная реальность является одним из самых действенных инструментов для преподавания естественных, гуманитарных, общественных, технических, прикладных наук в школах и университетах, поскольку это инновационный способ обучения.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	Таким образом ученики смогут погрузиться в виртуальную реальность и узнать много нового и попробовать виртуально это на себе. </a:t>
            </a:r>
          </a:p>
          <a:p>
            <a:pPr marL="0" indent="0">
              <a:buNone/>
            </a:pPr>
            <a:r>
              <a:rPr lang="ru-RU" sz="2000" dirty="0">
                <a:latin typeface="Arial" panose="020B0604020202020204" pitchFamily="34" charset="0"/>
                <a:cs typeface="Arial" panose="020B0604020202020204" pitchFamily="34" charset="0"/>
              </a:rPr>
              <a:t>	Известно, что полученные эмоции также могут помочь закрепить знания. Вследствие этого факты запомнились бы лучше, а образование стало бы более эффективным.</a:t>
            </a:r>
          </a:p>
          <a:p>
            <a:pPr marL="0" indent="0">
              <a:buNone/>
            </a:pP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4087596026"/>
      </p:ext>
    </p:extLst>
  </p:cSld>
  <p:clrMapOvr>
    <a:masterClrMapping/>
  </p:clrMapOvr>
</p:sld>
</file>

<file path=ppt/theme/theme1.xml><?xml version="1.0" encoding="utf-8"?>
<a:theme xmlns:a="http://schemas.openxmlformats.org/drawingml/2006/main" name="HDOfficeLightV0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1155</TotalTime>
  <Words>972</Words>
  <Application>Microsoft Office PowerPoint</Application>
  <PresentationFormat>Экран (4:3)</PresentationFormat>
  <Paragraphs>72</Paragraphs>
  <Slides>11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8" baseType="lpstr">
      <vt:lpstr>Arial</vt:lpstr>
      <vt:lpstr>Calibri</vt:lpstr>
      <vt:lpstr>Calibri Light</vt:lpstr>
      <vt:lpstr>Roboto-Regular</vt:lpstr>
      <vt:lpstr>Times New Roman</vt:lpstr>
      <vt:lpstr>Wingdings 2</vt:lpstr>
      <vt:lpstr>HDOfficeLightV0</vt:lpstr>
      <vt:lpstr>Презентация PowerPoint</vt:lpstr>
      <vt:lpstr>1. Определение «виртуальная реальность» 2. Виды VR. 3. Достоинства и недостатки использования VR в образовании. 4. Готовая виртуальность для учителя. 5. Конструкторы виртуальных экскурсий.  и виртуальных сред. 6. Итоги.</vt:lpstr>
      <vt:lpstr>Актуальность </vt:lpstr>
      <vt:lpstr>1.VR</vt:lpstr>
      <vt:lpstr>Презентация PowerPoint</vt:lpstr>
      <vt:lpstr>3.2. Недостатки VR</vt:lpstr>
      <vt:lpstr>3.1. Достоинства VR</vt:lpstr>
      <vt:lpstr>4. Готовая виртуальность для учителя</vt:lpstr>
      <vt:lpstr>Презентация PowerPoint</vt:lpstr>
      <vt:lpstr>Презентация PowerPoint</vt:lpstr>
      <vt:lpstr>Итоги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Экстремизму – Нет!</dc:title>
  <dc:creator>1</dc:creator>
  <cp:lastModifiedBy>Ирина Усова</cp:lastModifiedBy>
  <cp:revision>144</cp:revision>
  <dcterms:modified xsi:type="dcterms:W3CDTF">2023-12-07T14:32:36Z</dcterms:modified>
</cp:coreProperties>
</file>