
<file path=[Content_Types].xml><?xml version="1.0" encoding="utf-8"?>
<Types xmlns="http://schemas.openxmlformats.org/package/2006/content-types">
  <Default Extension="png" ContentType="image/png"/>
  <Default Extension="mp3" ContentType="audio/mpe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6" r:id="rId1"/>
  </p:sldMasterIdLst>
  <p:sldIdLst>
    <p:sldId id="289" r:id="rId2"/>
    <p:sldId id="256" r:id="rId3"/>
    <p:sldId id="314" r:id="rId4"/>
    <p:sldId id="315" r:id="rId5"/>
    <p:sldId id="291" r:id="rId6"/>
    <p:sldId id="292" r:id="rId7"/>
    <p:sldId id="293" r:id="rId8"/>
    <p:sldId id="294" r:id="rId9"/>
    <p:sldId id="295" r:id="rId10"/>
    <p:sldId id="296" r:id="rId11"/>
    <p:sldId id="297" r:id="rId12"/>
    <p:sldId id="298" r:id="rId13"/>
    <p:sldId id="299" r:id="rId14"/>
    <p:sldId id="300" r:id="rId15"/>
    <p:sldId id="301" r:id="rId16"/>
    <p:sldId id="302" r:id="rId17"/>
    <p:sldId id="303" r:id="rId18"/>
    <p:sldId id="304" r:id="rId19"/>
    <p:sldId id="305" r:id="rId20"/>
    <p:sldId id="306" r:id="rId21"/>
    <p:sldId id="307" r:id="rId22"/>
    <p:sldId id="308" r:id="rId23"/>
    <p:sldId id="309" r:id="rId24"/>
    <p:sldId id="310" r:id="rId25"/>
    <p:sldId id="311" r:id="rId26"/>
    <p:sldId id="312" r:id="rId27"/>
    <p:sldId id="313" r:id="rId28"/>
  </p:sldIdLst>
  <p:sldSz cx="9144000" cy="6858000" type="screen4x3"/>
  <p:notesSz cx="6858000" cy="9144000"/>
  <p:custDataLst>
    <p:tags r:id="rId29"/>
  </p:custData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07A9C9"/>
    <a:srgbClr val="000099"/>
    <a:srgbClr val="FF33CC"/>
    <a:srgbClr val="660033"/>
    <a:srgbClr val="A50021"/>
    <a:srgbClr val="FF9933"/>
    <a:srgbClr val="9ED561"/>
    <a:srgbClr val="3CC2F2"/>
    <a:srgbClr val="FF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632" autoAdjust="0"/>
    <p:restoredTop sz="94693" autoAdjust="0"/>
  </p:normalViewPr>
  <p:slideViewPr>
    <p:cSldViewPr>
      <p:cViewPr varScale="1">
        <p:scale>
          <a:sx n="84" d="100"/>
          <a:sy n="84" d="100"/>
        </p:scale>
        <p:origin x="1474" y="8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3A134-F1C3-464B-BF47-54DC2DE08F52}" type="datetimeFigureOut">
              <a:rPr lang="en-US" smtClean="0"/>
              <a:pPr/>
              <a:t>4/12/2021</a:t>
            </a:fld>
            <a:endParaRPr lang="en-US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48F39E-9C37-485F-AC97-16BB4BDF9F49}" type="slidenum">
              <a:rPr kumimoji="0" lang="en-US" smtClean="0"/>
              <a:pPr/>
              <a:t>‹#›</a:t>
            </a:fld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9465CED-262B-498B-B2E9-002AACFB36D2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pPr>
              <a:defRPr/>
            </a:pPr>
            <a:fld id="{EF710CA5-5166-4BDE-823A-BA68DF106629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F710CA5-5166-4BDE-823A-BA68DF106629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F710CA5-5166-4BDE-823A-BA68DF106629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F710CA5-5166-4BDE-823A-BA68DF106629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3A134-F1C3-464B-BF47-54DC2DE08F52}" type="datetimeFigureOut">
              <a:rPr lang="en-US" smtClean="0"/>
              <a:pPr/>
              <a:t>4/12/2021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48F39E-9C37-485F-AC97-16BB4BDF9F49}" type="slidenum">
              <a:rPr kumimoji="0" lang="en-US" smtClean="0"/>
              <a:pPr/>
              <a:t>‹#›</a:t>
            </a:fld>
            <a:endParaRPr kumimoji="0" lang="en-US"/>
          </a:p>
        </p:txBody>
      </p:sp>
      <p:sp>
        <p:nvSpPr>
          <p:cNvPr id="5" name="Прямоугольник 4"/>
          <p:cNvSpPr/>
          <p:nvPr userDrawn="1"/>
        </p:nvSpPr>
        <p:spPr>
          <a:xfrm>
            <a:off x="228600" y="228600"/>
            <a:ext cx="8763000" cy="64008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57150">
            <a:solidFill>
              <a:schemeClr val="accent1">
                <a:lumMod val="40000"/>
                <a:lumOff val="60000"/>
              </a:schemeClr>
            </a:solidFill>
          </a:ln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F710CA5-5166-4BDE-823A-BA68DF106629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F710CA5-5166-4BDE-823A-BA68DF106629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F710CA5-5166-4BDE-823A-BA68DF106629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F710CA5-5166-4BDE-823A-BA68DF106629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92D050"/>
            </a:gs>
            <a:gs pos="50000">
              <a:srgbClr val="92D050"/>
            </a:gs>
            <a:gs pos="100000">
              <a:srgbClr val="00B050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pPr>
              <a:defRPr/>
            </a:pPr>
            <a:fld id="{EF710CA5-5166-4BDE-823A-BA68DF106629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7" r:id="rId1"/>
    <p:sldLayoutId id="2147483798" r:id="rId2"/>
    <p:sldLayoutId id="2147483799" r:id="rId3"/>
    <p:sldLayoutId id="2147483800" r:id="rId4"/>
    <p:sldLayoutId id="2147483801" r:id="rId5"/>
    <p:sldLayoutId id="2147483802" r:id="rId6"/>
    <p:sldLayoutId id="2147483803" r:id="rId7"/>
    <p:sldLayoutId id="2147483804" r:id="rId8"/>
    <p:sldLayoutId id="2147483805" r:id="rId9"/>
    <p:sldLayoutId id="2147483806" r:id="rId10"/>
    <p:sldLayoutId id="2147483807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9.xml"/><Relationship Id="rId13" Type="http://schemas.openxmlformats.org/officeDocument/2006/relationships/slide" Target="slide10.xml"/><Relationship Id="rId18" Type="http://schemas.openxmlformats.org/officeDocument/2006/relationships/slide" Target="slide11.xml"/><Relationship Id="rId26" Type="http://schemas.openxmlformats.org/officeDocument/2006/relationships/slide" Target="slide17.xml"/><Relationship Id="rId3" Type="http://schemas.openxmlformats.org/officeDocument/2006/relationships/slide" Target="slide8.xml"/><Relationship Id="rId21" Type="http://schemas.openxmlformats.org/officeDocument/2006/relationships/slide" Target="slide16.xml"/><Relationship Id="rId7" Type="http://schemas.openxmlformats.org/officeDocument/2006/relationships/slide" Target="slide23.xml"/><Relationship Id="rId12" Type="http://schemas.openxmlformats.org/officeDocument/2006/relationships/slide" Target="slide24.xml"/><Relationship Id="rId17" Type="http://schemas.openxmlformats.org/officeDocument/2006/relationships/slide" Target="slide25.xml"/><Relationship Id="rId25" Type="http://schemas.openxmlformats.org/officeDocument/2006/relationships/slide" Target="slide22.xml"/><Relationship Id="rId2" Type="http://schemas.openxmlformats.org/officeDocument/2006/relationships/image" Target="../media/image2.jpeg"/><Relationship Id="rId16" Type="http://schemas.openxmlformats.org/officeDocument/2006/relationships/slide" Target="slide15.xml"/><Relationship Id="rId20" Type="http://schemas.openxmlformats.org/officeDocument/2006/relationships/slide" Target="slide21.xml"/><Relationship Id="rId1" Type="http://schemas.openxmlformats.org/officeDocument/2006/relationships/slideLayout" Target="../slideLayouts/slideLayout7.xml"/><Relationship Id="rId6" Type="http://schemas.openxmlformats.org/officeDocument/2006/relationships/slide" Target="slide13.xml"/><Relationship Id="rId11" Type="http://schemas.openxmlformats.org/officeDocument/2006/relationships/slide" Target="slide14.xml"/><Relationship Id="rId24" Type="http://schemas.openxmlformats.org/officeDocument/2006/relationships/slide" Target="slide7.xml"/><Relationship Id="rId5" Type="http://schemas.openxmlformats.org/officeDocument/2006/relationships/slide" Target="slide18.xml"/><Relationship Id="rId15" Type="http://schemas.openxmlformats.org/officeDocument/2006/relationships/slide" Target="slide20.xml"/><Relationship Id="rId23" Type="http://schemas.openxmlformats.org/officeDocument/2006/relationships/slide" Target="slide12.xml"/><Relationship Id="rId10" Type="http://schemas.openxmlformats.org/officeDocument/2006/relationships/slide" Target="slide19.xml"/><Relationship Id="rId19" Type="http://schemas.openxmlformats.org/officeDocument/2006/relationships/slide" Target="slide6.xml"/><Relationship Id="rId4" Type="http://schemas.openxmlformats.org/officeDocument/2006/relationships/slide" Target="slide3.xml"/><Relationship Id="rId9" Type="http://schemas.openxmlformats.org/officeDocument/2006/relationships/slide" Target="slide4.xml"/><Relationship Id="rId14" Type="http://schemas.openxmlformats.org/officeDocument/2006/relationships/slide" Target="slide5.xml"/><Relationship Id="rId22" Type="http://schemas.openxmlformats.org/officeDocument/2006/relationships/slide" Target="slide26.xml"/><Relationship Id="rId27" Type="http://schemas.openxmlformats.org/officeDocument/2006/relationships/slide" Target="slide2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6.png"/><Relationship Id="rId5" Type="http://schemas.openxmlformats.org/officeDocument/2006/relationships/slide" Target="slide2.xml"/><Relationship Id="rId4" Type="http://schemas.openxmlformats.org/officeDocument/2006/relationships/image" Target="../media/image2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6.png"/><Relationship Id="rId5" Type="http://schemas.openxmlformats.org/officeDocument/2006/relationships/slide" Target="slide2.xml"/><Relationship Id="rId4" Type="http://schemas.openxmlformats.org/officeDocument/2006/relationships/image" Target="../media/image2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6.png"/><Relationship Id="rId5" Type="http://schemas.openxmlformats.org/officeDocument/2006/relationships/slide" Target="slide2.xml"/><Relationship Id="rId4" Type="http://schemas.openxmlformats.org/officeDocument/2006/relationships/image" Target="../media/image2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6.png"/><Relationship Id="rId5" Type="http://schemas.openxmlformats.org/officeDocument/2006/relationships/slide" Target="slide2.xml"/><Relationship Id="rId4" Type="http://schemas.openxmlformats.org/officeDocument/2006/relationships/image" Target="../media/image2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6.png"/><Relationship Id="rId5" Type="http://schemas.openxmlformats.org/officeDocument/2006/relationships/slide" Target="slide2.xml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28801" y="-76200"/>
            <a:ext cx="12666133" cy="71247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323528" y="2381523"/>
            <a:ext cx="8302837" cy="1077218"/>
          </a:xfrm>
          <a:prstGeom prst="rect">
            <a:avLst/>
          </a:prstGeom>
          <a:noFill/>
          <a:ln>
            <a:noFill/>
          </a:ln>
          <a:effectLst>
            <a:glow rad="63500">
              <a:schemeClr val="accent2">
                <a:satMod val="175000"/>
                <a:alpha val="40000"/>
              </a:schemeClr>
            </a:glow>
            <a:reflection blurRad="114300" stA="45000" endPos="64000" dist="50800" dir="5400000" sy="-100000" algn="bl" rotWithShape="0"/>
            <a:softEdge rad="0"/>
          </a:effectLst>
          <a:scene3d>
            <a:camera prst="orthographicFront">
              <a:rot lat="0" lon="0" rev="0"/>
            </a:camera>
            <a:lightRig rig="threePt" dir="tl"/>
          </a:scene3d>
          <a:sp3d>
            <a:bevelT w="50800" h="50800"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>
            <a:spAutoFit/>
            <a:sp3d>
              <a:bevelT w="0" h="0" prst="relaxedInset"/>
            </a:sp3d>
          </a:bodyPr>
          <a:lstStyle/>
          <a:p>
            <a:pPr algn="ctr">
              <a:defRPr/>
            </a:pPr>
            <a:r>
              <a:rPr lang="ru-RU" sz="3200" b="1" dirty="0" smtClean="0">
                <a:ln>
                  <a:solidFill>
                    <a:srgbClr val="660033"/>
                  </a:solidFill>
                </a:ln>
                <a:solidFill>
                  <a:schemeClr val="bg1"/>
                </a:solidFill>
                <a:effectLst>
                  <a:glow>
                    <a:schemeClr val="bg2">
                      <a:lumMod val="50000"/>
                    </a:schemeClr>
                  </a:glow>
                  <a:outerShdw sx="1000" sy="1000" algn="tl">
                    <a:srgbClr val="000000"/>
                  </a:outerShdw>
                </a:effectLst>
                <a:latin typeface="Washington" panose="020B0500000000000000" pitchFamily="34" charset="-52"/>
              </a:rPr>
              <a:t>Интеллектуальная игра Югре 90</a:t>
            </a:r>
            <a:endParaRPr lang="ru-RU" sz="3200" b="1" dirty="0" smtClean="0">
              <a:ln>
                <a:solidFill>
                  <a:srgbClr val="660033"/>
                </a:solidFill>
              </a:ln>
              <a:solidFill>
                <a:schemeClr val="bg1"/>
              </a:solidFill>
              <a:effectLst>
                <a:glow>
                  <a:schemeClr val="bg2">
                    <a:lumMod val="50000"/>
                  </a:schemeClr>
                </a:glow>
                <a:outerShdw sx="1000" sy="1000" algn="tl">
                  <a:srgbClr val="000000"/>
                </a:outerShdw>
              </a:effectLst>
              <a:latin typeface="Washington" panose="020B0500000000000000" pitchFamily="34" charset="-52"/>
            </a:endParaRPr>
          </a:p>
          <a:p>
            <a:pPr algn="ctr">
              <a:defRPr/>
            </a:pPr>
            <a:endParaRPr lang="ru-RU" sz="3200" b="1" dirty="0">
              <a:ln>
                <a:solidFill>
                  <a:srgbClr val="660033"/>
                </a:solidFill>
              </a:ln>
              <a:solidFill>
                <a:schemeClr val="bg1"/>
              </a:solidFill>
              <a:effectLst>
                <a:glow>
                  <a:schemeClr val="bg2">
                    <a:lumMod val="50000"/>
                  </a:schemeClr>
                </a:glow>
                <a:outerShdw algn="tl">
                  <a:srgbClr val="000000">
                    <a:alpha val="43137"/>
                  </a:srgbClr>
                </a:outerShdw>
              </a:effectLst>
              <a:latin typeface="Washington" panose="020B0500000000000000" pitchFamily="34" charset="-52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971800" y="5257800"/>
            <a:ext cx="3657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0" hangingPunct="0">
              <a:tabLst>
                <a:tab pos="2970213" algn="ctr"/>
                <a:tab pos="5940425" algn="r"/>
              </a:tabLst>
            </a:pPr>
            <a:endParaRPr lang="ru-RU" sz="1800" b="1" i="1" dirty="0" smtClean="0">
              <a:solidFill>
                <a:srgbClr val="000000"/>
              </a:solidFill>
              <a:latin typeface="Calibri" pitchFamily="34" charset="0"/>
              <a:ea typeface="Times New Roman" pitchFamily="18" charset="0"/>
              <a:cs typeface="Calibri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3886200" y="6396335"/>
            <a:ext cx="5943600" cy="461665"/>
          </a:xfrm>
          <a:prstGeom prst="rect">
            <a:avLst/>
          </a:prstGeom>
          <a:noFill/>
          <a:effectLst>
            <a:glow>
              <a:schemeClr val="bg1"/>
            </a:glow>
            <a:outerShdw blurRad="50800" dist="88900" dir="5400000" sx="1000" sy="1000" algn="ctr" rotWithShape="0">
              <a:schemeClr val="bg1"/>
            </a:outerShdw>
            <a:reflection endPos="0" dir="5400000" sy="-100000" algn="bl" rotWithShape="0"/>
          </a:effectLst>
        </p:spPr>
        <p:txBody>
          <a:bodyPr wrap="square">
            <a:spAutoFit/>
          </a:bodyPr>
          <a:lstStyle/>
          <a:p>
            <a:pPr algn="ctr"/>
            <a:r>
              <a:rPr lang="ru-RU" sz="1200" dirty="0">
                <a:solidFill>
                  <a:schemeClr val="bg1"/>
                </a:solidFill>
              </a:rPr>
              <a:t>Руководитель: Радченко А.Г.</a:t>
            </a:r>
          </a:p>
          <a:p>
            <a:pPr algn="ctr"/>
            <a:r>
              <a:rPr lang="ru-RU" sz="1200" dirty="0">
                <a:solidFill>
                  <a:schemeClr val="bg1"/>
                </a:solidFill>
              </a:rPr>
              <a:t>Технический специалист: </a:t>
            </a:r>
            <a:r>
              <a:rPr lang="ru-RU" sz="1200" dirty="0" err="1">
                <a:solidFill>
                  <a:schemeClr val="bg1"/>
                </a:solidFill>
              </a:rPr>
              <a:t>Вирясов</a:t>
            </a:r>
            <a:r>
              <a:rPr lang="ru-RU" sz="1200" dirty="0">
                <a:solidFill>
                  <a:schemeClr val="bg1"/>
                </a:solidFill>
              </a:rPr>
              <a:t> Д.В. </a:t>
            </a:r>
            <a:r>
              <a:rPr lang="ru-RU" sz="1200" dirty="0" smtClean="0">
                <a:ln cmpd="thickThin"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50800" dist="50800" dir="5400000" sx="200000" sy="200000" algn="ctr" rotWithShape="0">
                    <a:srgbClr val="000000">
                      <a:alpha val="1000"/>
                    </a:srgbClr>
                  </a:outerShdw>
                </a:effectLst>
              </a:rPr>
              <a:t>.</a:t>
            </a:r>
            <a:endParaRPr lang="ru-RU" sz="1200" dirty="0">
              <a:ln cmpd="thickThin">
                <a:solidFill>
                  <a:schemeClr val="tx1"/>
                </a:solidFill>
              </a:ln>
              <a:solidFill>
                <a:schemeClr val="bg1"/>
              </a:solidFill>
              <a:effectLst>
                <a:outerShdw blurRad="50800" dist="50800" dir="5400000" sx="200000" sy="200000" algn="ctr" rotWithShape="0">
                  <a:srgbClr val="000000">
                    <a:alpha val="1000"/>
                  </a:srgbClr>
                </a:outerShdw>
              </a:effectLst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3752"/>
            <a:ext cx="1660635" cy="1926337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1712" y="3700833"/>
            <a:ext cx="3267739" cy="2926334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2320" y="136575"/>
            <a:ext cx="1504621" cy="1803514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allAtOnce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" name="Рисунок 3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28801" y="-76200"/>
            <a:ext cx="12666133" cy="7124700"/>
          </a:xfrm>
          <a:prstGeom prst="rect">
            <a:avLst/>
          </a:prstGeom>
          <a:noFill/>
        </p:spPr>
      </p:pic>
      <p:sp>
        <p:nvSpPr>
          <p:cNvPr id="3110" name="Text Box 51"/>
          <p:cNvSpPr txBox="1">
            <a:spLocks noChangeArrowheads="1"/>
          </p:cNvSpPr>
          <p:nvPr/>
        </p:nvSpPr>
        <p:spPr bwMode="auto">
          <a:xfrm>
            <a:off x="98338" y="366162"/>
            <a:ext cx="1227120" cy="639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 anchorCtr="1">
            <a:scene3d>
              <a:camera prst="orthographicFront"/>
              <a:lightRig rig="flat" dir="tl">
                <a:rot lat="0" lon="0" rev="6600000"/>
              </a:lightRig>
            </a:scene3d>
            <a:sp3d extrusionH="2540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spcBef>
                <a:spcPct val="50000"/>
              </a:spcBef>
            </a:pPr>
            <a:r>
              <a:rPr lang="ru-RU" sz="2000" b="1" dirty="0" smtClean="0">
                <a:ln w="11430"/>
                <a:solidFill>
                  <a:schemeClr val="bg2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Narrow" pitchFamily="34" charset="0"/>
              </a:rPr>
              <a:t>История</a:t>
            </a:r>
            <a:endParaRPr lang="en-US" sz="2000" b="1" dirty="0">
              <a:ln w="11430"/>
              <a:solidFill>
                <a:schemeClr val="bg2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ekton Pro" pitchFamily="34" charset="0"/>
            </a:endParaRPr>
          </a:p>
        </p:txBody>
      </p:sp>
      <p:sp>
        <p:nvSpPr>
          <p:cNvPr id="3112" name="Text Box 161"/>
          <p:cNvSpPr txBox="1">
            <a:spLocks noChangeArrowheads="1"/>
          </p:cNvSpPr>
          <p:nvPr/>
        </p:nvSpPr>
        <p:spPr bwMode="auto">
          <a:xfrm>
            <a:off x="1876269" y="361951"/>
            <a:ext cx="1196975" cy="639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 anchorCtr="1">
            <a:scene3d>
              <a:camera prst="orthographicFront"/>
              <a:lightRig rig="flat" dir="tl">
                <a:rot lat="0" lon="0" rev="6600000"/>
              </a:lightRig>
            </a:scene3d>
            <a:sp3d extrusionH="2540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spcBef>
                <a:spcPct val="50000"/>
              </a:spcBef>
            </a:pPr>
            <a:r>
              <a:rPr lang="ru-RU" sz="2000" b="1" dirty="0" smtClean="0">
                <a:ln w="11430">
                  <a:solidFill>
                    <a:schemeClr val="bg2"/>
                  </a:solidFill>
                </a:ln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Термины</a:t>
            </a:r>
            <a:endParaRPr lang="en-US" sz="2000" b="1" dirty="0">
              <a:ln w="11430">
                <a:solidFill>
                  <a:schemeClr val="bg2"/>
                </a:solidFill>
              </a:ln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</p:txBody>
      </p:sp>
      <p:sp>
        <p:nvSpPr>
          <p:cNvPr id="3113" name="Text Box 162"/>
          <p:cNvSpPr txBox="1">
            <a:spLocks noChangeArrowheads="1"/>
          </p:cNvSpPr>
          <p:nvPr/>
        </p:nvSpPr>
        <p:spPr bwMode="auto">
          <a:xfrm>
            <a:off x="6884229" y="473953"/>
            <a:ext cx="1829016" cy="5319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 anchorCtr="1">
            <a:scene3d>
              <a:camera prst="orthographicFront"/>
              <a:lightRig rig="flat" dir="tl">
                <a:rot lat="0" lon="0" rev="6600000"/>
              </a:lightRig>
            </a:scene3d>
            <a:sp3d extrusionH="2540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2000" b="1" dirty="0" smtClean="0">
                <a:ln w="11430"/>
                <a:solidFill>
                  <a:schemeClr val="bg2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Narrow" pitchFamily="34" charset="0"/>
              </a:rPr>
              <a:t>Личности</a:t>
            </a:r>
            <a:endParaRPr lang="en-US" sz="2000" b="1" dirty="0">
              <a:ln w="11430"/>
              <a:solidFill>
                <a:schemeClr val="bg2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 Narrow" pitchFamily="34" charset="0"/>
            </a:endParaRPr>
          </a:p>
        </p:txBody>
      </p:sp>
      <p:sp>
        <p:nvSpPr>
          <p:cNvPr id="3114" name="Text Box 163"/>
          <p:cNvSpPr txBox="1">
            <a:spLocks noChangeArrowheads="1"/>
          </p:cNvSpPr>
          <p:nvPr/>
        </p:nvSpPr>
        <p:spPr bwMode="auto">
          <a:xfrm>
            <a:off x="5261431" y="439426"/>
            <a:ext cx="1514125" cy="585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 anchorCtr="1">
            <a:scene3d>
              <a:camera prst="orthographicFront"/>
              <a:lightRig rig="flat" dir="tl">
                <a:rot lat="0" lon="0" rev="6600000"/>
              </a:lightRig>
            </a:scene3d>
            <a:sp3d extrusionH="2540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spcBef>
                <a:spcPct val="50000"/>
              </a:spcBef>
            </a:pPr>
            <a:r>
              <a:rPr lang="ru-RU" sz="2000" b="1" dirty="0" smtClean="0">
                <a:ln w="11430">
                  <a:solidFill>
                    <a:schemeClr val="bg2"/>
                  </a:solidFill>
                </a:ln>
                <a:solidFill>
                  <a:schemeClr val="bg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Narrow" pitchFamily="34" charset="0"/>
              </a:rPr>
              <a:t>Местное население</a:t>
            </a:r>
            <a:endParaRPr lang="ru-RU" sz="2000" b="1" dirty="0">
              <a:ln w="11430">
                <a:solidFill>
                  <a:schemeClr val="bg2"/>
                </a:solidFill>
              </a:ln>
              <a:solidFill>
                <a:schemeClr val="bg1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 Narrow" pitchFamily="34" charset="0"/>
            </a:endParaRPr>
          </a:p>
        </p:txBody>
      </p:sp>
      <p:sp>
        <p:nvSpPr>
          <p:cNvPr id="3115" name="Text Box 164"/>
          <p:cNvSpPr txBox="1">
            <a:spLocks noChangeArrowheads="1"/>
          </p:cNvSpPr>
          <p:nvPr/>
        </p:nvSpPr>
        <p:spPr bwMode="auto">
          <a:xfrm>
            <a:off x="3462316" y="446106"/>
            <a:ext cx="1568688" cy="5231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 anchorCtr="1">
            <a:scene3d>
              <a:camera prst="orthographicFront"/>
              <a:lightRig rig="flat" dir="tl">
                <a:rot lat="0" lon="0" rev="6600000"/>
              </a:lightRig>
            </a:scene3d>
            <a:sp3d extrusionH="2540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2000" b="1" dirty="0" smtClean="0">
                <a:ln w="11430"/>
                <a:solidFill>
                  <a:schemeClr val="bg2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Narrow" pitchFamily="34" charset="0"/>
              </a:rPr>
              <a:t>Кот в мешке</a:t>
            </a:r>
            <a:endParaRPr lang="en-US" sz="2000" b="1" dirty="0">
              <a:ln w="11430"/>
              <a:solidFill>
                <a:schemeClr val="bg2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 Narrow" pitchFamily="34" charset="0"/>
            </a:endParaRPr>
          </a:p>
        </p:txBody>
      </p:sp>
      <p:sp>
        <p:nvSpPr>
          <p:cNvPr id="57" name="Скругленный прямоугольник 56">
            <a:hlinkClick r:id="rId3" action="ppaction://hlinksldjump"/>
          </p:cNvPr>
          <p:cNvSpPr/>
          <p:nvPr/>
        </p:nvSpPr>
        <p:spPr>
          <a:xfrm>
            <a:off x="1844757" y="1129800"/>
            <a:ext cx="1260000" cy="720000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>
            <a:solidFill>
              <a:schemeClr val="bg2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>
                <a:ln>
                  <a:solidFill>
                    <a:sysClr val="windowText" lastClr="000000"/>
                  </a:solidFill>
                </a:ln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Impact" pitchFamily="34" charset="0"/>
              </a:rPr>
              <a:t>100</a:t>
            </a:r>
            <a:endParaRPr lang="ru-RU" sz="3600" dirty="0">
              <a:ln>
                <a:solidFill>
                  <a:sysClr val="windowText" lastClr="000000"/>
                </a:solidFill>
              </a:ln>
              <a:solidFill>
                <a:srgbClr val="FFFFFF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Impact" pitchFamily="34" charset="0"/>
            </a:endParaRPr>
          </a:p>
        </p:txBody>
      </p:sp>
      <p:sp>
        <p:nvSpPr>
          <p:cNvPr id="58" name="Скругленный прямоугольник 57">
            <a:hlinkClick r:id="rId4" action="ppaction://hlinksldjump"/>
          </p:cNvPr>
          <p:cNvSpPr/>
          <p:nvPr/>
        </p:nvSpPr>
        <p:spPr>
          <a:xfrm>
            <a:off x="72854" y="1129800"/>
            <a:ext cx="1260000" cy="720000"/>
          </a:xfrm>
          <a:prstGeom prst="roundRect">
            <a:avLst/>
          </a:prstGeom>
          <a:solidFill>
            <a:schemeClr val="bg2">
              <a:lumMod val="75000"/>
            </a:schemeClr>
          </a:solidFill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Impact" pitchFamily="34" charset="0"/>
              </a:rPr>
              <a:t>100</a:t>
            </a:r>
            <a:endParaRPr lang="ru-RU" sz="3600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Impact" pitchFamily="34" charset="0"/>
            </a:endParaRPr>
          </a:p>
        </p:txBody>
      </p:sp>
      <p:sp>
        <p:nvSpPr>
          <p:cNvPr id="59" name="Скругленный прямоугольник 58">
            <a:hlinkClick r:id="rId5" action="ppaction://hlinksldjump"/>
          </p:cNvPr>
          <p:cNvSpPr/>
          <p:nvPr/>
        </p:nvSpPr>
        <p:spPr>
          <a:xfrm>
            <a:off x="5388563" y="1129800"/>
            <a:ext cx="1260000" cy="720000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>
            <a:solidFill>
              <a:schemeClr val="bg2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>
                <a:ln>
                  <a:solidFill>
                    <a:sysClr val="windowText" lastClr="000000"/>
                  </a:solidFill>
                </a:ln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Impact" pitchFamily="34" charset="0"/>
              </a:rPr>
              <a:t>100</a:t>
            </a:r>
            <a:endParaRPr lang="ru-RU" sz="3600" dirty="0">
              <a:ln>
                <a:solidFill>
                  <a:sysClr val="windowText" lastClr="000000"/>
                </a:solidFill>
              </a:ln>
              <a:solidFill>
                <a:srgbClr val="FFFFFF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Impact" pitchFamily="34" charset="0"/>
            </a:endParaRPr>
          </a:p>
        </p:txBody>
      </p:sp>
      <p:sp>
        <p:nvSpPr>
          <p:cNvPr id="60" name="Скругленный прямоугольник 59">
            <a:hlinkClick r:id="rId6" action="ppaction://hlinksldjump"/>
          </p:cNvPr>
          <p:cNvSpPr/>
          <p:nvPr/>
        </p:nvSpPr>
        <p:spPr>
          <a:xfrm>
            <a:off x="7160466" y="1121808"/>
            <a:ext cx="1260000" cy="720000"/>
          </a:xfrm>
          <a:prstGeom prst="roundRect">
            <a:avLst/>
          </a:prstGeom>
          <a:solidFill>
            <a:srgbClr val="FF9933"/>
          </a:solidFill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>
                <a:ln>
                  <a:solidFill>
                    <a:sysClr val="windowText" lastClr="000000"/>
                  </a:solidFill>
                </a:ln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Impact" pitchFamily="34" charset="0"/>
              </a:rPr>
              <a:t>100</a:t>
            </a:r>
            <a:endParaRPr lang="ru-RU" sz="3600" dirty="0">
              <a:ln>
                <a:solidFill>
                  <a:sysClr val="windowText" lastClr="000000"/>
                </a:solidFill>
              </a:ln>
              <a:solidFill>
                <a:srgbClr val="FFFFFF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Impact" pitchFamily="34" charset="0"/>
            </a:endParaRPr>
          </a:p>
        </p:txBody>
      </p:sp>
      <p:sp>
        <p:nvSpPr>
          <p:cNvPr id="61" name="Скругленный прямоугольник 60">
            <a:hlinkClick r:id="rId7" action="ppaction://hlinksldjump"/>
          </p:cNvPr>
          <p:cNvSpPr/>
          <p:nvPr/>
        </p:nvSpPr>
        <p:spPr>
          <a:xfrm>
            <a:off x="3616660" y="1133444"/>
            <a:ext cx="1260000" cy="720000"/>
          </a:xfrm>
          <a:prstGeom prst="roundRect">
            <a:avLst/>
          </a:prstGeom>
          <a:solidFill>
            <a:schemeClr val="accent5"/>
          </a:solidFill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>
                <a:ln>
                  <a:solidFill>
                    <a:sysClr val="windowText" lastClr="000000"/>
                  </a:solidFill>
                </a:ln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Impact" pitchFamily="34" charset="0"/>
              </a:rPr>
              <a:t>100</a:t>
            </a:r>
            <a:endParaRPr lang="ru-RU" sz="3600" dirty="0">
              <a:ln>
                <a:solidFill>
                  <a:sysClr val="windowText" lastClr="000000"/>
                </a:solidFill>
              </a:ln>
              <a:solidFill>
                <a:srgbClr val="FFFFFF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Impact" pitchFamily="34" charset="0"/>
            </a:endParaRPr>
          </a:p>
        </p:txBody>
      </p:sp>
      <p:sp>
        <p:nvSpPr>
          <p:cNvPr id="64" name="Скругленный прямоугольник 63">
            <a:hlinkClick r:id="rId8" action="ppaction://hlinksldjump"/>
          </p:cNvPr>
          <p:cNvSpPr/>
          <p:nvPr/>
        </p:nvSpPr>
        <p:spPr>
          <a:xfrm>
            <a:off x="1844757" y="2082300"/>
            <a:ext cx="1260000" cy="720000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>
            <a:solidFill>
              <a:schemeClr val="bg2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>
                <a:ln>
                  <a:solidFill>
                    <a:sysClr val="windowText" lastClr="000000"/>
                  </a:solidFill>
                </a:ln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Impact" pitchFamily="34" charset="0"/>
              </a:rPr>
              <a:t>200</a:t>
            </a:r>
            <a:endParaRPr lang="ru-RU" sz="3600" dirty="0">
              <a:ln>
                <a:solidFill>
                  <a:sysClr val="windowText" lastClr="000000"/>
                </a:solidFill>
              </a:ln>
              <a:solidFill>
                <a:srgbClr val="FFFFFF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Impact" pitchFamily="34" charset="0"/>
            </a:endParaRPr>
          </a:p>
        </p:txBody>
      </p:sp>
      <p:sp>
        <p:nvSpPr>
          <p:cNvPr id="65" name="Скругленный прямоугольник 64">
            <a:hlinkClick r:id="rId9" action="ppaction://hlinksldjump"/>
          </p:cNvPr>
          <p:cNvSpPr/>
          <p:nvPr/>
        </p:nvSpPr>
        <p:spPr>
          <a:xfrm>
            <a:off x="72854" y="2097552"/>
            <a:ext cx="1260000" cy="720000"/>
          </a:xfrm>
          <a:prstGeom prst="roundRect">
            <a:avLst/>
          </a:prstGeom>
          <a:solidFill>
            <a:schemeClr val="bg2">
              <a:lumMod val="75000"/>
            </a:schemeClr>
          </a:solidFill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>
                <a:ln>
                  <a:solidFill>
                    <a:sysClr val="windowText" lastClr="000000"/>
                  </a:solidFill>
                </a:ln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Impact" pitchFamily="34" charset="0"/>
              </a:rPr>
              <a:t>200</a:t>
            </a:r>
            <a:endParaRPr lang="ru-RU" sz="3600" dirty="0">
              <a:ln>
                <a:solidFill>
                  <a:sysClr val="windowText" lastClr="000000"/>
                </a:solidFill>
              </a:ln>
              <a:solidFill>
                <a:srgbClr val="FFFFFF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Impact" pitchFamily="34" charset="0"/>
            </a:endParaRPr>
          </a:p>
        </p:txBody>
      </p:sp>
      <p:sp>
        <p:nvSpPr>
          <p:cNvPr id="66" name="Скругленный прямоугольник 65">
            <a:hlinkClick r:id="rId10" action="ppaction://hlinksldjump"/>
          </p:cNvPr>
          <p:cNvSpPr/>
          <p:nvPr/>
        </p:nvSpPr>
        <p:spPr>
          <a:xfrm>
            <a:off x="5388563" y="2097552"/>
            <a:ext cx="1260000" cy="720000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>
            <a:solidFill>
              <a:schemeClr val="bg2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>
                <a:ln>
                  <a:solidFill>
                    <a:sysClr val="windowText" lastClr="000000"/>
                  </a:solidFill>
                </a:ln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Impact" pitchFamily="34" charset="0"/>
              </a:rPr>
              <a:t>200</a:t>
            </a:r>
            <a:endParaRPr lang="ru-RU" sz="3600" dirty="0">
              <a:ln>
                <a:solidFill>
                  <a:sysClr val="windowText" lastClr="000000"/>
                </a:solidFill>
              </a:ln>
              <a:solidFill>
                <a:srgbClr val="FFFFFF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Impact" pitchFamily="34" charset="0"/>
            </a:endParaRPr>
          </a:p>
        </p:txBody>
      </p:sp>
      <p:sp>
        <p:nvSpPr>
          <p:cNvPr id="67" name="Скругленный прямоугольник 66">
            <a:hlinkClick r:id="rId11" action="ppaction://hlinksldjump"/>
          </p:cNvPr>
          <p:cNvSpPr/>
          <p:nvPr/>
        </p:nvSpPr>
        <p:spPr>
          <a:xfrm>
            <a:off x="7160466" y="2104227"/>
            <a:ext cx="1260000" cy="720000"/>
          </a:xfrm>
          <a:prstGeom prst="roundRect">
            <a:avLst/>
          </a:prstGeom>
          <a:solidFill>
            <a:srgbClr val="FF9933"/>
          </a:solidFill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>
                <a:ln>
                  <a:solidFill>
                    <a:sysClr val="windowText" lastClr="000000"/>
                  </a:solidFill>
                </a:ln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Impact" pitchFamily="34" charset="0"/>
              </a:rPr>
              <a:t>200</a:t>
            </a:r>
            <a:endParaRPr lang="ru-RU" sz="3600" dirty="0">
              <a:ln>
                <a:solidFill>
                  <a:sysClr val="windowText" lastClr="000000"/>
                </a:solidFill>
              </a:ln>
              <a:solidFill>
                <a:srgbClr val="FFFFFF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Impact" pitchFamily="34" charset="0"/>
            </a:endParaRPr>
          </a:p>
        </p:txBody>
      </p:sp>
      <p:sp>
        <p:nvSpPr>
          <p:cNvPr id="68" name="Скругленный прямоугольник 67">
            <a:hlinkClick r:id="rId12" action="ppaction://hlinksldjump"/>
          </p:cNvPr>
          <p:cNvSpPr/>
          <p:nvPr/>
        </p:nvSpPr>
        <p:spPr>
          <a:xfrm>
            <a:off x="3616660" y="2097552"/>
            <a:ext cx="1260000" cy="720000"/>
          </a:xfrm>
          <a:prstGeom prst="roundRect">
            <a:avLst/>
          </a:prstGeom>
          <a:solidFill>
            <a:schemeClr val="accent5"/>
          </a:solidFill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>
                <a:ln>
                  <a:solidFill>
                    <a:sysClr val="windowText" lastClr="000000"/>
                  </a:solidFill>
                </a:ln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Impact" pitchFamily="34" charset="0"/>
              </a:rPr>
              <a:t>200</a:t>
            </a:r>
            <a:endParaRPr lang="ru-RU" sz="3600" dirty="0">
              <a:ln>
                <a:solidFill>
                  <a:sysClr val="windowText" lastClr="000000"/>
                </a:solidFill>
              </a:ln>
              <a:solidFill>
                <a:srgbClr val="FFFFFF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Impact" pitchFamily="34" charset="0"/>
            </a:endParaRPr>
          </a:p>
        </p:txBody>
      </p:sp>
      <p:sp>
        <p:nvSpPr>
          <p:cNvPr id="70" name="Скругленный прямоугольник 69">
            <a:hlinkClick r:id="rId13" action="ppaction://hlinksldjump"/>
          </p:cNvPr>
          <p:cNvSpPr/>
          <p:nvPr/>
        </p:nvSpPr>
        <p:spPr>
          <a:xfrm>
            <a:off x="1844757" y="3018763"/>
            <a:ext cx="1260000" cy="720000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>
            <a:solidFill>
              <a:schemeClr val="bg2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>
                <a:ln>
                  <a:solidFill>
                    <a:sysClr val="windowText" lastClr="000000"/>
                  </a:solidFill>
                </a:ln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Impact" pitchFamily="34" charset="0"/>
              </a:rPr>
              <a:t>300</a:t>
            </a:r>
            <a:endParaRPr lang="ru-RU" sz="3600" dirty="0">
              <a:ln>
                <a:solidFill>
                  <a:sysClr val="windowText" lastClr="000000"/>
                </a:solidFill>
              </a:ln>
              <a:solidFill>
                <a:srgbClr val="FFFFFF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Impact" pitchFamily="34" charset="0"/>
            </a:endParaRPr>
          </a:p>
        </p:txBody>
      </p:sp>
      <p:sp>
        <p:nvSpPr>
          <p:cNvPr id="71" name="Скругленный прямоугольник 70">
            <a:hlinkClick r:id="rId14" action="ppaction://hlinksldjump"/>
          </p:cNvPr>
          <p:cNvSpPr/>
          <p:nvPr/>
        </p:nvSpPr>
        <p:spPr>
          <a:xfrm>
            <a:off x="67791" y="3055800"/>
            <a:ext cx="1260000" cy="720000"/>
          </a:xfrm>
          <a:prstGeom prst="roundRect">
            <a:avLst/>
          </a:prstGeom>
          <a:solidFill>
            <a:schemeClr val="bg2">
              <a:lumMod val="75000"/>
            </a:schemeClr>
          </a:solidFill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>
                <a:ln>
                  <a:solidFill>
                    <a:sysClr val="windowText" lastClr="000000"/>
                  </a:solidFill>
                </a:ln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Impact" pitchFamily="34" charset="0"/>
              </a:rPr>
              <a:t>300</a:t>
            </a:r>
            <a:endParaRPr lang="ru-RU" sz="3600" dirty="0">
              <a:ln>
                <a:solidFill>
                  <a:sysClr val="windowText" lastClr="000000"/>
                </a:solidFill>
              </a:ln>
              <a:solidFill>
                <a:srgbClr val="FFFFFF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Impact" pitchFamily="34" charset="0"/>
            </a:endParaRPr>
          </a:p>
        </p:txBody>
      </p:sp>
      <p:sp>
        <p:nvSpPr>
          <p:cNvPr id="72" name="Скругленный прямоугольник 71">
            <a:hlinkClick r:id="rId15" action="ppaction://hlinksldjump"/>
          </p:cNvPr>
          <p:cNvSpPr/>
          <p:nvPr/>
        </p:nvSpPr>
        <p:spPr>
          <a:xfrm>
            <a:off x="5398471" y="3022025"/>
            <a:ext cx="1260000" cy="720000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>
            <a:solidFill>
              <a:schemeClr val="bg2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>
                <a:ln>
                  <a:solidFill>
                    <a:sysClr val="windowText" lastClr="000000"/>
                  </a:solidFill>
                </a:ln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Impact" pitchFamily="34" charset="0"/>
              </a:rPr>
              <a:t>300</a:t>
            </a:r>
            <a:endParaRPr lang="ru-RU" sz="3600" dirty="0">
              <a:ln>
                <a:solidFill>
                  <a:sysClr val="windowText" lastClr="000000"/>
                </a:solidFill>
              </a:ln>
              <a:solidFill>
                <a:srgbClr val="FFFFFF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Impact" pitchFamily="34" charset="0"/>
            </a:endParaRPr>
          </a:p>
        </p:txBody>
      </p:sp>
      <p:sp>
        <p:nvSpPr>
          <p:cNvPr id="73" name="Скругленный прямоугольник 72">
            <a:hlinkClick r:id="rId16" action="ppaction://hlinksldjump"/>
          </p:cNvPr>
          <p:cNvSpPr/>
          <p:nvPr/>
        </p:nvSpPr>
        <p:spPr>
          <a:xfrm>
            <a:off x="7168737" y="3037316"/>
            <a:ext cx="1260000" cy="720000"/>
          </a:xfrm>
          <a:prstGeom prst="roundRect">
            <a:avLst/>
          </a:prstGeom>
          <a:solidFill>
            <a:srgbClr val="FF9933"/>
          </a:solidFill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>
                <a:ln>
                  <a:solidFill>
                    <a:sysClr val="windowText" lastClr="000000"/>
                  </a:solidFill>
                </a:ln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Impact" pitchFamily="34" charset="0"/>
              </a:rPr>
              <a:t>300</a:t>
            </a:r>
            <a:endParaRPr lang="ru-RU" sz="3600" dirty="0">
              <a:ln>
                <a:solidFill>
                  <a:sysClr val="windowText" lastClr="000000"/>
                </a:solidFill>
              </a:ln>
              <a:solidFill>
                <a:srgbClr val="FFFFFF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Impact" pitchFamily="34" charset="0"/>
            </a:endParaRPr>
          </a:p>
        </p:txBody>
      </p:sp>
      <p:sp>
        <p:nvSpPr>
          <p:cNvPr id="74" name="Скругленный прямоугольник 73">
            <a:hlinkClick r:id="rId17" action="ppaction://hlinksldjump"/>
          </p:cNvPr>
          <p:cNvSpPr/>
          <p:nvPr/>
        </p:nvSpPr>
        <p:spPr>
          <a:xfrm>
            <a:off x="3628205" y="3036038"/>
            <a:ext cx="1260000" cy="720000"/>
          </a:xfrm>
          <a:prstGeom prst="roundRect">
            <a:avLst/>
          </a:prstGeom>
          <a:solidFill>
            <a:schemeClr val="accent5"/>
          </a:solidFill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>
                <a:ln>
                  <a:solidFill>
                    <a:sysClr val="windowText" lastClr="000000"/>
                  </a:solidFill>
                </a:ln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Impact" pitchFamily="34" charset="0"/>
              </a:rPr>
              <a:t>300</a:t>
            </a:r>
            <a:endParaRPr lang="ru-RU" sz="3600" dirty="0">
              <a:ln>
                <a:solidFill>
                  <a:sysClr val="windowText" lastClr="000000"/>
                </a:solidFill>
              </a:ln>
              <a:solidFill>
                <a:srgbClr val="FFFFFF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Impact" pitchFamily="34" charset="0"/>
            </a:endParaRPr>
          </a:p>
        </p:txBody>
      </p:sp>
      <p:sp>
        <p:nvSpPr>
          <p:cNvPr id="76" name="Скругленный прямоугольник 75">
            <a:hlinkClick r:id="rId18" action="ppaction://hlinksldjump"/>
          </p:cNvPr>
          <p:cNvSpPr/>
          <p:nvPr/>
        </p:nvSpPr>
        <p:spPr>
          <a:xfrm>
            <a:off x="1837266" y="3974525"/>
            <a:ext cx="1260000" cy="720000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>
            <a:solidFill>
              <a:schemeClr val="bg2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>
                <a:ln>
                  <a:solidFill>
                    <a:sysClr val="windowText" lastClr="000000"/>
                  </a:solidFill>
                </a:ln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Impact" pitchFamily="34" charset="0"/>
              </a:rPr>
              <a:t>400</a:t>
            </a:r>
            <a:endParaRPr lang="ru-RU" sz="3600" dirty="0">
              <a:ln>
                <a:solidFill>
                  <a:sysClr val="windowText" lastClr="000000"/>
                </a:solidFill>
              </a:ln>
              <a:solidFill>
                <a:srgbClr val="FFFFFF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Impact" pitchFamily="34" charset="0"/>
            </a:endParaRPr>
          </a:p>
        </p:txBody>
      </p:sp>
      <p:sp>
        <p:nvSpPr>
          <p:cNvPr id="77" name="Скругленный прямоугольник 76">
            <a:hlinkClick r:id="rId19" action="ppaction://hlinksldjump"/>
          </p:cNvPr>
          <p:cNvSpPr/>
          <p:nvPr/>
        </p:nvSpPr>
        <p:spPr>
          <a:xfrm>
            <a:off x="67791" y="3974525"/>
            <a:ext cx="1260000" cy="720000"/>
          </a:xfrm>
          <a:prstGeom prst="roundRect">
            <a:avLst/>
          </a:prstGeom>
          <a:solidFill>
            <a:schemeClr val="bg2">
              <a:lumMod val="75000"/>
            </a:schemeClr>
          </a:solidFill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>
                <a:ln>
                  <a:solidFill>
                    <a:sysClr val="windowText" lastClr="000000"/>
                  </a:solidFill>
                </a:ln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Impact" pitchFamily="34" charset="0"/>
              </a:rPr>
              <a:t>400</a:t>
            </a:r>
            <a:endParaRPr lang="ru-RU" sz="3600" dirty="0">
              <a:ln>
                <a:solidFill>
                  <a:sysClr val="windowText" lastClr="000000"/>
                </a:solidFill>
              </a:ln>
              <a:solidFill>
                <a:srgbClr val="FFFFFF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Impact" pitchFamily="34" charset="0"/>
            </a:endParaRPr>
          </a:p>
        </p:txBody>
      </p:sp>
      <p:sp>
        <p:nvSpPr>
          <p:cNvPr id="78" name="Скругленный прямоугольник 77">
            <a:hlinkClick r:id="rId20" action="ppaction://hlinksldjump"/>
          </p:cNvPr>
          <p:cNvSpPr/>
          <p:nvPr/>
        </p:nvSpPr>
        <p:spPr>
          <a:xfrm>
            <a:off x="5398471" y="3974525"/>
            <a:ext cx="1260000" cy="720000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>
            <a:solidFill>
              <a:schemeClr val="bg2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>
                <a:ln>
                  <a:solidFill>
                    <a:sysClr val="windowText" lastClr="000000"/>
                  </a:solidFill>
                </a:ln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Impact" pitchFamily="34" charset="0"/>
              </a:rPr>
              <a:t>400</a:t>
            </a:r>
            <a:endParaRPr lang="ru-RU" sz="3600" dirty="0">
              <a:ln>
                <a:solidFill>
                  <a:sysClr val="windowText" lastClr="000000"/>
                </a:solidFill>
              </a:ln>
              <a:solidFill>
                <a:srgbClr val="FFFFFF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Impact" pitchFamily="34" charset="0"/>
            </a:endParaRPr>
          </a:p>
        </p:txBody>
      </p:sp>
      <p:sp>
        <p:nvSpPr>
          <p:cNvPr id="79" name="Скругленный прямоугольник 78">
            <a:hlinkClick r:id="rId21" action="ppaction://hlinksldjump"/>
          </p:cNvPr>
          <p:cNvSpPr/>
          <p:nvPr/>
        </p:nvSpPr>
        <p:spPr>
          <a:xfrm>
            <a:off x="7193706" y="3974525"/>
            <a:ext cx="1260000" cy="720000"/>
          </a:xfrm>
          <a:prstGeom prst="roundRect">
            <a:avLst/>
          </a:prstGeom>
          <a:solidFill>
            <a:srgbClr val="FF9933"/>
          </a:solidFill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>
                <a:ln>
                  <a:solidFill>
                    <a:sysClr val="windowText" lastClr="000000"/>
                  </a:solidFill>
                </a:ln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Impact" pitchFamily="34" charset="0"/>
              </a:rPr>
              <a:t>400</a:t>
            </a:r>
            <a:endParaRPr lang="ru-RU" sz="3600" dirty="0">
              <a:ln>
                <a:solidFill>
                  <a:sysClr val="windowText" lastClr="000000"/>
                </a:solidFill>
              </a:ln>
              <a:solidFill>
                <a:srgbClr val="FFFFFF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Impact" pitchFamily="34" charset="0"/>
            </a:endParaRPr>
          </a:p>
        </p:txBody>
      </p:sp>
      <p:sp>
        <p:nvSpPr>
          <p:cNvPr id="80" name="Скругленный прямоугольник 79">
            <a:hlinkClick r:id="rId22" action="ppaction://hlinksldjump"/>
          </p:cNvPr>
          <p:cNvSpPr/>
          <p:nvPr/>
        </p:nvSpPr>
        <p:spPr>
          <a:xfrm>
            <a:off x="3628166" y="4000146"/>
            <a:ext cx="1260000" cy="720000"/>
          </a:xfrm>
          <a:prstGeom prst="roundRect">
            <a:avLst/>
          </a:prstGeom>
          <a:solidFill>
            <a:schemeClr val="accent5"/>
          </a:solidFill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>
                <a:ln>
                  <a:solidFill>
                    <a:sysClr val="windowText" lastClr="000000"/>
                  </a:solidFill>
                </a:ln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Impact" pitchFamily="34" charset="0"/>
              </a:rPr>
              <a:t>400</a:t>
            </a:r>
            <a:endParaRPr lang="ru-RU" sz="3600" dirty="0">
              <a:ln>
                <a:solidFill>
                  <a:sysClr val="windowText" lastClr="000000"/>
                </a:solidFill>
              </a:ln>
              <a:solidFill>
                <a:srgbClr val="FFFFFF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Impact" pitchFamily="34" charset="0"/>
            </a:endParaRPr>
          </a:p>
        </p:txBody>
      </p:sp>
      <p:sp>
        <p:nvSpPr>
          <p:cNvPr id="82" name="Скругленный прямоугольник 81">
            <a:hlinkClick r:id="rId23" action="ppaction://hlinksldjump"/>
          </p:cNvPr>
          <p:cNvSpPr/>
          <p:nvPr/>
        </p:nvSpPr>
        <p:spPr>
          <a:xfrm>
            <a:off x="1837266" y="4927025"/>
            <a:ext cx="1260000" cy="720000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>
            <a:solidFill>
              <a:schemeClr val="bg2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>
                <a:ln>
                  <a:solidFill>
                    <a:sysClr val="windowText" lastClr="000000"/>
                  </a:solidFill>
                </a:ln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Impact" pitchFamily="34" charset="0"/>
              </a:rPr>
              <a:t>500</a:t>
            </a:r>
            <a:endParaRPr lang="ru-RU" sz="3600" dirty="0">
              <a:ln>
                <a:solidFill>
                  <a:sysClr val="windowText" lastClr="000000"/>
                </a:solidFill>
              </a:ln>
              <a:solidFill>
                <a:srgbClr val="FFFFFF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Impact" pitchFamily="34" charset="0"/>
            </a:endParaRPr>
          </a:p>
        </p:txBody>
      </p:sp>
      <p:sp>
        <p:nvSpPr>
          <p:cNvPr id="83" name="Скругленный прямоугольник 82">
            <a:hlinkClick r:id="rId24" action="ppaction://hlinksldjump"/>
          </p:cNvPr>
          <p:cNvSpPr/>
          <p:nvPr/>
        </p:nvSpPr>
        <p:spPr>
          <a:xfrm>
            <a:off x="67791" y="4927025"/>
            <a:ext cx="1260000" cy="720000"/>
          </a:xfrm>
          <a:prstGeom prst="roundRect">
            <a:avLst/>
          </a:prstGeom>
          <a:solidFill>
            <a:schemeClr val="bg2">
              <a:lumMod val="75000"/>
            </a:schemeClr>
          </a:solidFill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>
                <a:ln>
                  <a:solidFill>
                    <a:sysClr val="windowText" lastClr="000000"/>
                  </a:solidFill>
                </a:ln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Impact" pitchFamily="34" charset="0"/>
              </a:rPr>
              <a:t>500</a:t>
            </a:r>
            <a:endParaRPr lang="ru-RU" sz="3600" dirty="0">
              <a:ln>
                <a:solidFill>
                  <a:sysClr val="windowText" lastClr="000000"/>
                </a:solidFill>
              </a:ln>
              <a:solidFill>
                <a:srgbClr val="FFFFFF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Impact" pitchFamily="34" charset="0"/>
            </a:endParaRPr>
          </a:p>
        </p:txBody>
      </p:sp>
      <p:sp>
        <p:nvSpPr>
          <p:cNvPr id="84" name="Скругленный прямоугольник 83">
            <a:hlinkClick r:id="rId25" action="ppaction://hlinksldjump"/>
          </p:cNvPr>
          <p:cNvSpPr/>
          <p:nvPr/>
        </p:nvSpPr>
        <p:spPr>
          <a:xfrm>
            <a:off x="5398471" y="4927025"/>
            <a:ext cx="1260000" cy="720000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>
            <a:solidFill>
              <a:schemeClr val="bg2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>
                <a:ln>
                  <a:solidFill>
                    <a:sysClr val="windowText" lastClr="000000"/>
                  </a:solidFill>
                </a:ln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Impact" pitchFamily="34" charset="0"/>
              </a:rPr>
              <a:t>500</a:t>
            </a:r>
            <a:endParaRPr lang="ru-RU" sz="3600" dirty="0">
              <a:ln>
                <a:solidFill>
                  <a:sysClr val="windowText" lastClr="000000"/>
                </a:solidFill>
              </a:ln>
              <a:solidFill>
                <a:srgbClr val="FFFFFF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Impact" pitchFamily="34" charset="0"/>
            </a:endParaRPr>
          </a:p>
        </p:txBody>
      </p:sp>
      <p:sp>
        <p:nvSpPr>
          <p:cNvPr id="85" name="Скругленный прямоугольник 84">
            <a:hlinkClick r:id="rId26" action="ppaction://hlinksldjump"/>
          </p:cNvPr>
          <p:cNvSpPr/>
          <p:nvPr/>
        </p:nvSpPr>
        <p:spPr>
          <a:xfrm>
            <a:off x="7199845" y="4961696"/>
            <a:ext cx="1260000" cy="720000"/>
          </a:xfrm>
          <a:prstGeom prst="roundRect">
            <a:avLst/>
          </a:prstGeom>
          <a:solidFill>
            <a:srgbClr val="FF9933"/>
          </a:solidFill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>
                <a:ln>
                  <a:solidFill>
                    <a:sysClr val="windowText" lastClr="000000"/>
                  </a:solidFill>
                </a:ln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Impact" pitchFamily="34" charset="0"/>
              </a:rPr>
              <a:t>500</a:t>
            </a:r>
            <a:endParaRPr lang="ru-RU" sz="3600" dirty="0">
              <a:ln>
                <a:solidFill>
                  <a:sysClr val="windowText" lastClr="000000"/>
                </a:solidFill>
              </a:ln>
              <a:solidFill>
                <a:srgbClr val="FFFFFF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Impact" pitchFamily="34" charset="0"/>
            </a:endParaRPr>
          </a:p>
        </p:txBody>
      </p:sp>
      <p:sp>
        <p:nvSpPr>
          <p:cNvPr id="86" name="Скругленный прямоугольник 85">
            <a:hlinkClick r:id="rId27" action="ppaction://hlinksldjump"/>
          </p:cNvPr>
          <p:cNvSpPr/>
          <p:nvPr/>
        </p:nvSpPr>
        <p:spPr>
          <a:xfrm>
            <a:off x="3616660" y="4964254"/>
            <a:ext cx="1260000" cy="720000"/>
          </a:xfrm>
          <a:prstGeom prst="roundRect">
            <a:avLst/>
          </a:prstGeom>
          <a:solidFill>
            <a:schemeClr val="accent5"/>
          </a:solidFill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>
                <a:ln>
                  <a:solidFill>
                    <a:sysClr val="windowText" lastClr="000000"/>
                  </a:solidFill>
                </a:ln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Impact" pitchFamily="34" charset="0"/>
              </a:rPr>
              <a:t>500</a:t>
            </a:r>
            <a:endParaRPr lang="ru-RU" sz="3600" dirty="0">
              <a:ln>
                <a:solidFill>
                  <a:sysClr val="windowText" lastClr="000000"/>
                </a:solidFill>
              </a:ln>
              <a:solidFill>
                <a:srgbClr val="FFFFFF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Impact" pitchFamily="34" charset="0"/>
            </a:endParaRPr>
          </a:p>
        </p:txBody>
      </p:sp>
      <p:sp>
        <p:nvSpPr>
          <p:cNvPr id="44" name="Text Box 51"/>
          <p:cNvSpPr txBox="1">
            <a:spLocks noChangeArrowheads="1"/>
          </p:cNvSpPr>
          <p:nvPr/>
        </p:nvSpPr>
        <p:spPr bwMode="auto">
          <a:xfrm>
            <a:off x="1066800" y="19491"/>
            <a:ext cx="7095634" cy="5613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 anchorCtr="1"/>
          <a:lstStyle/>
          <a:p>
            <a:pPr algn="ctr">
              <a:spcBef>
                <a:spcPct val="50000"/>
              </a:spcBef>
            </a:pPr>
            <a:r>
              <a:rPr lang="ru-RU" sz="2800" b="1" dirty="0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Washington" panose="020B0500000000000000" pitchFamily="34" charset="-52"/>
              </a:rPr>
              <a:t>День рождения ХМАО-Югра 90 </a:t>
            </a:r>
            <a:endParaRPr lang="en-US" sz="2800" b="1" dirty="0">
              <a:ln w="12700">
                <a:solidFill>
                  <a:sysClr val="windowText" lastClr="000000"/>
                </a:solidFill>
                <a:prstDash val="solid"/>
              </a:ln>
              <a:solidFill>
                <a:schemeClr val="accent3">
                  <a:lumMod val="60000"/>
                  <a:lumOff val="40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ekton Pro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7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0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5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9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6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6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6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5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6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4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6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7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6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8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7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3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7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8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8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3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8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2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8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5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8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4"/>
                  </p:tgtEl>
                </p:cond>
              </p:nextCondLst>
            </p:seq>
            <p:seq concurrent="1" nextAc="seek">
              <p:cTn id="77" restart="whenNotActive" fill="hold" evtFilter="cancelBubble" nodeType="interactiveSeq">
                <p:stCondLst>
                  <p:cond evt="onClick" delay="0">
                    <p:tgtEl>
                      <p:spTgt spid="8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" fill="hold">
                      <p:stCondLst>
                        <p:cond delay="0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6"/>
                  </p:tgtEl>
                </p:cond>
              </p:nextCondLst>
            </p:seq>
            <p:seq concurrent="1" nextAc="seek">
              <p:cTn id="82" restart="whenNotActive" fill="hold" evtFilter="cancelBubble" nodeType="interactiveSeq">
                <p:stCondLst>
                  <p:cond evt="onClick" delay="0">
                    <p:tgtEl>
                      <p:spTgt spid="5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" fill="hold">
                      <p:stCondLst>
                        <p:cond delay="0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8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7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1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7"/>
                  </p:tgtEl>
                </p:cond>
              </p:nextCondLst>
            </p:seq>
            <p:seq concurrent="1" nextAc="seek">
              <p:cTn id="97" restart="whenNotActive" fill="hold" evtFilter="cancelBubble" nodeType="interactiveSeq">
                <p:stCondLst>
                  <p:cond evt="onClick" delay="0">
                    <p:tgtEl>
                      <p:spTgt spid="7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8" fill="hold">
                      <p:stCondLst>
                        <p:cond delay="0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0"/>
                  </p:tgtEl>
                </p:cond>
              </p:nextCondLst>
            </p:seq>
            <p:seq concurrent="1" nextAc="seek">
              <p:cTn id="102" restart="whenNotActive" fill="hold" evtFilter="cancelBubble" nodeType="interactiveSeq">
                <p:stCondLst>
                  <p:cond evt="onClick" delay="0">
                    <p:tgtEl>
                      <p:spTgt spid="7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3" fill="hold">
                      <p:stCondLst>
                        <p:cond delay="0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6"/>
                  </p:tgtEl>
                </p:cond>
              </p:nextCondLst>
            </p:seq>
            <p:seq concurrent="1" nextAc="seek">
              <p:cTn id="107" restart="whenNotActive" fill="hold" evtFilter="cancelBubble" nodeType="interactiveSeq">
                <p:stCondLst>
                  <p:cond evt="onClick" delay="0">
                    <p:tgtEl>
                      <p:spTgt spid="7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8" fill="hold">
                      <p:stCondLst>
                        <p:cond delay="0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9"/>
                  </p:tgtEl>
                </p:cond>
              </p:nextCondLst>
            </p:seq>
            <p:seq concurrent="1" nextAc="seek">
              <p:cTn id="112" restart="whenNotActive" fill="hold" evtFilter="cancelBubble" nodeType="interactiveSeq">
                <p:stCondLst>
                  <p:cond evt="onClick" delay="0">
                    <p:tgtEl>
                      <p:spTgt spid="7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3" fill="hold">
                      <p:stCondLst>
                        <p:cond delay="0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2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7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4"/>
                  </p:tgtEl>
                </p:cond>
              </p:nextCondLst>
            </p:seq>
            <p:seq concurrent="1" nextAc="seek">
              <p:cTn id="122" restart="whenNotActive" fill="hold" evtFilter="cancelBubble" nodeType="interactiveSeq">
                <p:stCondLst>
                  <p:cond evt="onClick" delay="0">
                    <p:tgtEl>
                      <p:spTgt spid="8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3" fill="hold">
                      <p:stCondLst>
                        <p:cond delay="0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0"/>
                  </p:tgtEl>
                </p:cond>
              </p:nextCondLst>
            </p:seq>
          </p:childTnLst>
        </p:cTn>
      </p:par>
    </p:tnLst>
    <p:bldLst>
      <p:bldP spid="57" grpId="0" animBg="1"/>
      <p:bldP spid="58" grpId="0" animBg="1"/>
      <p:bldP spid="59" grpId="0" animBg="1"/>
      <p:bldP spid="60" grpId="0" animBg="1"/>
      <p:bldP spid="61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76" grpId="0" animBg="1"/>
      <p:bldP spid="77" grpId="0" animBg="1"/>
      <p:bldP spid="78" grpId="0" animBg="1"/>
      <p:bldP spid="79" grpId="0" animBg="1"/>
      <p:bldP spid="80" grpId="0" animBg="1"/>
      <p:bldP spid="82" grpId="0" animBg="1"/>
      <p:bldP spid="83" grpId="0" animBg="1"/>
      <p:bldP spid="84" grpId="0" animBg="1"/>
      <p:bldP spid="85" grpId="0" animBg="1"/>
      <p:bldP spid="8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28801" y="-76200"/>
            <a:ext cx="12666133" cy="7124700"/>
          </a:xfrm>
          <a:prstGeom prst="rect">
            <a:avLst/>
          </a:prstGeom>
          <a:noFill/>
        </p:spPr>
      </p:pic>
      <p:sp>
        <p:nvSpPr>
          <p:cNvPr id="3091" name="Text Box 19"/>
          <p:cNvSpPr txBox="1">
            <a:spLocks noChangeArrowheads="1"/>
          </p:cNvSpPr>
          <p:nvPr/>
        </p:nvSpPr>
        <p:spPr bwMode="auto">
          <a:xfrm>
            <a:off x="1645704" y="4987379"/>
            <a:ext cx="6248400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4400" b="1" dirty="0" smtClean="0">
                <a:ln>
                  <a:solidFill>
                    <a:schemeClr val="tx1"/>
                  </a:solidFill>
                </a:ln>
                <a:solidFill>
                  <a:schemeClr val="accent3">
                    <a:lumMod val="60000"/>
                    <a:lumOff val="40000"/>
                  </a:schemeClr>
                </a:solidFill>
                <a:latin typeface="Calibri" pitchFamily="34" charset="0"/>
              </a:rPr>
              <a:t>Владимира Мономаха</a:t>
            </a:r>
            <a:endParaRPr lang="en-US" sz="4400" b="1" dirty="0">
              <a:ln>
                <a:solidFill>
                  <a:schemeClr val="tx1"/>
                </a:solidFill>
              </a:ln>
              <a:solidFill>
                <a:schemeClr val="accent3">
                  <a:lumMod val="60000"/>
                  <a:lumOff val="40000"/>
                </a:schemeClr>
              </a:solidFill>
              <a:latin typeface="Calibri" pitchFamily="34" charset="0"/>
            </a:endParaRPr>
          </a:p>
        </p:txBody>
      </p:sp>
      <p:sp>
        <p:nvSpPr>
          <p:cNvPr id="14" name="Rectangle 25"/>
          <p:cNvSpPr>
            <a:spLocks noChangeArrowheads="1"/>
          </p:cNvSpPr>
          <p:nvPr/>
        </p:nvSpPr>
        <p:spPr bwMode="auto">
          <a:xfrm>
            <a:off x="1295400" y="2166043"/>
            <a:ext cx="6949008" cy="1947565"/>
          </a:xfrm>
          <a:prstGeom prst="flowChartTerminator">
            <a:avLst/>
          </a:prstGeom>
          <a:noFill/>
          <a:ln>
            <a:solidFill>
              <a:schemeClr val="bg1"/>
            </a:solidFill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pPr algn="ctr">
              <a:defRPr/>
            </a:pPr>
            <a:r>
              <a:rPr lang="ru-RU" sz="2800" dirty="0">
                <a:solidFill>
                  <a:schemeClr val="bg1"/>
                </a:solidFill>
                <a:latin typeface="Comic Sans MS" pitchFamily="66" charset="0"/>
              </a:rPr>
              <a:t>Первая запись о Югре в русских летописях относится ко времени </a:t>
            </a:r>
            <a:r>
              <a:rPr lang="ru-RU" sz="2800" dirty="0" smtClean="0">
                <a:solidFill>
                  <a:schemeClr val="bg1"/>
                </a:solidFill>
                <a:latin typeface="Comic Sans MS" pitchFamily="66" charset="0"/>
              </a:rPr>
              <a:t>правления…</a:t>
            </a:r>
            <a:endParaRPr lang="ru-RU" sz="2800" i="1" spc="50" dirty="0">
              <a:ln w="13500">
                <a:solidFill>
                  <a:sysClr val="windowText" lastClr="000000">
                    <a:alpha val="6500"/>
                  </a:sysClr>
                </a:solidFill>
                <a:prstDash val="solid"/>
              </a:ln>
              <a:solidFill>
                <a:schemeClr val="bg1"/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  <p:sp>
        <p:nvSpPr>
          <p:cNvPr id="15" name="Text Box 51"/>
          <p:cNvSpPr txBox="1">
            <a:spLocks noChangeArrowheads="1"/>
          </p:cNvSpPr>
          <p:nvPr/>
        </p:nvSpPr>
        <p:spPr bwMode="auto">
          <a:xfrm>
            <a:off x="2051720" y="731837"/>
            <a:ext cx="5568280" cy="8282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 anchorCtr="1"/>
          <a:lstStyle/>
          <a:p>
            <a:pPr algn="ctr">
              <a:spcBef>
                <a:spcPct val="50000"/>
              </a:spcBef>
            </a:pPr>
            <a:r>
              <a:rPr lang="ru-RU" sz="4400" b="1" dirty="0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chemeClr val="bg2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Washington" panose="020B0500000000000000" pitchFamily="34" charset="-52"/>
              </a:rPr>
              <a:t>История </a:t>
            </a:r>
            <a:r>
              <a:rPr lang="en-US" sz="4000" b="1" dirty="0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chemeClr val="bg2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Narrow" pitchFamily="34" charset="0"/>
              </a:rPr>
              <a:t>100</a:t>
            </a:r>
            <a:endParaRPr lang="en-US" sz="4000" b="1" dirty="0">
              <a:ln w="12700">
                <a:solidFill>
                  <a:sysClr val="windowText" lastClr="000000"/>
                </a:solidFill>
                <a:prstDash val="solid"/>
              </a:ln>
              <a:solidFill>
                <a:schemeClr val="bg2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ekton Pro" pitchFamily="34" charset="0"/>
            </a:endParaRPr>
          </a:p>
        </p:txBody>
      </p:sp>
      <p:sp>
        <p:nvSpPr>
          <p:cNvPr id="13" name="Блок-схема: знак завершения 12"/>
          <p:cNvSpPr/>
          <p:nvPr/>
        </p:nvSpPr>
        <p:spPr>
          <a:xfrm>
            <a:off x="3276600" y="6019800"/>
            <a:ext cx="2819400" cy="381000"/>
          </a:xfrm>
          <a:prstGeom prst="flowChartTerminator">
            <a:avLst/>
          </a:prstGeom>
          <a:gradFill>
            <a:gsLst>
              <a:gs pos="28000">
                <a:schemeClr val="bg1"/>
              </a:gs>
              <a:gs pos="50000">
                <a:srgbClr val="00B0F0"/>
              </a:gs>
              <a:gs pos="67000">
                <a:srgbClr val="FF0000"/>
              </a:gs>
            </a:gsLst>
          </a:gradFill>
          <a:ln/>
          <a:effectLst>
            <a:glow>
              <a:schemeClr val="accent1">
                <a:alpha val="40000"/>
              </a:schemeClr>
            </a:glow>
            <a:outerShdw blurRad="190500" dist="228600" dir="2700000" sy="90000" rotWithShape="0">
              <a:srgbClr val="000000">
                <a:alpha val="25500"/>
              </a:srgbClr>
            </a:outerShdw>
            <a:reflection blurRad="38100" stA="45000" endPos="67000" dist="50800" dir="5400000" sy="-100000" algn="bl" rotWithShape="0"/>
          </a:effectLst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800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tx1"/>
                </a:solidFill>
                <a:effectLst>
                  <a:glow rad="127000">
                    <a:schemeClr val="bg2">
                      <a:lumMod val="75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Правильный</a:t>
            </a:r>
            <a:r>
              <a:rPr lang="ru-RU" sz="1800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800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tx1"/>
                </a:solidFill>
                <a:effectLst>
                  <a:glow rad="127000">
                    <a:schemeClr val="bg2">
                      <a:lumMod val="75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ответ</a:t>
            </a:r>
            <a:endParaRPr lang="ru-RU" sz="1800" dirty="0">
              <a:ln w="12700">
                <a:solidFill>
                  <a:schemeClr val="tx1"/>
                </a:solidFill>
                <a:prstDash val="solid"/>
              </a:ln>
              <a:solidFill>
                <a:schemeClr val="tx1"/>
              </a:solidFill>
              <a:effectLst>
                <a:glow rad="127000">
                  <a:schemeClr val="bg2">
                    <a:lumMod val="75000"/>
                  </a:scheme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Штриховая стрелка вправо 7">
            <a:hlinkClick r:id="rId3" action="ppaction://hlinksldjump" highlightClick="1"/>
          </p:cNvPr>
          <p:cNvSpPr/>
          <p:nvPr/>
        </p:nvSpPr>
        <p:spPr>
          <a:xfrm>
            <a:off x="7620000" y="5880497"/>
            <a:ext cx="914400" cy="544175"/>
          </a:xfrm>
          <a:prstGeom prst="stripedRightArrow">
            <a:avLst/>
          </a:prstGeom>
          <a:solidFill>
            <a:schemeClr val="bg2">
              <a:lumMod val="25000"/>
            </a:schemeClr>
          </a:solidFill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0742172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309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28801" y="-76200"/>
            <a:ext cx="12666133" cy="7124700"/>
          </a:xfrm>
          <a:prstGeom prst="rect">
            <a:avLst/>
          </a:prstGeom>
          <a:noFill/>
        </p:spPr>
      </p:pic>
      <p:sp>
        <p:nvSpPr>
          <p:cNvPr id="3091" name="Text Box 19"/>
          <p:cNvSpPr txBox="1">
            <a:spLocks noChangeArrowheads="1"/>
          </p:cNvSpPr>
          <p:nvPr/>
        </p:nvSpPr>
        <p:spPr bwMode="auto">
          <a:xfrm>
            <a:off x="2699792" y="4610338"/>
            <a:ext cx="4920208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3600" b="1" dirty="0" smtClean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10 декабря 1930 года</a:t>
            </a:r>
            <a:endParaRPr lang="ru-RU" sz="3600" b="1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4" name="Rectangle 25"/>
          <p:cNvSpPr>
            <a:spLocks noChangeArrowheads="1"/>
          </p:cNvSpPr>
          <p:nvPr/>
        </p:nvSpPr>
        <p:spPr bwMode="auto">
          <a:xfrm>
            <a:off x="1295400" y="2468999"/>
            <a:ext cx="6949008" cy="1341656"/>
          </a:xfrm>
          <a:prstGeom prst="flowChartTerminator">
            <a:avLst/>
          </a:prstGeom>
          <a:noFill/>
          <a:ln>
            <a:solidFill>
              <a:schemeClr val="bg1"/>
            </a:solidFill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pPr algn="ctr"/>
            <a:r>
              <a:rPr lang="ru-RU" sz="2800" dirty="0" smtClean="0">
                <a:solidFill>
                  <a:schemeClr val="bg1"/>
                </a:solidFill>
                <a:latin typeface="Comic Sans MS" pitchFamily="66" charset="0"/>
              </a:rPr>
              <a:t>Назовите дату образования Ханты-Мансийского автономного округа</a:t>
            </a:r>
            <a:endParaRPr lang="ru-RU" sz="2800" dirty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15" name="Text Box 51"/>
          <p:cNvSpPr txBox="1">
            <a:spLocks noChangeArrowheads="1"/>
          </p:cNvSpPr>
          <p:nvPr/>
        </p:nvSpPr>
        <p:spPr bwMode="auto">
          <a:xfrm>
            <a:off x="1475656" y="731838"/>
            <a:ext cx="6144344" cy="639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 anchorCtr="1"/>
          <a:lstStyle/>
          <a:p>
            <a:pPr algn="ctr">
              <a:spcBef>
                <a:spcPct val="50000"/>
              </a:spcBef>
            </a:pPr>
            <a:r>
              <a:rPr lang="ru-RU" sz="4400" b="1" dirty="0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chemeClr val="bg2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Washington" panose="020B0500000000000000" pitchFamily="34" charset="-52"/>
              </a:rPr>
              <a:t> История </a:t>
            </a:r>
            <a:r>
              <a:rPr lang="ru-RU" sz="4000" b="1" dirty="0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chemeClr val="bg2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Narrow" pitchFamily="34" charset="0"/>
              </a:rPr>
              <a:t>200</a:t>
            </a:r>
            <a:endParaRPr lang="en-US" sz="4000" b="1" dirty="0">
              <a:ln w="12700">
                <a:solidFill>
                  <a:sysClr val="windowText" lastClr="000000"/>
                </a:solidFill>
                <a:prstDash val="solid"/>
              </a:ln>
              <a:solidFill>
                <a:schemeClr val="bg2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ekton Pro" pitchFamily="34" charset="0"/>
            </a:endParaRPr>
          </a:p>
        </p:txBody>
      </p:sp>
      <p:sp>
        <p:nvSpPr>
          <p:cNvPr id="13" name="Блок-схема: знак завершения 12"/>
          <p:cNvSpPr/>
          <p:nvPr/>
        </p:nvSpPr>
        <p:spPr>
          <a:xfrm>
            <a:off x="3276600" y="6019800"/>
            <a:ext cx="2819400" cy="381000"/>
          </a:xfrm>
          <a:prstGeom prst="flowChartTerminator">
            <a:avLst/>
          </a:prstGeom>
          <a:gradFill>
            <a:gsLst>
              <a:gs pos="28000">
                <a:schemeClr val="bg1"/>
              </a:gs>
              <a:gs pos="50000">
                <a:srgbClr val="00B0F0"/>
              </a:gs>
              <a:gs pos="67000">
                <a:srgbClr val="FF0000"/>
              </a:gs>
            </a:gsLst>
          </a:gradFill>
          <a:ln/>
          <a:effectLst>
            <a:glow>
              <a:schemeClr val="accent1">
                <a:alpha val="40000"/>
              </a:schemeClr>
            </a:glow>
            <a:outerShdw blurRad="190500" dist="228600" dir="2700000" sy="90000" rotWithShape="0">
              <a:srgbClr val="000000">
                <a:alpha val="25500"/>
              </a:srgbClr>
            </a:outerShdw>
            <a:reflection blurRad="38100" stA="45000" endPos="67000" dist="50800" dir="5400000" sy="-100000" algn="bl" rotWithShape="0"/>
          </a:effectLst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800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tx1"/>
                </a:solidFill>
                <a:effectLst>
                  <a:glow rad="127000">
                    <a:schemeClr val="bg2">
                      <a:lumMod val="75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Правильный</a:t>
            </a:r>
            <a:r>
              <a:rPr lang="ru-RU" sz="1800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800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tx1"/>
                </a:solidFill>
                <a:effectLst>
                  <a:glow rad="127000">
                    <a:schemeClr val="bg2">
                      <a:lumMod val="75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ответ</a:t>
            </a:r>
            <a:endParaRPr lang="ru-RU" sz="1800" dirty="0">
              <a:ln w="12700">
                <a:solidFill>
                  <a:schemeClr val="tx1"/>
                </a:solidFill>
                <a:prstDash val="solid"/>
              </a:ln>
              <a:solidFill>
                <a:schemeClr val="tx1"/>
              </a:solidFill>
              <a:effectLst>
                <a:glow rad="127000">
                  <a:schemeClr val="bg2">
                    <a:lumMod val="75000"/>
                  </a:scheme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Штриховая стрелка вправо 7">
            <a:hlinkClick r:id="rId3" action="ppaction://hlinksldjump" highlightClick="1"/>
          </p:cNvPr>
          <p:cNvSpPr/>
          <p:nvPr/>
        </p:nvSpPr>
        <p:spPr>
          <a:xfrm>
            <a:off x="7620000" y="5880497"/>
            <a:ext cx="914400" cy="544175"/>
          </a:xfrm>
          <a:prstGeom prst="stripedRightArrow">
            <a:avLst/>
          </a:prstGeom>
          <a:solidFill>
            <a:schemeClr val="bg2">
              <a:lumMod val="25000"/>
            </a:schemeClr>
          </a:solidFill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93025199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309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28801" y="-76200"/>
            <a:ext cx="12666133" cy="7124700"/>
          </a:xfrm>
          <a:prstGeom prst="rect">
            <a:avLst/>
          </a:prstGeom>
          <a:noFill/>
        </p:spPr>
      </p:pic>
      <p:sp>
        <p:nvSpPr>
          <p:cNvPr id="3091" name="Text Box 19"/>
          <p:cNvSpPr txBox="1">
            <a:spLocks noChangeArrowheads="1"/>
          </p:cNvSpPr>
          <p:nvPr/>
        </p:nvSpPr>
        <p:spPr bwMode="auto">
          <a:xfrm>
            <a:off x="1676400" y="4541103"/>
            <a:ext cx="62484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4800" b="1" dirty="0" smtClean="0">
                <a:ln>
                  <a:solidFill>
                    <a:schemeClr val="tx1"/>
                  </a:solidFill>
                </a:ln>
                <a:solidFill>
                  <a:schemeClr val="accent3">
                    <a:lumMod val="60000"/>
                    <a:lumOff val="40000"/>
                  </a:schemeClr>
                </a:solidFill>
                <a:latin typeface="Calibri" pitchFamily="34" charset="0"/>
              </a:rPr>
              <a:t>Атаман Ермак</a:t>
            </a:r>
            <a:endParaRPr lang="en-US" sz="4800" b="1" dirty="0">
              <a:ln>
                <a:solidFill>
                  <a:schemeClr val="tx1"/>
                </a:solidFill>
              </a:ln>
              <a:solidFill>
                <a:schemeClr val="accent3">
                  <a:lumMod val="60000"/>
                  <a:lumOff val="40000"/>
                </a:schemeClr>
              </a:solidFill>
              <a:latin typeface="Calibri" pitchFamily="34" charset="0"/>
            </a:endParaRPr>
          </a:p>
        </p:txBody>
      </p:sp>
      <p:sp>
        <p:nvSpPr>
          <p:cNvPr id="14" name="Rectangle 25"/>
          <p:cNvSpPr>
            <a:spLocks noChangeArrowheads="1"/>
          </p:cNvSpPr>
          <p:nvPr/>
        </p:nvSpPr>
        <p:spPr bwMode="auto">
          <a:xfrm>
            <a:off x="1295400" y="1882438"/>
            <a:ext cx="6858000" cy="2207240"/>
          </a:xfrm>
          <a:prstGeom prst="flowChartTerminator">
            <a:avLst/>
          </a:prstGeom>
          <a:noFill/>
          <a:ln>
            <a:solidFill>
              <a:schemeClr val="bg1"/>
            </a:solidFill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pPr algn="ctr">
              <a:defRPr/>
            </a:pPr>
            <a:r>
              <a:rPr lang="ru-RU" b="1" dirty="0" smtClean="0">
                <a:solidFill>
                  <a:schemeClr val="bg1"/>
                </a:solidFill>
              </a:rPr>
              <a:t>Под его предводительством в 1582 г. 540 казаков в ответ на приграничные набеги на русские земли хана </a:t>
            </a:r>
            <a:r>
              <a:rPr lang="ru-RU" b="1" dirty="0" err="1" smtClean="0">
                <a:solidFill>
                  <a:schemeClr val="bg1"/>
                </a:solidFill>
              </a:rPr>
              <a:t>Кучума</a:t>
            </a:r>
            <a:r>
              <a:rPr lang="ru-RU" b="1" dirty="0" smtClean="0">
                <a:solidFill>
                  <a:schemeClr val="bg1"/>
                </a:solidFill>
              </a:rPr>
              <a:t> двинулись за Урал</a:t>
            </a:r>
            <a:endParaRPr lang="ru-RU" b="1" i="1" spc="50" dirty="0">
              <a:ln w="13500">
                <a:solidFill>
                  <a:sysClr val="windowText" lastClr="000000">
                    <a:alpha val="6500"/>
                  </a:sysClr>
                </a:solidFill>
                <a:prstDash val="solid"/>
              </a:ln>
              <a:solidFill>
                <a:schemeClr val="bg1"/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  <p:sp>
        <p:nvSpPr>
          <p:cNvPr id="15" name="Text Box 51"/>
          <p:cNvSpPr txBox="1">
            <a:spLocks noChangeArrowheads="1"/>
          </p:cNvSpPr>
          <p:nvPr/>
        </p:nvSpPr>
        <p:spPr bwMode="auto">
          <a:xfrm>
            <a:off x="1907704" y="731838"/>
            <a:ext cx="5616624" cy="639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 anchorCtr="1"/>
          <a:lstStyle/>
          <a:p>
            <a:pPr algn="ctr">
              <a:spcBef>
                <a:spcPct val="50000"/>
              </a:spcBef>
            </a:pPr>
            <a:r>
              <a:rPr lang="ru-RU" sz="4400" b="1" dirty="0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chemeClr val="bg2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Washington" panose="020B0500000000000000" pitchFamily="34" charset="-52"/>
              </a:rPr>
              <a:t>История </a:t>
            </a:r>
            <a:r>
              <a:rPr lang="ru-RU" sz="4400" b="1" dirty="0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chemeClr val="bg2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Narrow" pitchFamily="34" charset="0"/>
              </a:rPr>
              <a:t>300</a:t>
            </a:r>
            <a:endParaRPr lang="en-US" sz="4400" b="1" dirty="0">
              <a:ln w="12700">
                <a:solidFill>
                  <a:sysClr val="windowText" lastClr="000000"/>
                </a:solidFill>
                <a:prstDash val="solid"/>
              </a:ln>
              <a:solidFill>
                <a:schemeClr val="bg2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ekton Pro" pitchFamily="34" charset="0"/>
            </a:endParaRPr>
          </a:p>
        </p:txBody>
      </p:sp>
      <p:sp>
        <p:nvSpPr>
          <p:cNvPr id="13" name="Блок-схема: знак завершения 12"/>
          <p:cNvSpPr/>
          <p:nvPr/>
        </p:nvSpPr>
        <p:spPr>
          <a:xfrm>
            <a:off x="3276600" y="6019800"/>
            <a:ext cx="2819400" cy="381000"/>
          </a:xfrm>
          <a:prstGeom prst="flowChartTerminator">
            <a:avLst/>
          </a:prstGeom>
          <a:gradFill>
            <a:gsLst>
              <a:gs pos="28000">
                <a:schemeClr val="bg1"/>
              </a:gs>
              <a:gs pos="50000">
                <a:srgbClr val="00B0F0"/>
              </a:gs>
              <a:gs pos="67000">
                <a:srgbClr val="FF0000"/>
              </a:gs>
            </a:gsLst>
          </a:gradFill>
          <a:ln/>
          <a:effectLst>
            <a:glow>
              <a:schemeClr val="accent1">
                <a:alpha val="40000"/>
              </a:schemeClr>
            </a:glow>
            <a:outerShdw blurRad="190500" dist="228600" dir="2700000" sy="90000" rotWithShape="0">
              <a:srgbClr val="000000">
                <a:alpha val="25500"/>
              </a:srgbClr>
            </a:outerShdw>
            <a:reflection blurRad="38100" stA="45000" endPos="67000" dist="50800" dir="5400000" sy="-100000" algn="bl" rotWithShape="0"/>
          </a:effectLst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800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tx1"/>
                </a:solidFill>
                <a:effectLst>
                  <a:glow rad="127000">
                    <a:schemeClr val="bg2">
                      <a:lumMod val="75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Правильный</a:t>
            </a:r>
            <a:r>
              <a:rPr lang="ru-RU" sz="1800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800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tx1"/>
                </a:solidFill>
                <a:effectLst>
                  <a:glow rad="127000">
                    <a:schemeClr val="bg2">
                      <a:lumMod val="75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ответ</a:t>
            </a:r>
            <a:endParaRPr lang="ru-RU" sz="1800" dirty="0">
              <a:ln w="12700">
                <a:solidFill>
                  <a:schemeClr val="tx1"/>
                </a:solidFill>
                <a:prstDash val="solid"/>
              </a:ln>
              <a:solidFill>
                <a:schemeClr val="tx1"/>
              </a:solidFill>
              <a:effectLst>
                <a:glow rad="127000">
                  <a:schemeClr val="bg2">
                    <a:lumMod val="75000"/>
                  </a:scheme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Штриховая стрелка вправо 7">
            <a:hlinkClick r:id="rId3" action="ppaction://hlinksldjump" highlightClick="1"/>
          </p:cNvPr>
          <p:cNvSpPr/>
          <p:nvPr/>
        </p:nvSpPr>
        <p:spPr>
          <a:xfrm>
            <a:off x="7620000" y="5880497"/>
            <a:ext cx="914400" cy="544175"/>
          </a:xfrm>
          <a:prstGeom prst="stripedRightArrow">
            <a:avLst/>
          </a:prstGeom>
          <a:solidFill>
            <a:schemeClr val="bg2">
              <a:lumMod val="25000"/>
            </a:schemeClr>
          </a:solidFill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3743858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309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46767" y="-266700"/>
            <a:ext cx="12666133" cy="7124700"/>
          </a:xfrm>
          <a:prstGeom prst="rect">
            <a:avLst/>
          </a:prstGeom>
          <a:noFill/>
        </p:spPr>
      </p:pic>
      <p:sp>
        <p:nvSpPr>
          <p:cNvPr id="3091" name="Text Box 19"/>
          <p:cNvSpPr txBox="1">
            <a:spLocks noChangeArrowheads="1"/>
          </p:cNvSpPr>
          <p:nvPr/>
        </p:nvSpPr>
        <p:spPr bwMode="auto">
          <a:xfrm>
            <a:off x="1259632" y="4343400"/>
            <a:ext cx="6588968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4800" b="1" dirty="0" smtClean="0">
                <a:ln>
                  <a:solidFill>
                    <a:schemeClr val="tx1"/>
                  </a:solidFill>
                </a:ln>
                <a:solidFill>
                  <a:schemeClr val="accent3">
                    <a:lumMod val="60000"/>
                    <a:lumOff val="40000"/>
                  </a:schemeClr>
                </a:solidFill>
                <a:latin typeface="Calibri" pitchFamily="34" charset="0"/>
              </a:rPr>
              <a:t>Сибирское ханство</a:t>
            </a:r>
            <a:endParaRPr lang="en-US" sz="4800" b="1" dirty="0">
              <a:ln>
                <a:solidFill>
                  <a:schemeClr val="tx1"/>
                </a:solidFill>
              </a:ln>
              <a:solidFill>
                <a:schemeClr val="accent3">
                  <a:lumMod val="60000"/>
                  <a:lumOff val="40000"/>
                </a:schemeClr>
              </a:solidFill>
              <a:latin typeface="Calibri" pitchFamily="34" charset="0"/>
            </a:endParaRPr>
          </a:p>
        </p:txBody>
      </p:sp>
      <p:sp>
        <p:nvSpPr>
          <p:cNvPr id="14" name="Rectangle 25"/>
          <p:cNvSpPr>
            <a:spLocks noChangeArrowheads="1"/>
          </p:cNvSpPr>
          <p:nvPr/>
        </p:nvSpPr>
        <p:spPr bwMode="auto">
          <a:xfrm>
            <a:off x="899592" y="1548489"/>
            <a:ext cx="6858000" cy="2553474"/>
          </a:xfrm>
          <a:prstGeom prst="flowChartTerminator">
            <a:avLst/>
          </a:prstGeom>
          <a:noFill/>
          <a:ln>
            <a:solidFill>
              <a:schemeClr val="bg1"/>
            </a:solidFill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pPr algn="ctr">
              <a:defRPr/>
            </a:pPr>
            <a:r>
              <a:rPr lang="ru-RU" sz="2800" dirty="0">
                <a:solidFill>
                  <a:schemeClr val="bg1"/>
                </a:solidFill>
              </a:rPr>
              <a:t>Как называлась отдельная часть Золотой орды на территории которой расположен Ханты-Мансийский автономный округ – Югра?</a:t>
            </a:r>
            <a:endParaRPr lang="ru-RU" sz="2800" b="1" i="1" spc="50" dirty="0">
              <a:ln w="13500">
                <a:solidFill>
                  <a:sysClr val="windowText" lastClr="000000">
                    <a:alpha val="6500"/>
                  </a:sysClr>
                </a:solidFill>
                <a:prstDash val="solid"/>
              </a:ln>
              <a:solidFill>
                <a:schemeClr val="bg1"/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  <p:sp>
        <p:nvSpPr>
          <p:cNvPr id="15" name="Text Box 51"/>
          <p:cNvSpPr txBox="1">
            <a:spLocks noChangeArrowheads="1"/>
          </p:cNvSpPr>
          <p:nvPr/>
        </p:nvSpPr>
        <p:spPr bwMode="auto">
          <a:xfrm>
            <a:off x="1475656" y="692696"/>
            <a:ext cx="5760640" cy="6789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 anchorCtr="1"/>
          <a:lstStyle/>
          <a:p>
            <a:pPr algn="ctr">
              <a:spcBef>
                <a:spcPct val="50000"/>
              </a:spcBef>
            </a:pPr>
            <a:r>
              <a:rPr lang="ru-RU" sz="4400" b="1" dirty="0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chemeClr val="bg2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Washington" panose="020B0500000000000000" pitchFamily="34" charset="-52"/>
              </a:rPr>
              <a:t>История </a:t>
            </a:r>
            <a:r>
              <a:rPr lang="ru-RU" sz="4400" b="1" dirty="0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chemeClr val="bg2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Narrow" pitchFamily="34" charset="0"/>
              </a:rPr>
              <a:t>400</a:t>
            </a:r>
            <a:endParaRPr lang="en-US" sz="4400" b="1" dirty="0">
              <a:ln w="12700">
                <a:solidFill>
                  <a:sysClr val="windowText" lastClr="000000"/>
                </a:solidFill>
                <a:prstDash val="solid"/>
              </a:ln>
              <a:solidFill>
                <a:schemeClr val="bg2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ekton Pro" pitchFamily="34" charset="0"/>
            </a:endParaRPr>
          </a:p>
        </p:txBody>
      </p:sp>
      <p:sp>
        <p:nvSpPr>
          <p:cNvPr id="13" name="Блок-схема: знак завершения 12"/>
          <p:cNvSpPr/>
          <p:nvPr/>
        </p:nvSpPr>
        <p:spPr>
          <a:xfrm>
            <a:off x="3276600" y="6019800"/>
            <a:ext cx="2819400" cy="381000"/>
          </a:xfrm>
          <a:prstGeom prst="flowChartTerminator">
            <a:avLst/>
          </a:prstGeom>
          <a:gradFill>
            <a:gsLst>
              <a:gs pos="28000">
                <a:schemeClr val="bg1"/>
              </a:gs>
              <a:gs pos="50000">
                <a:srgbClr val="00B0F0"/>
              </a:gs>
              <a:gs pos="67000">
                <a:srgbClr val="FF0000"/>
              </a:gs>
            </a:gsLst>
          </a:gradFill>
          <a:ln/>
          <a:effectLst>
            <a:glow>
              <a:schemeClr val="accent1">
                <a:alpha val="40000"/>
              </a:schemeClr>
            </a:glow>
            <a:outerShdw blurRad="190500" dist="228600" dir="2700000" sy="90000" rotWithShape="0">
              <a:srgbClr val="000000">
                <a:alpha val="25500"/>
              </a:srgbClr>
            </a:outerShdw>
            <a:reflection blurRad="38100" stA="45000" endPos="67000" dist="50800" dir="5400000" sy="-100000" algn="bl" rotWithShape="0"/>
          </a:effectLst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800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tx1"/>
                </a:solidFill>
                <a:effectLst>
                  <a:glow rad="127000">
                    <a:schemeClr val="bg2">
                      <a:lumMod val="75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Правильный</a:t>
            </a:r>
            <a:r>
              <a:rPr lang="ru-RU" sz="1800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800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tx1"/>
                </a:solidFill>
                <a:effectLst>
                  <a:glow rad="127000">
                    <a:schemeClr val="bg2">
                      <a:lumMod val="75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ответ</a:t>
            </a:r>
            <a:endParaRPr lang="ru-RU" sz="1800" dirty="0">
              <a:ln w="12700">
                <a:solidFill>
                  <a:schemeClr val="tx1"/>
                </a:solidFill>
                <a:prstDash val="solid"/>
              </a:ln>
              <a:solidFill>
                <a:schemeClr val="tx1"/>
              </a:solidFill>
              <a:effectLst>
                <a:glow rad="127000">
                  <a:schemeClr val="bg2">
                    <a:lumMod val="75000"/>
                  </a:scheme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Штриховая стрелка вправо 7">
            <a:hlinkClick r:id="rId3" action="ppaction://hlinksldjump" highlightClick="1"/>
          </p:cNvPr>
          <p:cNvSpPr/>
          <p:nvPr/>
        </p:nvSpPr>
        <p:spPr>
          <a:xfrm>
            <a:off x="7620000" y="5880497"/>
            <a:ext cx="914400" cy="544175"/>
          </a:xfrm>
          <a:prstGeom prst="stripedRightArrow">
            <a:avLst/>
          </a:prstGeom>
          <a:solidFill>
            <a:schemeClr val="bg2">
              <a:lumMod val="25000"/>
            </a:schemeClr>
          </a:solidFill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56994002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309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28801" y="-76200"/>
            <a:ext cx="12666133" cy="7124700"/>
          </a:xfrm>
          <a:prstGeom prst="rect">
            <a:avLst/>
          </a:prstGeom>
          <a:noFill/>
        </p:spPr>
      </p:pic>
      <p:sp>
        <p:nvSpPr>
          <p:cNvPr id="3091" name="Text Box 19"/>
          <p:cNvSpPr txBox="1">
            <a:spLocks noChangeArrowheads="1"/>
          </p:cNvSpPr>
          <p:nvPr/>
        </p:nvSpPr>
        <p:spPr bwMode="auto">
          <a:xfrm>
            <a:off x="1711660" y="4663157"/>
            <a:ext cx="62484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28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«Я нашел нефть. Вот так. Салманов» </a:t>
            </a:r>
          </a:p>
        </p:txBody>
      </p:sp>
      <p:sp>
        <p:nvSpPr>
          <p:cNvPr id="14" name="Rectangle 25"/>
          <p:cNvSpPr>
            <a:spLocks noChangeArrowheads="1"/>
          </p:cNvSpPr>
          <p:nvPr/>
        </p:nvSpPr>
        <p:spPr bwMode="auto">
          <a:xfrm>
            <a:off x="1295400" y="585341"/>
            <a:ext cx="6858000" cy="4544318"/>
          </a:xfrm>
          <a:prstGeom prst="flowChartTerminator">
            <a:avLst/>
          </a:prstGeom>
          <a:noFill/>
          <a:ln>
            <a:solidFill>
              <a:schemeClr val="bg1"/>
            </a:solidFill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pPr algn="ctr"/>
            <a:r>
              <a:rPr lang="ru-RU" sz="2800" dirty="0" smtClean="0">
                <a:solidFill>
                  <a:schemeClr val="bg1"/>
                </a:solidFill>
              </a:rPr>
              <a:t>Один </a:t>
            </a:r>
            <a:r>
              <a:rPr lang="ru-RU" sz="2800" dirty="0">
                <a:solidFill>
                  <a:schemeClr val="bg1"/>
                </a:solidFill>
              </a:rPr>
              <a:t>из </a:t>
            </a:r>
            <a:r>
              <a:rPr lang="ru-RU" sz="2800" dirty="0" smtClean="0">
                <a:solidFill>
                  <a:schemeClr val="bg1"/>
                </a:solidFill>
              </a:rPr>
              <a:t>первооткрывателей </a:t>
            </a:r>
            <a:r>
              <a:rPr lang="ru-RU" sz="2800" dirty="0" err="1">
                <a:solidFill>
                  <a:schemeClr val="bg1"/>
                </a:solidFill>
              </a:rPr>
              <a:t>югорской</a:t>
            </a:r>
            <a:r>
              <a:rPr lang="ru-RU" sz="2800" dirty="0">
                <a:solidFill>
                  <a:schemeClr val="bg1"/>
                </a:solidFill>
              </a:rPr>
              <a:t> нефти Фарман Салманов, который самовольно увел свою геологическую партию в Сургут и вопреки скептикам обнаружил промышленные запасы нефти, после открытия написал Хрущеву следующую телеграмму:</a:t>
            </a:r>
            <a:r>
              <a:rPr lang="ru-RU" sz="3600" b="1" dirty="0">
                <a:latin typeface="Comic Sans MS" pitchFamily="66" charset="0"/>
              </a:rPr>
              <a:t> </a:t>
            </a:r>
          </a:p>
        </p:txBody>
      </p:sp>
      <p:sp>
        <p:nvSpPr>
          <p:cNvPr id="15" name="Text Box 51"/>
          <p:cNvSpPr txBox="1">
            <a:spLocks noChangeArrowheads="1"/>
          </p:cNvSpPr>
          <p:nvPr/>
        </p:nvSpPr>
        <p:spPr bwMode="auto">
          <a:xfrm>
            <a:off x="2051720" y="731838"/>
            <a:ext cx="5568280" cy="639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 anchorCtr="1"/>
          <a:lstStyle/>
          <a:p>
            <a:pPr algn="ctr">
              <a:spcBef>
                <a:spcPct val="50000"/>
              </a:spcBef>
            </a:pPr>
            <a:r>
              <a:rPr lang="ru-RU" sz="4400" b="1" dirty="0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chemeClr val="bg2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Washington" panose="020B0500000000000000" pitchFamily="34" charset="-52"/>
              </a:rPr>
              <a:t>История </a:t>
            </a:r>
            <a:r>
              <a:rPr lang="ru-RU" sz="4400" b="1" dirty="0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chemeClr val="bg2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Narrow" pitchFamily="34" charset="0"/>
              </a:rPr>
              <a:t>500</a:t>
            </a:r>
            <a:endParaRPr lang="en-US" sz="4400" b="1" dirty="0">
              <a:ln w="12700">
                <a:solidFill>
                  <a:sysClr val="windowText" lastClr="000000"/>
                </a:solidFill>
                <a:prstDash val="solid"/>
              </a:ln>
              <a:solidFill>
                <a:schemeClr val="bg2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ekton Pro" pitchFamily="34" charset="0"/>
            </a:endParaRPr>
          </a:p>
        </p:txBody>
      </p:sp>
      <p:sp>
        <p:nvSpPr>
          <p:cNvPr id="13" name="Блок-схема: знак завершения 12"/>
          <p:cNvSpPr/>
          <p:nvPr/>
        </p:nvSpPr>
        <p:spPr>
          <a:xfrm>
            <a:off x="3276600" y="6019800"/>
            <a:ext cx="2819400" cy="381000"/>
          </a:xfrm>
          <a:prstGeom prst="flowChartTerminator">
            <a:avLst/>
          </a:prstGeom>
          <a:gradFill>
            <a:gsLst>
              <a:gs pos="28000">
                <a:schemeClr val="bg1"/>
              </a:gs>
              <a:gs pos="50000">
                <a:srgbClr val="00B0F0"/>
              </a:gs>
              <a:gs pos="67000">
                <a:srgbClr val="FF0000"/>
              </a:gs>
            </a:gsLst>
          </a:gradFill>
          <a:ln/>
          <a:effectLst>
            <a:glow>
              <a:schemeClr val="accent1">
                <a:alpha val="40000"/>
              </a:schemeClr>
            </a:glow>
            <a:outerShdw blurRad="190500" dist="228600" dir="2700000" sy="90000" rotWithShape="0">
              <a:srgbClr val="000000">
                <a:alpha val="25500"/>
              </a:srgbClr>
            </a:outerShdw>
            <a:reflection blurRad="38100" stA="45000" endPos="67000" dist="50800" dir="5400000" sy="-100000" algn="bl" rotWithShape="0"/>
          </a:effectLst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800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tx1"/>
                </a:solidFill>
                <a:effectLst>
                  <a:glow rad="127000">
                    <a:schemeClr val="bg2">
                      <a:lumMod val="75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Правильный</a:t>
            </a:r>
            <a:r>
              <a:rPr lang="ru-RU" sz="1800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800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tx1"/>
                </a:solidFill>
                <a:effectLst>
                  <a:glow rad="127000">
                    <a:schemeClr val="bg2">
                      <a:lumMod val="75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ответ</a:t>
            </a:r>
            <a:endParaRPr lang="ru-RU" sz="1800" dirty="0">
              <a:ln w="12700">
                <a:solidFill>
                  <a:schemeClr val="tx1"/>
                </a:solidFill>
                <a:prstDash val="solid"/>
              </a:ln>
              <a:solidFill>
                <a:schemeClr val="tx1"/>
              </a:solidFill>
              <a:effectLst>
                <a:glow rad="127000">
                  <a:schemeClr val="bg2">
                    <a:lumMod val="75000"/>
                  </a:scheme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Штриховая стрелка вправо 7">
            <a:hlinkClick r:id="rId3" action="ppaction://hlinksldjump" highlightClick="1"/>
          </p:cNvPr>
          <p:cNvSpPr/>
          <p:nvPr/>
        </p:nvSpPr>
        <p:spPr>
          <a:xfrm>
            <a:off x="7620000" y="5880497"/>
            <a:ext cx="914400" cy="544175"/>
          </a:xfrm>
          <a:prstGeom prst="stripedRightArrow">
            <a:avLst/>
          </a:prstGeom>
          <a:solidFill>
            <a:schemeClr val="bg2">
              <a:lumMod val="25000"/>
            </a:schemeClr>
          </a:solidFill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85389727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309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28801" y="-76200"/>
            <a:ext cx="12666133" cy="7124700"/>
          </a:xfrm>
          <a:prstGeom prst="rect">
            <a:avLst/>
          </a:prstGeom>
          <a:noFill/>
        </p:spPr>
      </p:pic>
      <p:sp>
        <p:nvSpPr>
          <p:cNvPr id="3091" name="Text Box 19"/>
          <p:cNvSpPr txBox="1">
            <a:spLocks noChangeArrowheads="1"/>
          </p:cNvSpPr>
          <p:nvPr/>
        </p:nvSpPr>
        <p:spPr bwMode="auto">
          <a:xfrm>
            <a:off x="1600200" y="4343400"/>
            <a:ext cx="6248400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4400" b="1" dirty="0" smtClean="0">
                <a:ln>
                  <a:solidFill>
                    <a:schemeClr val="tx1"/>
                  </a:solidFill>
                </a:ln>
                <a:solidFill>
                  <a:schemeClr val="accent3">
                    <a:lumMod val="60000"/>
                    <a:lumOff val="40000"/>
                  </a:schemeClr>
                </a:solidFill>
                <a:latin typeface="Calibri" pitchFamily="34" charset="0"/>
              </a:rPr>
              <a:t>Ясак</a:t>
            </a:r>
            <a:endParaRPr lang="en-US" sz="4400" b="1" dirty="0">
              <a:ln>
                <a:solidFill>
                  <a:schemeClr val="tx1"/>
                </a:solidFill>
              </a:ln>
              <a:solidFill>
                <a:schemeClr val="accent3">
                  <a:lumMod val="60000"/>
                  <a:lumOff val="40000"/>
                </a:schemeClr>
              </a:solidFill>
              <a:latin typeface="Calibri" pitchFamily="34" charset="0"/>
            </a:endParaRPr>
          </a:p>
        </p:txBody>
      </p:sp>
      <p:sp>
        <p:nvSpPr>
          <p:cNvPr id="14" name="Rectangle 25"/>
          <p:cNvSpPr>
            <a:spLocks noChangeArrowheads="1"/>
          </p:cNvSpPr>
          <p:nvPr/>
        </p:nvSpPr>
        <p:spPr bwMode="auto">
          <a:xfrm>
            <a:off x="1295400" y="1752599"/>
            <a:ext cx="6858000" cy="2466915"/>
          </a:xfrm>
          <a:prstGeom prst="flowChartTerminator">
            <a:avLst/>
          </a:prstGeom>
          <a:noFill/>
          <a:ln>
            <a:solidFill>
              <a:schemeClr val="bg1"/>
            </a:solidFill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pPr algn="ctr">
              <a:defRPr/>
            </a:pPr>
            <a:r>
              <a:rPr lang="ru-RU" sz="3600" b="1" dirty="0" smtClean="0">
                <a:solidFill>
                  <a:schemeClr val="bg1"/>
                </a:solidFill>
              </a:rPr>
              <a:t>Дань, натуральный побор, взимавшийся преимущественно мехами.</a:t>
            </a:r>
            <a:endParaRPr lang="ru-RU" sz="3600" b="1" i="1" spc="50" dirty="0">
              <a:ln w="13500">
                <a:solidFill>
                  <a:sysClr val="windowText" lastClr="000000">
                    <a:alpha val="6500"/>
                  </a:sysClr>
                </a:solidFill>
                <a:prstDash val="solid"/>
              </a:ln>
              <a:solidFill>
                <a:schemeClr val="bg1"/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  <p:sp>
        <p:nvSpPr>
          <p:cNvPr id="15" name="Text Box 51"/>
          <p:cNvSpPr txBox="1">
            <a:spLocks noChangeArrowheads="1"/>
          </p:cNvSpPr>
          <p:nvPr/>
        </p:nvSpPr>
        <p:spPr bwMode="auto">
          <a:xfrm>
            <a:off x="2286000" y="731838"/>
            <a:ext cx="4572000" cy="639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 anchorCtr="1"/>
          <a:lstStyle/>
          <a:p>
            <a:pPr algn="ctr">
              <a:spcBef>
                <a:spcPct val="50000"/>
              </a:spcBef>
            </a:pPr>
            <a:r>
              <a:rPr lang="ru-RU" sz="4000" b="1" dirty="0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chemeClr val="bg2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Washington" panose="020B0500000000000000" pitchFamily="34" charset="-52"/>
              </a:rPr>
              <a:t>Термины</a:t>
            </a:r>
            <a:r>
              <a:rPr lang="ru-RU" sz="4400" b="1" dirty="0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chemeClr val="bg2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Narrow" pitchFamily="34" charset="0"/>
              </a:rPr>
              <a:t> </a:t>
            </a:r>
            <a:r>
              <a:rPr lang="en-US" sz="4400" b="1" dirty="0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chemeClr val="bg2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Narrow" pitchFamily="34" charset="0"/>
              </a:rPr>
              <a:t>100</a:t>
            </a:r>
            <a:endParaRPr lang="en-US" sz="4400" b="1" dirty="0">
              <a:ln w="12700">
                <a:solidFill>
                  <a:sysClr val="windowText" lastClr="000000"/>
                </a:solidFill>
                <a:prstDash val="solid"/>
              </a:ln>
              <a:solidFill>
                <a:schemeClr val="bg2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ekton Pro" pitchFamily="34" charset="0"/>
            </a:endParaRPr>
          </a:p>
        </p:txBody>
      </p:sp>
      <p:sp>
        <p:nvSpPr>
          <p:cNvPr id="13" name="Блок-схема: знак завершения 12"/>
          <p:cNvSpPr/>
          <p:nvPr/>
        </p:nvSpPr>
        <p:spPr>
          <a:xfrm>
            <a:off x="3276600" y="6019800"/>
            <a:ext cx="2819400" cy="381000"/>
          </a:xfrm>
          <a:prstGeom prst="flowChartTerminator">
            <a:avLst/>
          </a:prstGeom>
          <a:gradFill>
            <a:gsLst>
              <a:gs pos="28000">
                <a:schemeClr val="bg1"/>
              </a:gs>
              <a:gs pos="50000">
                <a:srgbClr val="00B0F0"/>
              </a:gs>
              <a:gs pos="67000">
                <a:srgbClr val="FF0000"/>
              </a:gs>
            </a:gsLst>
          </a:gradFill>
          <a:ln/>
          <a:effectLst>
            <a:glow>
              <a:schemeClr val="accent1">
                <a:alpha val="40000"/>
              </a:schemeClr>
            </a:glow>
            <a:outerShdw blurRad="190500" dist="228600" dir="2700000" sy="90000" rotWithShape="0">
              <a:srgbClr val="000000">
                <a:alpha val="25500"/>
              </a:srgbClr>
            </a:outerShdw>
            <a:reflection blurRad="38100" stA="45000" endPos="67000" dist="50800" dir="5400000" sy="-100000" algn="bl" rotWithShape="0"/>
          </a:effectLst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800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tx1"/>
                </a:solidFill>
                <a:effectLst>
                  <a:glow rad="127000">
                    <a:schemeClr val="bg2">
                      <a:lumMod val="75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Правильный</a:t>
            </a:r>
            <a:r>
              <a:rPr lang="ru-RU" sz="1800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800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tx1"/>
                </a:solidFill>
                <a:effectLst>
                  <a:glow rad="127000">
                    <a:schemeClr val="bg2">
                      <a:lumMod val="75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ответ</a:t>
            </a:r>
            <a:endParaRPr lang="ru-RU" sz="1800" dirty="0">
              <a:ln w="12700">
                <a:solidFill>
                  <a:schemeClr val="tx1"/>
                </a:solidFill>
                <a:prstDash val="solid"/>
              </a:ln>
              <a:solidFill>
                <a:schemeClr val="tx1"/>
              </a:solidFill>
              <a:effectLst>
                <a:glow rad="127000">
                  <a:schemeClr val="bg2">
                    <a:lumMod val="75000"/>
                  </a:scheme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Штриховая стрелка вправо 7">
            <a:hlinkClick r:id="rId3" action="ppaction://hlinksldjump" highlightClick="1"/>
          </p:cNvPr>
          <p:cNvSpPr/>
          <p:nvPr/>
        </p:nvSpPr>
        <p:spPr>
          <a:xfrm>
            <a:off x="7620000" y="5880497"/>
            <a:ext cx="914400" cy="544175"/>
          </a:xfrm>
          <a:prstGeom prst="stripedRightArrow">
            <a:avLst/>
          </a:prstGeom>
          <a:solidFill>
            <a:schemeClr val="bg2">
              <a:lumMod val="25000"/>
            </a:schemeClr>
          </a:solidFill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11959925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309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28800" y="-19050"/>
            <a:ext cx="12666133" cy="7124700"/>
          </a:xfrm>
          <a:prstGeom prst="rect">
            <a:avLst/>
          </a:prstGeom>
          <a:noFill/>
        </p:spPr>
      </p:pic>
      <p:sp>
        <p:nvSpPr>
          <p:cNvPr id="3091" name="Text Box 19"/>
          <p:cNvSpPr txBox="1">
            <a:spLocks noChangeArrowheads="1"/>
          </p:cNvSpPr>
          <p:nvPr/>
        </p:nvSpPr>
        <p:spPr bwMode="auto">
          <a:xfrm>
            <a:off x="1600200" y="4232403"/>
            <a:ext cx="62484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800" b="1" dirty="0" smtClean="0">
                <a:ln>
                  <a:solidFill>
                    <a:schemeClr val="tx1"/>
                  </a:solidFill>
                </a:ln>
                <a:solidFill>
                  <a:schemeClr val="accent3">
                    <a:lumMod val="60000"/>
                    <a:lumOff val="40000"/>
                  </a:schemeClr>
                </a:solidFill>
                <a:latin typeface="Calibri" pitchFamily="34" charset="0"/>
              </a:rPr>
              <a:t>Человек</a:t>
            </a:r>
            <a:endParaRPr lang="en-US" sz="2800" b="1" dirty="0">
              <a:ln>
                <a:solidFill>
                  <a:schemeClr val="tx1"/>
                </a:solidFill>
              </a:ln>
              <a:solidFill>
                <a:schemeClr val="accent3">
                  <a:lumMod val="60000"/>
                  <a:lumOff val="40000"/>
                </a:schemeClr>
              </a:solidFill>
              <a:latin typeface="Calibri" pitchFamily="34" charset="0"/>
            </a:endParaRPr>
          </a:p>
        </p:txBody>
      </p:sp>
      <p:sp>
        <p:nvSpPr>
          <p:cNvPr id="14" name="Rectangle 25"/>
          <p:cNvSpPr>
            <a:spLocks noChangeArrowheads="1"/>
          </p:cNvSpPr>
          <p:nvPr/>
        </p:nvSpPr>
        <p:spPr bwMode="auto">
          <a:xfrm>
            <a:off x="1295400" y="2142111"/>
            <a:ext cx="6858000" cy="1687890"/>
          </a:xfrm>
          <a:prstGeom prst="flowChartTerminator">
            <a:avLst/>
          </a:prstGeom>
          <a:noFill/>
          <a:ln>
            <a:solidFill>
              <a:schemeClr val="bg1"/>
            </a:solidFill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pPr algn="ctr">
              <a:defRPr/>
            </a:pPr>
            <a:r>
              <a:rPr lang="ru-RU" sz="3600" i="1" dirty="0" smtClean="0">
                <a:solidFill>
                  <a:srgbClr val="FFFFFF"/>
                </a:solidFill>
              </a:rPr>
              <a:t>Что в переводе означает слова  «ханты» и «манси»?</a:t>
            </a:r>
            <a:endParaRPr lang="ru-RU" sz="3600" i="1" spc="50" dirty="0">
              <a:ln w="13500">
                <a:solidFill>
                  <a:sysClr val="windowText" lastClr="000000">
                    <a:alpha val="6500"/>
                  </a:sysClr>
                </a:solidFill>
                <a:prstDash val="solid"/>
              </a:ln>
              <a:solidFill>
                <a:srgbClr val="FFFFFF"/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  <p:sp>
        <p:nvSpPr>
          <p:cNvPr id="15" name="Text Box 51"/>
          <p:cNvSpPr txBox="1">
            <a:spLocks noChangeArrowheads="1"/>
          </p:cNvSpPr>
          <p:nvPr/>
        </p:nvSpPr>
        <p:spPr bwMode="auto">
          <a:xfrm>
            <a:off x="2286000" y="731838"/>
            <a:ext cx="4572000" cy="639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 anchorCtr="1"/>
          <a:lstStyle/>
          <a:p>
            <a:pPr algn="ctr">
              <a:spcBef>
                <a:spcPct val="50000"/>
              </a:spcBef>
            </a:pPr>
            <a:r>
              <a:rPr lang="ru-RU" sz="4000" b="1" dirty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chemeClr val="bg2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Washington" panose="020B0500000000000000" pitchFamily="34" charset="-52"/>
              </a:rPr>
              <a:t>Термины</a:t>
            </a:r>
            <a:r>
              <a:rPr lang="ru-RU" sz="4400" b="1" dirty="0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chemeClr val="bg2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Narrow" pitchFamily="34" charset="0"/>
              </a:rPr>
              <a:t> </a:t>
            </a:r>
            <a:r>
              <a:rPr lang="ru-RU" sz="4400" b="1" dirty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chemeClr val="bg2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Narrow" pitchFamily="34" charset="0"/>
              </a:rPr>
              <a:t>2</a:t>
            </a:r>
            <a:r>
              <a:rPr lang="en-US" sz="4400" b="1" dirty="0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chemeClr val="bg2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Narrow" pitchFamily="34" charset="0"/>
              </a:rPr>
              <a:t>00</a:t>
            </a:r>
            <a:endParaRPr lang="en-US" sz="4400" b="1" dirty="0">
              <a:ln w="12700">
                <a:solidFill>
                  <a:sysClr val="windowText" lastClr="000000"/>
                </a:solidFill>
                <a:prstDash val="solid"/>
              </a:ln>
              <a:solidFill>
                <a:schemeClr val="bg2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ekton Pro" pitchFamily="34" charset="0"/>
            </a:endParaRPr>
          </a:p>
        </p:txBody>
      </p:sp>
      <p:sp>
        <p:nvSpPr>
          <p:cNvPr id="13" name="Блок-схема: знак завершения 12"/>
          <p:cNvSpPr/>
          <p:nvPr/>
        </p:nvSpPr>
        <p:spPr>
          <a:xfrm>
            <a:off x="3276600" y="6019800"/>
            <a:ext cx="2819400" cy="381000"/>
          </a:xfrm>
          <a:prstGeom prst="flowChartTerminator">
            <a:avLst/>
          </a:prstGeom>
          <a:gradFill>
            <a:gsLst>
              <a:gs pos="28000">
                <a:schemeClr val="bg1"/>
              </a:gs>
              <a:gs pos="50000">
                <a:srgbClr val="00B0F0"/>
              </a:gs>
              <a:gs pos="67000">
                <a:srgbClr val="FF0000"/>
              </a:gs>
            </a:gsLst>
          </a:gradFill>
          <a:ln/>
          <a:effectLst>
            <a:glow>
              <a:schemeClr val="accent1">
                <a:alpha val="40000"/>
              </a:schemeClr>
            </a:glow>
            <a:outerShdw blurRad="190500" dist="228600" dir="2700000" sy="90000" rotWithShape="0">
              <a:srgbClr val="000000">
                <a:alpha val="25500"/>
              </a:srgbClr>
            </a:outerShdw>
            <a:reflection blurRad="38100" stA="45000" endPos="67000" dist="50800" dir="5400000" sy="-100000" algn="bl" rotWithShape="0"/>
          </a:effectLst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800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tx1"/>
                </a:solidFill>
                <a:effectLst>
                  <a:glow rad="127000">
                    <a:schemeClr val="bg2">
                      <a:lumMod val="75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Правильный</a:t>
            </a:r>
            <a:r>
              <a:rPr lang="ru-RU" sz="1800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800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tx1"/>
                </a:solidFill>
                <a:effectLst>
                  <a:glow rad="127000">
                    <a:schemeClr val="bg2">
                      <a:lumMod val="75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ответ</a:t>
            </a:r>
            <a:endParaRPr lang="ru-RU" sz="1800" dirty="0">
              <a:ln w="12700">
                <a:solidFill>
                  <a:schemeClr val="tx1"/>
                </a:solidFill>
                <a:prstDash val="solid"/>
              </a:ln>
              <a:solidFill>
                <a:schemeClr val="tx1"/>
              </a:solidFill>
              <a:effectLst>
                <a:glow rad="127000">
                  <a:schemeClr val="bg2">
                    <a:lumMod val="75000"/>
                  </a:scheme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Штриховая стрелка вправо 7">
            <a:hlinkClick r:id="rId3" action="ppaction://hlinksldjump" highlightClick="1"/>
          </p:cNvPr>
          <p:cNvSpPr/>
          <p:nvPr/>
        </p:nvSpPr>
        <p:spPr>
          <a:xfrm>
            <a:off x="7620000" y="5880497"/>
            <a:ext cx="914400" cy="544175"/>
          </a:xfrm>
          <a:prstGeom prst="stripedRightArrow">
            <a:avLst/>
          </a:prstGeom>
          <a:solidFill>
            <a:schemeClr val="bg2">
              <a:lumMod val="25000"/>
            </a:schemeClr>
          </a:solidFill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80749237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309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28801" y="-76200"/>
            <a:ext cx="12666133" cy="7124700"/>
          </a:xfrm>
          <a:prstGeom prst="rect">
            <a:avLst/>
          </a:prstGeom>
          <a:noFill/>
        </p:spPr>
      </p:pic>
      <p:sp>
        <p:nvSpPr>
          <p:cNvPr id="3091" name="Text Box 19"/>
          <p:cNvSpPr txBox="1">
            <a:spLocks noChangeArrowheads="1"/>
          </p:cNvSpPr>
          <p:nvPr/>
        </p:nvSpPr>
        <p:spPr bwMode="auto">
          <a:xfrm>
            <a:off x="1295400" y="4752628"/>
            <a:ext cx="69342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4800" b="1" dirty="0" smtClean="0">
                <a:ln>
                  <a:solidFill>
                    <a:schemeClr val="tx1"/>
                  </a:solidFill>
                </a:ln>
                <a:solidFill>
                  <a:schemeClr val="accent3">
                    <a:lumMod val="60000"/>
                    <a:lumOff val="40000"/>
                  </a:schemeClr>
                </a:solidFill>
                <a:latin typeface="Calibri" pitchFamily="34" charset="0"/>
              </a:rPr>
              <a:t>Чум</a:t>
            </a:r>
            <a:endParaRPr lang="en-US" sz="4800" b="1" dirty="0">
              <a:ln>
                <a:solidFill>
                  <a:schemeClr val="tx1"/>
                </a:solidFill>
              </a:ln>
              <a:solidFill>
                <a:schemeClr val="accent3">
                  <a:lumMod val="60000"/>
                  <a:lumOff val="40000"/>
                </a:schemeClr>
              </a:solidFill>
              <a:latin typeface="Calibri" pitchFamily="34" charset="0"/>
            </a:endParaRPr>
          </a:p>
        </p:txBody>
      </p:sp>
      <p:sp>
        <p:nvSpPr>
          <p:cNvPr id="14" name="Rectangle 25"/>
          <p:cNvSpPr>
            <a:spLocks noChangeArrowheads="1"/>
          </p:cNvSpPr>
          <p:nvPr/>
        </p:nvSpPr>
        <p:spPr bwMode="auto">
          <a:xfrm>
            <a:off x="1295400" y="2364965"/>
            <a:ext cx="6781800" cy="1687890"/>
          </a:xfrm>
          <a:prstGeom prst="flowChartTerminator">
            <a:avLst/>
          </a:prstGeom>
          <a:noFill/>
          <a:ln>
            <a:solidFill>
              <a:schemeClr val="bg1"/>
            </a:solidFill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pPr algn="ctr">
              <a:defRPr/>
            </a:pPr>
            <a:r>
              <a:rPr lang="ru-RU" sz="3600" i="1" dirty="0" smtClean="0">
                <a:solidFill>
                  <a:srgbClr val="FFFFFF"/>
                </a:solidFill>
              </a:rPr>
              <a:t>Как называется жилище у народов ханты и манси?</a:t>
            </a:r>
            <a:endParaRPr lang="ru-RU" sz="3600" i="1" spc="50" dirty="0">
              <a:ln w="13500">
                <a:solidFill>
                  <a:sysClr val="windowText" lastClr="000000">
                    <a:alpha val="6500"/>
                  </a:sysClr>
                </a:solidFill>
                <a:prstDash val="solid"/>
              </a:ln>
              <a:solidFill>
                <a:srgbClr val="FFFFFF"/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  <p:sp>
        <p:nvSpPr>
          <p:cNvPr id="15" name="Text Box 51"/>
          <p:cNvSpPr txBox="1">
            <a:spLocks noChangeArrowheads="1"/>
          </p:cNvSpPr>
          <p:nvPr/>
        </p:nvSpPr>
        <p:spPr bwMode="auto">
          <a:xfrm>
            <a:off x="2286000" y="731838"/>
            <a:ext cx="4572000" cy="639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 anchorCtr="1"/>
          <a:lstStyle/>
          <a:p>
            <a:pPr algn="ctr">
              <a:spcBef>
                <a:spcPct val="50000"/>
              </a:spcBef>
            </a:pPr>
            <a:r>
              <a:rPr lang="ru-RU" sz="4000" b="1" dirty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chemeClr val="bg2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Washington" panose="020B0500000000000000" pitchFamily="34" charset="-52"/>
              </a:rPr>
              <a:t>Термины</a:t>
            </a:r>
            <a:r>
              <a:rPr lang="ru-RU" sz="4400" b="1" dirty="0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chemeClr val="bg2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Narrow" pitchFamily="34" charset="0"/>
              </a:rPr>
              <a:t> </a:t>
            </a:r>
            <a:r>
              <a:rPr lang="ru-RU" sz="4400" b="1" dirty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chemeClr val="bg2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Narrow" pitchFamily="34" charset="0"/>
              </a:rPr>
              <a:t>3</a:t>
            </a:r>
            <a:r>
              <a:rPr lang="en-US" sz="4400" b="1" dirty="0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chemeClr val="bg2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Narrow" pitchFamily="34" charset="0"/>
              </a:rPr>
              <a:t>00</a:t>
            </a:r>
            <a:endParaRPr lang="en-US" sz="4400" b="1" dirty="0">
              <a:ln w="12700">
                <a:solidFill>
                  <a:sysClr val="windowText" lastClr="000000"/>
                </a:solidFill>
                <a:prstDash val="solid"/>
              </a:ln>
              <a:solidFill>
                <a:schemeClr val="bg2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ekton Pro" pitchFamily="34" charset="0"/>
            </a:endParaRPr>
          </a:p>
        </p:txBody>
      </p:sp>
      <p:sp>
        <p:nvSpPr>
          <p:cNvPr id="13" name="Блок-схема: знак завершения 12"/>
          <p:cNvSpPr/>
          <p:nvPr/>
        </p:nvSpPr>
        <p:spPr>
          <a:xfrm>
            <a:off x="3276600" y="6019800"/>
            <a:ext cx="2819400" cy="381000"/>
          </a:xfrm>
          <a:prstGeom prst="flowChartTerminator">
            <a:avLst/>
          </a:prstGeom>
          <a:gradFill>
            <a:gsLst>
              <a:gs pos="28000">
                <a:schemeClr val="bg1"/>
              </a:gs>
              <a:gs pos="50000">
                <a:srgbClr val="00B0F0"/>
              </a:gs>
              <a:gs pos="67000">
                <a:srgbClr val="FF0000"/>
              </a:gs>
            </a:gsLst>
          </a:gradFill>
          <a:ln/>
          <a:effectLst>
            <a:glow>
              <a:schemeClr val="accent1">
                <a:alpha val="40000"/>
              </a:schemeClr>
            </a:glow>
            <a:outerShdw blurRad="190500" dist="228600" dir="2700000" sy="90000" rotWithShape="0">
              <a:srgbClr val="000000">
                <a:alpha val="25500"/>
              </a:srgbClr>
            </a:outerShdw>
            <a:reflection blurRad="38100" stA="45000" endPos="67000" dist="50800" dir="5400000" sy="-100000" algn="bl" rotWithShape="0"/>
          </a:effectLst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800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tx1"/>
                </a:solidFill>
                <a:effectLst>
                  <a:glow rad="127000">
                    <a:schemeClr val="bg2">
                      <a:lumMod val="75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Правильный</a:t>
            </a:r>
            <a:r>
              <a:rPr lang="ru-RU" sz="1800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800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tx1"/>
                </a:solidFill>
                <a:effectLst>
                  <a:glow rad="127000">
                    <a:schemeClr val="bg2">
                      <a:lumMod val="75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ответ</a:t>
            </a:r>
            <a:endParaRPr lang="ru-RU" sz="1800" dirty="0">
              <a:ln w="12700">
                <a:solidFill>
                  <a:schemeClr val="tx1"/>
                </a:solidFill>
                <a:prstDash val="solid"/>
              </a:ln>
              <a:solidFill>
                <a:schemeClr val="tx1"/>
              </a:solidFill>
              <a:effectLst>
                <a:glow rad="127000">
                  <a:schemeClr val="bg2">
                    <a:lumMod val="75000"/>
                  </a:scheme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Штриховая стрелка вправо 7">
            <a:hlinkClick r:id="rId3" action="ppaction://hlinksldjump" highlightClick="1"/>
          </p:cNvPr>
          <p:cNvSpPr/>
          <p:nvPr/>
        </p:nvSpPr>
        <p:spPr>
          <a:xfrm>
            <a:off x="7620000" y="5880497"/>
            <a:ext cx="914400" cy="544175"/>
          </a:xfrm>
          <a:prstGeom prst="stripedRightArrow">
            <a:avLst/>
          </a:prstGeom>
          <a:solidFill>
            <a:schemeClr val="bg2">
              <a:lumMod val="25000"/>
            </a:schemeClr>
          </a:solidFill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25994719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309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47800" y="-76200"/>
            <a:ext cx="12666133" cy="7124700"/>
          </a:xfrm>
          <a:prstGeom prst="rect">
            <a:avLst/>
          </a:prstGeom>
          <a:noFill/>
        </p:spPr>
      </p:pic>
      <p:sp>
        <p:nvSpPr>
          <p:cNvPr id="3091" name="Text Box 19"/>
          <p:cNvSpPr txBox="1">
            <a:spLocks noChangeArrowheads="1"/>
          </p:cNvSpPr>
          <p:nvPr/>
        </p:nvSpPr>
        <p:spPr bwMode="auto">
          <a:xfrm>
            <a:off x="1219200" y="4419177"/>
            <a:ext cx="70866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4800" b="1" dirty="0" smtClean="0">
                <a:ln>
                  <a:solidFill>
                    <a:schemeClr val="tx1"/>
                  </a:solidFill>
                </a:ln>
                <a:solidFill>
                  <a:schemeClr val="accent3">
                    <a:lumMod val="60000"/>
                    <a:lumOff val="40000"/>
                  </a:schemeClr>
                </a:solidFill>
                <a:latin typeface="Calibri" pitchFamily="34" charset="0"/>
              </a:rPr>
              <a:t>Югра</a:t>
            </a:r>
            <a:endParaRPr lang="en-US" sz="4800" b="1" dirty="0">
              <a:ln>
                <a:solidFill>
                  <a:schemeClr val="tx1"/>
                </a:solidFill>
              </a:ln>
              <a:solidFill>
                <a:schemeClr val="accent3">
                  <a:lumMod val="60000"/>
                  <a:lumOff val="40000"/>
                </a:schemeClr>
              </a:solidFill>
              <a:latin typeface="Calibri" pitchFamily="34" charset="0"/>
            </a:endParaRPr>
          </a:p>
        </p:txBody>
      </p:sp>
      <p:sp>
        <p:nvSpPr>
          <p:cNvPr id="15" name="Text Box 51"/>
          <p:cNvSpPr txBox="1">
            <a:spLocks noChangeArrowheads="1"/>
          </p:cNvSpPr>
          <p:nvPr/>
        </p:nvSpPr>
        <p:spPr bwMode="auto">
          <a:xfrm>
            <a:off x="2286000" y="731838"/>
            <a:ext cx="4572000" cy="639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 anchorCtr="1"/>
          <a:lstStyle/>
          <a:p>
            <a:pPr algn="ctr">
              <a:spcBef>
                <a:spcPct val="50000"/>
              </a:spcBef>
            </a:pPr>
            <a:r>
              <a:rPr lang="ru-RU" sz="4000" b="1" dirty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chemeClr val="bg2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Washington" panose="020B0500000000000000" pitchFamily="34" charset="-52"/>
              </a:rPr>
              <a:t>Термины</a:t>
            </a:r>
            <a:r>
              <a:rPr lang="ru-RU" sz="4400" b="1" dirty="0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chemeClr val="bg2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Narrow" pitchFamily="34" charset="0"/>
              </a:rPr>
              <a:t> </a:t>
            </a:r>
            <a:r>
              <a:rPr lang="ru-RU" sz="4400" b="1" dirty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chemeClr val="bg2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Narrow" pitchFamily="34" charset="0"/>
              </a:rPr>
              <a:t>4</a:t>
            </a:r>
            <a:r>
              <a:rPr lang="en-US" sz="4400" b="1" dirty="0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chemeClr val="bg2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Narrow" pitchFamily="34" charset="0"/>
              </a:rPr>
              <a:t>00</a:t>
            </a:r>
            <a:endParaRPr lang="en-US" sz="4400" b="1" dirty="0">
              <a:ln w="12700">
                <a:solidFill>
                  <a:sysClr val="windowText" lastClr="000000"/>
                </a:solidFill>
                <a:prstDash val="solid"/>
              </a:ln>
              <a:solidFill>
                <a:schemeClr val="bg2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ekton Pro" pitchFamily="34" charset="0"/>
            </a:endParaRPr>
          </a:p>
        </p:txBody>
      </p:sp>
      <p:sp>
        <p:nvSpPr>
          <p:cNvPr id="13" name="Блок-схема: знак завершения 12"/>
          <p:cNvSpPr/>
          <p:nvPr/>
        </p:nvSpPr>
        <p:spPr>
          <a:xfrm>
            <a:off x="3276600" y="6019800"/>
            <a:ext cx="2819400" cy="381000"/>
          </a:xfrm>
          <a:prstGeom prst="flowChartTerminator">
            <a:avLst/>
          </a:prstGeom>
          <a:gradFill>
            <a:gsLst>
              <a:gs pos="28000">
                <a:schemeClr val="bg1"/>
              </a:gs>
              <a:gs pos="50000">
                <a:srgbClr val="00B0F0"/>
              </a:gs>
              <a:gs pos="67000">
                <a:srgbClr val="FF0000"/>
              </a:gs>
            </a:gsLst>
          </a:gradFill>
          <a:ln/>
          <a:effectLst>
            <a:glow>
              <a:schemeClr val="accent1">
                <a:alpha val="40000"/>
              </a:schemeClr>
            </a:glow>
            <a:outerShdw blurRad="190500" dist="228600" dir="2700000" sy="90000" rotWithShape="0">
              <a:srgbClr val="000000">
                <a:alpha val="25500"/>
              </a:srgbClr>
            </a:outerShdw>
            <a:reflection blurRad="38100" stA="45000" endPos="67000" dist="50800" dir="5400000" sy="-100000" algn="bl" rotWithShape="0"/>
          </a:effectLst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800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tx1"/>
                </a:solidFill>
                <a:effectLst>
                  <a:glow rad="127000">
                    <a:schemeClr val="bg2">
                      <a:lumMod val="75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Правильный</a:t>
            </a:r>
            <a:r>
              <a:rPr lang="ru-RU" sz="1800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800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tx1"/>
                </a:solidFill>
                <a:effectLst>
                  <a:glow rad="127000">
                    <a:schemeClr val="bg2">
                      <a:lumMod val="75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ответ</a:t>
            </a:r>
            <a:endParaRPr lang="ru-RU" sz="1800" dirty="0">
              <a:ln w="12700">
                <a:solidFill>
                  <a:schemeClr val="tx1"/>
                </a:solidFill>
                <a:prstDash val="solid"/>
              </a:ln>
              <a:solidFill>
                <a:schemeClr val="tx1"/>
              </a:solidFill>
              <a:effectLst>
                <a:glow rad="127000">
                  <a:schemeClr val="bg2">
                    <a:lumMod val="75000"/>
                  </a:scheme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Штриховая стрелка вправо 7">
            <a:hlinkClick r:id="rId3" action="ppaction://hlinksldjump" highlightClick="1"/>
          </p:cNvPr>
          <p:cNvSpPr/>
          <p:nvPr/>
        </p:nvSpPr>
        <p:spPr>
          <a:xfrm>
            <a:off x="7620000" y="5880497"/>
            <a:ext cx="914400" cy="544175"/>
          </a:xfrm>
          <a:prstGeom prst="stripedRightArrow">
            <a:avLst/>
          </a:prstGeom>
          <a:solidFill>
            <a:schemeClr val="bg2">
              <a:lumMod val="25000"/>
            </a:schemeClr>
          </a:solidFill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2" name="Rectangle 25"/>
          <p:cNvSpPr>
            <a:spLocks noChangeArrowheads="1"/>
          </p:cNvSpPr>
          <p:nvPr/>
        </p:nvSpPr>
        <p:spPr bwMode="auto">
          <a:xfrm>
            <a:off x="1371600" y="936186"/>
            <a:ext cx="6781800" cy="4198084"/>
          </a:xfrm>
          <a:prstGeom prst="flowChartTerminator">
            <a:avLst/>
          </a:prstGeom>
          <a:noFill/>
          <a:ln>
            <a:solidFill>
              <a:schemeClr val="bg1"/>
            </a:solidFill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pPr lvl="0" algn="ctr">
              <a:defRPr/>
            </a:pPr>
            <a:r>
              <a:rPr lang="ru-RU" sz="2000" b="1" i="1" spc="50" dirty="0">
                <a:ln w="13500">
                  <a:solidFill>
                    <a:sysClr val="windowText" lastClr="000000">
                      <a:alpha val="6500"/>
                    </a:sysClr>
                  </a:solidFill>
                  <a:prstDash val="solid"/>
                </a:ln>
                <a:solidFill>
                  <a:prstClr val="white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cs typeface="Times New Roman" charset="0"/>
              </a:rPr>
              <a:t>Одна версия происхождения этого слова идёт от названия на языке </a:t>
            </a:r>
            <a:r>
              <a:rPr lang="ru-RU" sz="2000" b="1" i="1" spc="50" dirty="0" err="1">
                <a:ln w="13500">
                  <a:solidFill>
                    <a:sysClr val="windowText" lastClr="000000">
                      <a:alpha val="6500"/>
                    </a:sysClr>
                  </a:solidFill>
                  <a:prstDash val="solid"/>
                </a:ln>
                <a:solidFill>
                  <a:prstClr val="white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cs typeface="Times New Roman" charset="0"/>
              </a:rPr>
              <a:t>коми</a:t>
            </a:r>
            <a:r>
              <a:rPr lang="ru-RU" sz="2000" b="1" i="1" spc="50" dirty="0">
                <a:ln w="13500">
                  <a:solidFill>
                    <a:sysClr val="windowText" lastClr="000000">
                      <a:alpha val="6500"/>
                    </a:sysClr>
                  </a:solidFill>
                  <a:prstDash val="solid"/>
                </a:ln>
                <a:solidFill>
                  <a:prstClr val="white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cs typeface="Times New Roman" charset="0"/>
              </a:rPr>
              <a:t> "</a:t>
            </a:r>
            <a:r>
              <a:rPr lang="ru-RU" sz="2000" b="1" i="1" spc="50" dirty="0" err="1">
                <a:ln w="13500">
                  <a:solidFill>
                    <a:sysClr val="windowText" lastClr="000000">
                      <a:alpha val="6500"/>
                    </a:sysClr>
                  </a:solidFill>
                  <a:prstDash val="solid"/>
                </a:ln>
                <a:solidFill>
                  <a:prstClr val="white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cs typeface="Times New Roman" charset="0"/>
              </a:rPr>
              <a:t>йогра</a:t>
            </a:r>
            <a:r>
              <a:rPr lang="ru-RU" sz="2000" b="1" i="1" spc="50" dirty="0">
                <a:ln w="13500">
                  <a:solidFill>
                    <a:sysClr val="windowText" lastClr="000000">
                      <a:alpha val="6500"/>
                    </a:sysClr>
                  </a:solidFill>
                  <a:prstDash val="solid"/>
                </a:ln>
                <a:solidFill>
                  <a:prstClr val="white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cs typeface="Times New Roman" charset="0"/>
              </a:rPr>
              <a:t>", что значит светлая река. Если почитать древние русские летописи, то можно встретить нередкие упоминания о набегах </a:t>
            </a:r>
            <a:r>
              <a:rPr lang="ru-RU" sz="2000" b="1" i="1" spc="50" dirty="0" err="1">
                <a:ln w="13500">
                  <a:solidFill>
                    <a:sysClr val="windowText" lastClr="000000">
                      <a:alpha val="6500"/>
                    </a:sysClr>
                  </a:solidFill>
                  <a:prstDash val="solid"/>
                </a:ln>
                <a:solidFill>
                  <a:prstClr val="white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cs typeface="Times New Roman" charset="0"/>
              </a:rPr>
              <a:t>угров</a:t>
            </a:r>
            <a:r>
              <a:rPr lang="ru-RU" sz="2000" b="1" i="1" spc="50" dirty="0">
                <a:ln w="13500">
                  <a:solidFill>
                    <a:sysClr val="windowText" lastClr="000000">
                      <a:alpha val="6500"/>
                    </a:sysClr>
                  </a:solidFill>
                  <a:prstDash val="solid"/>
                </a:ln>
                <a:solidFill>
                  <a:prstClr val="white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cs typeface="Times New Roman" charset="0"/>
              </a:rPr>
              <a:t> на северные русские земли. Эти </a:t>
            </a:r>
            <a:r>
              <a:rPr lang="ru-RU" sz="2000" b="1" i="1" spc="50" dirty="0" err="1">
                <a:ln w="13500">
                  <a:solidFill>
                    <a:sysClr val="windowText" lastClr="000000">
                      <a:alpha val="6500"/>
                    </a:sysClr>
                  </a:solidFill>
                  <a:prstDash val="solid"/>
                </a:ln>
                <a:solidFill>
                  <a:prstClr val="white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cs typeface="Times New Roman" charset="0"/>
              </a:rPr>
              <a:t>угры</a:t>
            </a:r>
            <a:r>
              <a:rPr lang="ru-RU" sz="2000" b="1" i="1" spc="50" dirty="0">
                <a:ln w="13500">
                  <a:solidFill>
                    <a:sysClr val="windowText" lastClr="000000">
                      <a:alpha val="6500"/>
                    </a:sysClr>
                  </a:solidFill>
                  <a:prstDash val="solid"/>
                </a:ln>
                <a:solidFill>
                  <a:prstClr val="white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cs typeface="Times New Roman" charset="0"/>
              </a:rPr>
              <a:t> и есть предки нынешних северных народов, населяющих данную территорию. О какой территории идёт речь?</a:t>
            </a:r>
          </a:p>
          <a:p>
            <a:pPr algn="ctr">
              <a:defRPr/>
            </a:pPr>
            <a:endParaRPr lang="ru-RU" sz="2800" i="1" spc="50" dirty="0">
              <a:ln w="13500">
                <a:solidFill>
                  <a:sysClr val="windowText" lastClr="000000">
                    <a:alpha val="6500"/>
                  </a:sysClr>
                </a:solidFill>
                <a:prstDash val="solid"/>
              </a:ln>
              <a:solidFill>
                <a:srgbClr val="FFFFFF"/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434292166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309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28801" y="-76200"/>
            <a:ext cx="12666133" cy="7124700"/>
          </a:xfrm>
          <a:prstGeom prst="rect">
            <a:avLst/>
          </a:prstGeom>
          <a:noFill/>
        </p:spPr>
      </p:pic>
      <p:sp>
        <p:nvSpPr>
          <p:cNvPr id="3091" name="Text Box 19"/>
          <p:cNvSpPr txBox="1">
            <a:spLocks noChangeArrowheads="1"/>
          </p:cNvSpPr>
          <p:nvPr/>
        </p:nvSpPr>
        <p:spPr bwMode="auto">
          <a:xfrm>
            <a:off x="1600200" y="4635852"/>
            <a:ext cx="62484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4800" b="1" dirty="0" smtClean="0">
                <a:ln>
                  <a:solidFill>
                    <a:schemeClr val="tx1"/>
                  </a:solidFill>
                </a:ln>
                <a:solidFill>
                  <a:schemeClr val="accent3">
                    <a:lumMod val="60000"/>
                    <a:lumOff val="40000"/>
                  </a:schemeClr>
                </a:solidFill>
                <a:latin typeface="Calibri" pitchFamily="34" charset="0"/>
              </a:rPr>
              <a:t>Ворона</a:t>
            </a:r>
            <a:endParaRPr lang="en-US" sz="4800" b="1" dirty="0">
              <a:ln>
                <a:solidFill>
                  <a:schemeClr val="tx1"/>
                </a:solidFill>
              </a:ln>
              <a:solidFill>
                <a:schemeClr val="accent3">
                  <a:lumMod val="60000"/>
                  <a:lumOff val="40000"/>
                </a:schemeClr>
              </a:solidFill>
              <a:latin typeface="Calibri" pitchFamily="34" charset="0"/>
            </a:endParaRPr>
          </a:p>
        </p:txBody>
      </p:sp>
      <p:sp>
        <p:nvSpPr>
          <p:cNvPr id="14" name="Rectangle 25"/>
          <p:cNvSpPr>
            <a:spLocks noChangeArrowheads="1"/>
          </p:cNvSpPr>
          <p:nvPr/>
        </p:nvSpPr>
        <p:spPr bwMode="auto">
          <a:xfrm>
            <a:off x="1295400" y="2401787"/>
            <a:ext cx="6858000" cy="1168539"/>
          </a:xfrm>
          <a:prstGeom prst="flowChartTerminator">
            <a:avLst/>
          </a:prstGeom>
          <a:noFill/>
          <a:ln>
            <a:solidFill>
              <a:schemeClr val="bg1"/>
            </a:solidFill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pPr algn="ctr">
              <a:defRPr/>
            </a:pPr>
            <a:r>
              <a:rPr lang="ru-RU" i="1" dirty="0" smtClean="0">
                <a:solidFill>
                  <a:srgbClr val="FFFFFF"/>
                </a:solidFill>
              </a:rPr>
              <a:t>Какая птица по поверьям ханты и манси несёт на хвосте весну и жизнь?</a:t>
            </a:r>
            <a:endParaRPr lang="ru-RU" i="1" spc="50" dirty="0">
              <a:ln w="13500">
                <a:solidFill>
                  <a:sysClr val="windowText" lastClr="000000">
                    <a:alpha val="6500"/>
                  </a:sysClr>
                </a:solidFill>
                <a:prstDash val="solid"/>
              </a:ln>
              <a:solidFill>
                <a:srgbClr val="FFFFFF"/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  <p:sp>
        <p:nvSpPr>
          <p:cNvPr id="15" name="Text Box 51"/>
          <p:cNvSpPr txBox="1">
            <a:spLocks noChangeArrowheads="1"/>
          </p:cNvSpPr>
          <p:nvPr/>
        </p:nvSpPr>
        <p:spPr bwMode="auto">
          <a:xfrm>
            <a:off x="2286000" y="731838"/>
            <a:ext cx="4572000" cy="639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 anchorCtr="1"/>
          <a:lstStyle/>
          <a:p>
            <a:pPr algn="ctr">
              <a:spcBef>
                <a:spcPct val="50000"/>
              </a:spcBef>
            </a:pPr>
            <a:r>
              <a:rPr lang="ru-RU" sz="4000" b="1" dirty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chemeClr val="bg2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Washington" panose="020B0500000000000000" pitchFamily="34" charset="-52"/>
              </a:rPr>
              <a:t>Термины</a:t>
            </a:r>
            <a:r>
              <a:rPr lang="ru-RU" sz="4400" b="1" dirty="0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chemeClr val="bg2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Narrow" pitchFamily="34" charset="0"/>
              </a:rPr>
              <a:t> </a:t>
            </a:r>
            <a:r>
              <a:rPr lang="ru-RU" sz="4400" b="1" dirty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chemeClr val="bg2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Narrow" pitchFamily="34" charset="0"/>
              </a:rPr>
              <a:t>5</a:t>
            </a:r>
            <a:r>
              <a:rPr lang="en-US" sz="4400" b="1" dirty="0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chemeClr val="bg2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Narrow" pitchFamily="34" charset="0"/>
              </a:rPr>
              <a:t>00</a:t>
            </a:r>
            <a:endParaRPr lang="en-US" sz="4400" b="1" dirty="0">
              <a:ln w="12700">
                <a:solidFill>
                  <a:sysClr val="windowText" lastClr="000000"/>
                </a:solidFill>
                <a:prstDash val="solid"/>
              </a:ln>
              <a:solidFill>
                <a:schemeClr val="bg2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ekton Pro" pitchFamily="34" charset="0"/>
            </a:endParaRPr>
          </a:p>
        </p:txBody>
      </p:sp>
      <p:sp>
        <p:nvSpPr>
          <p:cNvPr id="13" name="Блок-схема: знак завершения 12"/>
          <p:cNvSpPr/>
          <p:nvPr/>
        </p:nvSpPr>
        <p:spPr>
          <a:xfrm>
            <a:off x="3276600" y="6019800"/>
            <a:ext cx="2819400" cy="381000"/>
          </a:xfrm>
          <a:prstGeom prst="flowChartTerminator">
            <a:avLst/>
          </a:prstGeom>
          <a:gradFill>
            <a:gsLst>
              <a:gs pos="28000">
                <a:schemeClr val="bg1"/>
              </a:gs>
              <a:gs pos="50000">
                <a:srgbClr val="00B0F0"/>
              </a:gs>
              <a:gs pos="67000">
                <a:srgbClr val="FF0000"/>
              </a:gs>
            </a:gsLst>
          </a:gradFill>
          <a:ln/>
          <a:effectLst>
            <a:glow>
              <a:schemeClr val="accent1">
                <a:alpha val="40000"/>
              </a:schemeClr>
            </a:glow>
            <a:outerShdw blurRad="190500" dist="228600" dir="2700000" sy="90000" rotWithShape="0">
              <a:srgbClr val="000000">
                <a:alpha val="25500"/>
              </a:srgbClr>
            </a:outerShdw>
            <a:reflection blurRad="38100" stA="45000" endPos="67000" dist="50800" dir="5400000" sy="-100000" algn="bl" rotWithShape="0"/>
          </a:effectLst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800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tx1"/>
                </a:solidFill>
                <a:effectLst>
                  <a:glow rad="127000">
                    <a:schemeClr val="bg2">
                      <a:lumMod val="75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Правильный</a:t>
            </a:r>
            <a:r>
              <a:rPr lang="ru-RU" sz="1800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800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tx1"/>
                </a:solidFill>
                <a:effectLst>
                  <a:glow rad="127000">
                    <a:schemeClr val="bg2">
                      <a:lumMod val="75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ответ</a:t>
            </a:r>
            <a:endParaRPr lang="ru-RU" sz="1800" dirty="0">
              <a:ln w="12700">
                <a:solidFill>
                  <a:schemeClr val="tx1"/>
                </a:solidFill>
                <a:prstDash val="solid"/>
              </a:ln>
              <a:solidFill>
                <a:schemeClr val="tx1"/>
              </a:solidFill>
              <a:effectLst>
                <a:glow rad="127000">
                  <a:schemeClr val="bg2">
                    <a:lumMod val="75000"/>
                  </a:scheme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Штриховая стрелка вправо 7">
            <a:hlinkClick r:id="rId3" action="ppaction://hlinksldjump" highlightClick="1"/>
          </p:cNvPr>
          <p:cNvSpPr/>
          <p:nvPr/>
        </p:nvSpPr>
        <p:spPr>
          <a:xfrm>
            <a:off x="7620000" y="5880497"/>
            <a:ext cx="914400" cy="544175"/>
          </a:xfrm>
          <a:prstGeom prst="stripedRightArrow">
            <a:avLst/>
          </a:prstGeom>
          <a:solidFill>
            <a:schemeClr val="bg2">
              <a:lumMod val="25000"/>
            </a:schemeClr>
          </a:solidFill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60155210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309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28801" y="-76200"/>
            <a:ext cx="12666133" cy="7124700"/>
          </a:xfrm>
          <a:prstGeom prst="rect">
            <a:avLst/>
          </a:prstGeom>
          <a:noFill/>
        </p:spPr>
      </p:pic>
      <p:sp>
        <p:nvSpPr>
          <p:cNvPr id="3091" name="Text Box 19"/>
          <p:cNvSpPr txBox="1">
            <a:spLocks noChangeArrowheads="1"/>
          </p:cNvSpPr>
          <p:nvPr/>
        </p:nvSpPr>
        <p:spPr bwMode="auto">
          <a:xfrm>
            <a:off x="1562100" y="4240262"/>
            <a:ext cx="62484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4800" b="1" dirty="0" smtClean="0">
                <a:ln>
                  <a:solidFill>
                    <a:schemeClr val="tx1"/>
                  </a:solidFill>
                </a:ln>
                <a:solidFill>
                  <a:schemeClr val="accent3">
                    <a:lumMod val="60000"/>
                    <a:lumOff val="40000"/>
                  </a:schemeClr>
                </a:solidFill>
                <a:latin typeface="Calibri" pitchFamily="34" charset="0"/>
              </a:rPr>
              <a:t>Николай</a:t>
            </a:r>
            <a:r>
              <a:rPr lang="en-US" sz="4800" b="1" dirty="0" smtClean="0">
                <a:ln>
                  <a:solidFill>
                    <a:schemeClr val="tx1"/>
                  </a:solidFill>
                </a:ln>
                <a:solidFill>
                  <a:schemeClr val="accent3">
                    <a:lumMod val="60000"/>
                    <a:lumOff val="40000"/>
                  </a:schemeClr>
                </a:solidFill>
                <a:latin typeface="Calibri" pitchFamily="34" charset="0"/>
              </a:rPr>
              <a:t> II</a:t>
            </a:r>
            <a:r>
              <a:rPr lang="ru-RU" sz="4800" b="1" dirty="0" smtClean="0">
                <a:ln>
                  <a:solidFill>
                    <a:schemeClr val="tx1"/>
                  </a:solidFill>
                </a:ln>
                <a:solidFill>
                  <a:schemeClr val="accent3">
                    <a:lumMod val="60000"/>
                    <a:lumOff val="40000"/>
                  </a:schemeClr>
                </a:solidFill>
                <a:latin typeface="Calibri" pitchFamily="34" charset="0"/>
              </a:rPr>
              <a:t> </a:t>
            </a:r>
            <a:endParaRPr lang="en-US" sz="4800" b="1" dirty="0">
              <a:ln>
                <a:solidFill>
                  <a:schemeClr val="tx1"/>
                </a:solidFill>
              </a:ln>
              <a:solidFill>
                <a:schemeClr val="accent3">
                  <a:lumMod val="60000"/>
                  <a:lumOff val="40000"/>
                </a:schemeClr>
              </a:solidFill>
              <a:latin typeface="Calibri" pitchFamily="34" charset="0"/>
            </a:endParaRPr>
          </a:p>
        </p:txBody>
      </p:sp>
      <p:sp>
        <p:nvSpPr>
          <p:cNvPr id="14" name="Rectangle 25"/>
          <p:cNvSpPr>
            <a:spLocks noChangeArrowheads="1"/>
          </p:cNvSpPr>
          <p:nvPr/>
        </p:nvSpPr>
        <p:spPr bwMode="auto">
          <a:xfrm>
            <a:off x="1295400" y="2142112"/>
            <a:ext cx="6858000" cy="1687890"/>
          </a:xfrm>
          <a:prstGeom prst="flowChartTerminator">
            <a:avLst/>
          </a:prstGeom>
          <a:noFill/>
          <a:ln>
            <a:solidFill>
              <a:schemeClr val="bg1"/>
            </a:solidFill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pPr algn="ctr"/>
            <a:r>
              <a:rPr lang="ru-RU" dirty="0">
                <a:solidFill>
                  <a:schemeClr val="bg1"/>
                </a:solidFill>
              </a:rPr>
              <a:t>В XIX веке территорию Югры посетил цесаревич, наследник Российского престола. Позднее он стал императором:</a:t>
            </a:r>
          </a:p>
        </p:txBody>
      </p:sp>
      <p:sp>
        <p:nvSpPr>
          <p:cNvPr id="13" name="Блок-схема: знак завершения 12"/>
          <p:cNvSpPr/>
          <p:nvPr/>
        </p:nvSpPr>
        <p:spPr>
          <a:xfrm>
            <a:off x="3276600" y="6019800"/>
            <a:ext cx="2819400" cy="381000"/>
          </a:xfrm>
          <a:prstGeom prst="flowChartTerminator">
            <a:avLst/>
          </a:prstGeom>
          <a:gradFill>
            <a:gsLst>
              <a:gs pos="28000">
                <a:schemeClr val="bg1"/>
              </a:gs>
              <a:gs pos="50000">
                <a:srgbClr val="00B0F0"/>
              </a:gs>
              <a:gs pos="67000">
                <a:srgbClr val="FF0000"/>
              </a:gs>
            </a:gsLst>
          </a:gradFill>
          <a:ln/>
          <a:effectLst>
            <a:glow>
              <a:schemeClr val="accent1">
                <a:alpha val="40000"/>
              </a:schemeClr>
            </a:glow>
            <a:outerShdw blurRad="190500" dist="228600" dir="2700000" sy="90000" rotWithShape="0">
              <a:srgbClr val="000000">
                <a:alpha val="25500"/>
              </a:srgbClr>
            </a:outerShdw>
            <a:reflection blurRad="38100" stA="45000" endPos="67000" dist="50800" dir="5400000" sy="-100000" algn="bl" rotWithShape="0"/>
          </a:effectLst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800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tx1"/>
                </a:solidFill>
                <a:effectLst>
                  <a:glow rad="127000">
                    <a:schemeClr val="bg2">
                      <a:lumMod val="75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Правильный</a:t>
            </a:r>
            <a:r>
              <a:rPr lang="ru-RU" sz="1800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800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tx1"/>
                </a:solidFill>
                <a:effectLst>
                  <a:glow rad="127000">
                    <a:schemeClr val="bg2">
                      <a:lumMod val="75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ответ</a:t>
            </a:r>
            <a:endParaRPr lang="ru-RU" sz="1800" dirty="0">
              <a:ln w="12700">
                <a:solidFill>
                  <a:schemeClr val="tx1"/>
                </a:solidFill>
                <a:prstDash val="solid"/>
              </a:ln>
              <a:solidFill>
                <a:schemeClr val="tx1"/>
              </a:solidFill>
              <a:effectLst>
                <a:glow rad="127000">
                  <a:schemeClr val="bg2">
                    <a:lumMod val="75000"/>
                  </a:scheme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ext Box 51"/>
          <p:cNvSpPr txBox="1">
            <a:spLocks noChangeArrowheads="1"/>
          </p:cNvSpPr>
          <p:nvPr/>
        </p:nvSpPr>
        <p:spPr bwMode="auto">
          <a:xfrm>
            <a:off x="1418165" y="723487"/>
            <a:ext cx="6172200" cy="762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 anchorCtr="1"/>
          <a:lstStyle/>
          <a:p>
            <a:pPr algn="ctr">
              <a:spcBef>
                <a:spcPct val="50000"/>
              </a:spcBef>
            </a:pPr>
            <a:r>
              <a:rPr lang="ru-RU" sz="3600" b="1" dirty="0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chemeClr val="bg2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Washington" panose="020B0500000000000000" pitchFamily="34" charset="-52"/>
              </a:rPr>
              <a:t>Личности </a:t>
            </a:r>
            <a:r>
              <a:rPr lang="ru-RU" sz="4400" b="1" dirty="0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chemeClr val="bg2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Narrow" pitchFamily="34" charset="0"/>
              </a:rPr>
              <a:t>1</a:t>
            </a:r>
            <a:r>
              <a:rPr lang="en-US" sz="4400" b="1" dirty="0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chemeClr val="bg2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Narrow" pitchFamily="34" charset="0"/>
              </a:rPr>
              <a:t>00</a:t>
            </a:r>
            <a:endParaRPr lang="en-US" sz="4400" b="1" dirty="0">
              <a:ln w="12700">
                <a:solidFill>
                  <a:sysClr val="windowText" lastClr="000000"/>
                </a:solidFill>
                <a:prstDash val="solid"/>
              </a:ln>
              <a:solidFill>
                <a:schemeClr val="bg2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ekton Pro" pitchFamily="34" charset="0"/>
            </a:endParaRPr>
          </a:p>
        </p:txBody>
      </p:sp>
      <p:sp>
        <p:nvSpPr>
          <p:cNvPr id="10" name="Штриховая стрелка вправо 9">
            <a:hlinkClick r:id="rId3" action="ppaction://hlinksldjump" highlightClick="1"/>
          </p:cNvPr>
          <p:cNvSpPr/>
          <p:nvPr/>
        </p:nvSpPr>
        <p:spPr>
          <a:xfrm>
            <a:off x="7620000" y="5880497"/>
            <a:ext cx="914400" cy="544175"/>
          </a:xfrm>
          <a:prstGeom prst="stripedRightArrow">
            <a:avLst/>
          </a:prstGeom>
          <a:solidFill>
            <a:schemeClr val="bg2">
              <a:lumMod val="25000"/>
            </a:schemeClr>
          </a:solidFill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08172638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309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28801" y="-76200"/>
            <a:ext cx="12666133" cy="7124700"/>
          </a:xfrm>
          <a:prstGeom prst="rect">
            <a:avLst/>
          </a:prstGeom>
          <a:noFill/>
        </p:spPr>
      </p:pic>
      <p:sp>
        <p:nvSpPr>
          <p:cNvPr id="3091" name="Text Box 19"/>
          <p:cNvSpPr txBox="1">
            <a:spLocks noChangeArrowheads="1"/>
          </p:cNvSpPr>
          <p:nvPr/>
        </p:nvSpPr>
        <p:spPr bwMode="auto">
          <a:xfrm>
            <a:off x="1562100" y="4353683"/>
            <a:ext cx="624840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3600" b="1" dirty="0" smtClean="0">
                <a:ln>
                  <a:solidFill>
                    <a:schemeClr val="tx1"/>
                  </a:solidFill>
                </a:ln>
                <a:solidFill>
                  <a:schemeClr val="accent3">
                    <a:lumMod val="60000"/>
                    <a:lumOff val="40000"/>
                  </a:schemeClr>
                </a:solidFill>
                <a:latin typeface="Calibri" pitchFamily="34" charset="0"/>
              </a:rPr>
              <a:t>Наталья Владимировна Комарова</a:t>
            </a:r>
            <a:endParaRPr lang="en-US" sz="3600" b="1" dirty="0">
              <a:ln>
                <a:solidFill>
                  <a:schemeClr val="tx1"/>
                </a:solidFill>
              </a:ln>
              <a:solidFill>
                <a:schemeClr val="accent3">
                  <a:lumMod val="60000"/>
                  <a:lumOff val="40000"/>
                </a:schemeClr>
              </a:solidFill>
              <a:latin typeface="Calibri" pitchFamily="34" charset="0"/>
            </a:endParaRPr>
          </a:p>
        </p:txBody>
      </p:sp>
      <p:sp>
        <p:nvSpPr>
          <p:cNvPr id="14" name="Rectangle 25"/>
          <p:cNvSpPr>
            <a:spLocks noChangeArrowheads="1"/>
          </p:cNvSpPr>
          <p:nvPr/>
        </p:nvSpPr>
        <p:spPr bwMode="auto">
          <a:xfrm>
            <a:off x="1295400" y="2142112"/>
            <a:ext cx="6858000" cy="1687890"/>
          </a:xfrm>
          <a:prstGeom prst="flowChartTerminator">
            <a:avLst/>
          </a:prstGeom>
          <a:noFill/>
          <a:ln>
            <a:solidFill>
              <a:schemeClr val="bg1"/>
            </a:solidFill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pPr algn="ctr">
              <a:defRPr/>
            </a:pPr>
            <a:r>
              <a:rPr lang="ru-RU" sz="3600" b="1" i="1" spc="50" dirty="0" smtClean="0">
                <a:ln w="13500">
                  <a:solidFill>
                    <a:sysClr val="windowText" lastClr="000000">
                      <a:alpha val="6500"/>
                    </a:sysClr>
                  </a:solidFill>
                  <a:prstDash val="solid"/>
                </a:ln>
                <a:solidFill>
                  <a:schemeClr val="bg1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cs typeface="Times New Roman" charset="0"/>
              </a:rPr>
              <a:t>Действующий губернатор ХМАО – Югры?</a:t>
            </a:r>
            <a:endParaRPr lang="ru-RU" sz="3600" b="1" i="1" spc="50" dirty="0">
              <a:ln w="13500">
                <a:solidFill>
                  <a:sysClr val="windowText" lastClr="000000">
                    <a:alpha val="6500"/>
                  </a:sysClr>
                </a:solidFill>
                <a:prstDash val="solid"/>
              </a:ln>
              <a:solidFill>
                <a:schemeClr val="bg1"/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  <p:sp>
        <p:nvSpPr>
          <p:cNvPr id="15" name="Text Box 51"/>
          <p:cNvSpPr txBox="1">
            <a:spLocks noChangeArrowheads="1"/>
          </p:cNvSpPr>
          <p:nvPr/>
        </p:nvSpPr>
        <p:spPr bwMode="auto">
          <a:xfrm>
            <a:off x="1418165" y="651669"/>
            <a:ext cx="6172200" cy="762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 anchorCtr="1"/>
          <a:lstStyle/>
          <a:p>
            <a:pPr algn="ctr">
              <a:spcBef>
                <a:spcPct val="50000"/>
              </a:spcBef>
            </a:pPr>
            <a:r>
              <a:rPr lang="ru-RU" sz="3600" b="1" dirty="0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chemeClr val="bg2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Washington" panose="020B0500000000000000" pitchFamily="34" charset="-52"/>
              </a:rPr>
              <a:t>Личности </a:t>
            </a:r>
            <a:r>
              <a:rPr lang="ru-RU" sz="4400" b="1" dirty="0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chemeClr val="bg2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Narrow" pitchFamily="34" charset="0"/>
              </a:rPr>
              <a:t>2</a:t>
            </a:r>
            <a:r>
              <a:rPr lang="en-US" sz="4400" b="1" dirty="0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chemeClr val="bg2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Narrow" pitchFamily="34" charset="0"/>
              </a:rPr>
              <a:t>00</a:t>
            </a:r>
            <a:endParaRPr lang="en-US" sz="4400" b="1" dirty="0">
              <a:ln w="12700">
                <a:solidFill>
                  <a:sysClr val="windowText" lastClr="000000"/>
                </a:solidFill>
                <a:prstDash val="solid"/>
              </a:ln>
              <a:solidFill>
                <a:schemeClr val="bg2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ekton Pro" pitchFamily="34" charset="0"/>
            </a:endParaRPr>
          </a:p>
        </p:txBody>
      </p:sp>
      <p:sp>
        <p:nvSpPr>
          <p:cNvPr id="13" name="Блок-схема: знак завершения 12"/>
          <p:cNvSpPr/>
          <p:nvPr/>
        </p:nvSpPr>
        <p:spPr>
          <a:xfrm>
            <a:off x="3276600" y="6019800"/>
            <a:ext cx="2819400" cy="381000"/>
          </a:xfrm>
          <a:prstGeom prst="flowChartTerminator">
            <a:avLst/>
          </a:prstGeom>
          <a:gradFill>
            <a:gsLst>
              <a:gs pos="28000">
                <a:schemeClr val="bg1"/>
              </a:gs>
              <a:gs pos="50000">
                <a:srgbClr val="00B0F0"/>
              </a:gs>
              <a:gs pos="67000">
                <a:srgbClr val="FF0000"/>
              </a:gs>
            </a:gsLst>
          </a:gradFill>
          <a:ln/>
          <a:effectLst>
            <a:glow>
              <a:schemeClr val="accent1">
                <a:alpha val="40000"/>
              </a:schemeClr>
            </a:glow>
            <a:outerShdw blurRad="190500" dist="228600" dir="2700000" sy="90000" rotWithShape="0">
              <a:srgbClr val="000000">
                <a:alpha val="25500"/>
              </a:srgbClr>
            </a:outerShdw>
            <a:reflection blurRad="38100" stA="45000" endPos="67000" dist="50800" dir="5400000" sy="-100000" algn="bl" rotWithShape="0"/>
          </a:effectLst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800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tx1"/>
                </a:solidFill>
                <a:effectLst>
                  <a:glow rad="127000">
                    <a:schemeClr val="bg2">
                      <a:lumMod val="75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Правильный</a:t>
            </a:r>
            <a:r>
              <a:rPr lang="ru-RU" sz="1800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800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tx1"/>
                </a:solidFill>
                <a:effectLst>
                  <a:glow rad="127000">
                    <a:schemeClr val="bg2">
                      <a:lumMod val="75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ответ</a:t>
            </a:r>
            <a:endParaRPr lang="ru-RU" sz="1800" dirty="0">
              <a:ln w="12700">
                <a:solidFill>
                  <a:schemeClr val="tx1"/>
                </a:solidFill>
                <a:prstDash val="solid"/>
              </a:ln>
              <a:solidFill>
                <a:schemeClr val="tx1"/>
              </a:solidFill>
              <a:effectLst>
                <a:glow rad="127000">
                  <a:schemeClr val="bg2">
                    <a:lumMod val="75000"/>
                  </a:scheme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Штриховая стрелка вправо 7">
            <a:hlinkClick r:id="rId3" action="ppaction://hlinksldjump" highlightClick="1"/>
          </p:cNvPr>
          <p:cNvSpPr/>
          <p:nvPr/>
        </p:nvSpPr>
        <p:spPr>
          <a:xfrm>
            <a:off x="7620000" y="5880497"/>
            <a:ext cx="914400" cy="544175"/>
          </a:xfrm>
          <a:prstGeom prst="stripedRightArrow">
            <a:avLst/>
          </a:prstGeom>
          <a:solidFill>
            <a:schemeClr val="bg2">
              <a:lumMod val="25000"/>
            </a:schemeClr>
          </a:solidFill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326701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309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28801" y="-76200"/>
            <a:ext cx="12666133" cy="7124700"/>
          </a:xfrm>
          <a:prstGeom prst="rect">
            <a:avLst/>
          </a:prstGeom>
          <a:noFill/>
        </p:spPr>
      </p:pic>
      <p:sp>
        <p:nvSpPr>
          <p:cNvPr id="3091" name="Text Box 19"/>
          <p:cNvSpPr txBox="1">
            <a:spLocks noChangeArrowheads="1"/>
          </p:cNvSpPr>
          <p:nvPr/>
        </p:nvSpPr>
        <p:spPr bwMode="auto">
          <a:xfrm>
            <a:off x="1582316" y="4426476"/>
            <a:ext cx="6284168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4800" b="1" dirty="0" smtClean="0">
                <a:ln>
                  <a:solidFill>
                    <a:schemeClr val="tx1"/>
                  </a:solidFill>
                </a:ln>
                <a:solidFill>
                  <a:schemeClr val="accent3">
                    <a:lumMod val="60000"/>
                    <a:lumOff val="40000"/>
                  </a:schemeClr>
                </a:solidFill>
                <a:latin typeface="Calibri" pitchFamily="34" charset="0"/>
              </a:rPr>
              <a:t>бортинженером</a:t>
            </a:r>
            <a:endParaRPr lang="en-US" sz="4800" b="1" dirty="0">
              <a:ln>
                <a:solidFill>
                  <a:schemeClr val="tx1"/>
                </a:solidFill>
              </a:ln>
              <a:solidFill>
                <a:schemeClr val="accent3">
                  <a:lumMod val="60000"/>
                  <a:lumOff val="40000"/>
                </a:schemeClr>
              </a:solidFill>
              <a:latin typeface="Calibri" pitchFamily="34" charset="0"/>
            </a:endParaRPr>
          </a:p>
          <a:p>
            <a:pPr algn="ctr">
              <a:spcBef>
                <a:spcPct val="50000"/>
              </a:spcBef>
            </a:pPr>
            <a:endParaRPr lang="en-US" sz="4800" b="1" dirty="0">
              <a:ln>
                <a:solidFill>
                  <a:schemeClr val="tx1"/>
                </a:solidFill>
              </a:ln>
              <a:solidFill>
                <a:schemeClr val="accent3">
                  <a:lumMod val="60000"/>
                  <a:lumOff val="40000"/>
                </a:schemeClr>
              </a:solidFill>
              <a:latin typeface="Calibri" pitchFamily="34" charset="0"/>
            </a:endParaRPr>
          </a:p>
        </p:txBody>
      </p:sp>
      <p:sp>
        <p:nvSpPr>
          <p:cNvPr id="14" name="Rectangle 25"/>
          <p:cNvSpPr>
            <a:spLocks noChangeArrowheads="1"/>
          </p:cNvSpPr>
          <p:nvPr/>
        </p:nvSpPr>
        <p:spPr bwMode="auto">
          <a:xfrm>
            <a:off x="1295400" y="1882436"/>
            <a:ext cx="6858000" cy="2207240"/>
          </a:xfrm>
          <a:prstGeom prst="flowChartTerminator">
            <a:avLst/>
          </a:prstGeom>
          <a:noFill/>
          <a:ln>
            <a:solidFill>
              <a:schemeClr val="bg1"/>
            </a:solidFill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pPr algn="ctr"/>
            <a:r>
              <a:rPr lang="ru-RU" dirty="0">
                <a:solidFill>
                  <a:schemeClr val="bg1"/>
                </a:solidFill>
              </a:rPr>
              <a:t>19 октября 2016 года на корабле «Союз МС-02» к Международной космической станции стартовал первый </a:t>
            </a:r>
            <a:r>
              <a:rPr lang="ru-RU" dirty="0" err="1">
                <a:solidFill>
                  <a:schemeClr val="bg1"/>
                </a:solidFill>
              </a:rPr>
              <a:t>югорский</a:t>
            </a:r>
            <a:r>
              <a:rPr lang="ru-RU" dirty="0">
                <a:solidFill>
                  <a:schemeClr val="bg1"/>
                </a:solidFill>
              </a:rPr>
              <a:t> космонавт Сергей Рыжиков. В этом полете он был:</a:t>
            </a:r>
          </a:p>
        </p:txBody>
      </p:sp>
      <p:sp>
        <p:nvSpPr>
          <p:cNvPr id="13" name="Блок-схема: знак завершения 12"/>
          <p:cNvSpPr/>
          <p:nvPr/>
        </p:nvSpPr>
        <p:spPr>
          <a:xfrm>
            <a:off x="3276600" y="6019800"/>
            <a:ext cx="2819400" cy="381000"/>
          </a:xfrm>
          <a:prstGeom prst="flowChartTerminator">
            <a:avLst/>
          </a:prstGeom>
          <a:gradFill>
            <a:gsLst>
              <a:gs pos="28000">
                <a:schemeClr val="bg1"/>
              </a:gs>
              <a:gs pos="50000">
                <a:srgbClr val="00B0F0"/>
              </a:gs>
              <a:gs pos="67000">
                <a:srgbClr val="FF0000"/>
              </a:gs>
            </a:gsLst>
          </a:gradFill>
          <a:ln/>
          <a:effectLst>
            <a:glow>
              <a:schemeClr val="accent1">
                <a:alpha val="40000"/>
              </a:schemeClr>
            </a:glow>
            <a:outerShdw blurRad="190500" dist="228600" dir="2700000" sy="90000" rotWithShape="0">
              <a:srgbClr val="000000">
                <a:alpha val="25500"/>
              </a:srgbClr>
            </a:outerShdw>
            <a:reflection blurRad="38100" stA="45000" endPos="67000" dist="50800" dir="5400000" sy="-100000" algn="bl" rotWithShape="0"/>
          </a:effectLst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800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tx1"/>
                </a:solidFill>
                <a:effectLst>
                  <a:glow rad="127000">
                    <a:schemeClr val="bg2">
                      <a:lumMod val="75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Правильный</a:t>
            </a:r>
            <a:r>
              <a:rPr lang="ru-RU" sz="1800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800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tx1"/>
                </a:solidFill>
                <a:effectLst>
                  <a:glow rad="127000">
                    <a:schemeClr val="bg2">
                      <a:lumMod val="75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ответ</a:t>
            </a:r>
            <a:endParaRPr lang="ru-RU" sz="1800" dirty="0">
              <a:ln w="12700">
                <a:solidFill>
                  <a:schemeClr val="tx1"/>
                </a:solidFill>
                <a:prstDash val="solid"/>
              </a:ln>
              <a:solidFill>
                <a:schemeClr val="tx1"/>
              </a:solidFill>
              <a:effectLst>
                <a:glow rad="127000">
                  <a:schemeClr val="bg2">
                    <a:lumMod val="75000"/>
                  </a:scheme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ext Box 51"/>
          <p:cNvSpPr txBox="1">
            <a:spLocks noChangeArrowheads="1"/>
          </p:cNvSpPr>
          <p:nvPr/>
        </p:nvSpPr>
        <p:spPr bwMode="auto">
          <a:xfrm>
            <a:off x="1418165" y="651669"/>
            <a:ext cx="6172200" cy="762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 anchorCtr="1"/>
          <a:lstStyle/>
          <a:p>
            <a:pPr algn="ctr">
              <a:spcBef>
                <a:spcPct val="50000"/>
              </a:spcBef>
            </a:pPr>
            <a:r>
              <a:rPr lang="ru-RU" sz="3600" b="1" dirty="0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chemeClr val="bg2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Washington" panose="020B0500000000000000" pitchFamily="34" charset="-52"/>
              </a:rPr>
              <a:t>Личности </a:t>
            </a:r>
            <a:r>
              <a:rPr lang="ru-RU" sz="4400" b="1" dirty="0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chemeClr val="bg2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Narrow" pitchFamily="34" charset="0"/>
              </a:rPr>
              <a:t>3</a:t>
            </a:r>
            <a:r>
              <a:rPr lang="en-US" sz="4400" b="1" dirty="0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chemeClr val="bg2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Narrow" pitchFamily="34" charset="0"/>
              </a:rPr>
              <a:t>00</a:t>
            </a:r>
            <a:endParaRPr lang="en-US" sz="4400" b="1" dirty="0">
              <a:ln w="12700">
                <a:solidFill>
                  <a:sysClr val="windowText" lastClr="000000"/>
                </a:solidFill>
                <a:prstDash val="solid"/>
              </a:ln>
              <a:solidFill>
                <a:schemeClr val="bg2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ekton Pro" pitchFamily="34" charset="0"/>
            </a:endParaRPr>
          </a:p>
        </p:txBody>
      </p:sp>
      <p:sp>
        <p:nvSpPr>
          <p:cNvPr id="10" name="Штриховая стрелка вправо 9">
            <a:hlinkClick r:id="rId3" action="ppaction://hlinksldjump" highlightClick="1"/>
          </p:cNvPr>
          <p:cNvSpPr/>
          <p:nvPr/>
        </p:nvSpPr>
        <p:spPr>
          <a:xfrm>
            <a:off x="7620000" y="5880497"/>
            <a:ext cx="914400" cy="544175"/>
          </a:xfrm>
          <a:prstGeom prst="stripedRightArrow">
            <a:avLst/>
          </a:prstGeom>
          <a:solidFill>
            <a:schemeClr val="bg2">
              <a:lumMod val="25000"/>
            </a:schemeClr>
          </a:solidFill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27019876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309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28801" y="-76200"/>
            <a:ext cx="12666133" cy="7124700"/>
          </a:xfrm>
          <a:prstGeom prst="rect">
            <a:avLst/>
          </a:prstGeom>
          <a:noFill/>
        </p:spPr>
      </p:pic>
      <p:sp>
        <p:nvSpPr>
          <p:cNvPr id="3091" name="Text Box 19"/>
          <p:cNvSpPr txBox="1">
            <a:spLocks noChangeArrowheads="1"/>
          </p:cNvSpPr>
          <p:nvPr/>
        </p:nvSpPr>
        <p:spPr bwMode="auto">
          <a:xfrm>
            <a:off x="1333500" y="4364855"/>
            <a:ext cx="6781800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4800" b="1" dirty="0" smtClean="0">
                <a:ln>
                  <a:solidFill>
                    <a:schemeClr val="tx1"/>
                  </a:solidFill>
                </a:ln>
                <a:solidFill>
                  <a:schemeClr val="accent3">
                    <a:lumMod val="60000"/>
                    <a:lumOff val="40000"/>
                  </a:schemeClr>
                </a:solidFill>
                <a:latin typeface="Calibri" pitchFamily="34" charset="0"/>
              </a:rPr>
              <a:t>Николай Васильевич Архангельский</a:t>
            </a:r>
            <a:endParaRPr lang="en-US" sz="4800" b="1" dirty="0">
              <a:ln>
                <a:solidFill>
                  <a:schemeClr val="tx1"/>
                </a:solidFill>
              </a:ln>
              <a:solidFill>
                <a:schemeClr val="accent3">
                  <a:lumMod val="60000"/>
                  <a:lumOff val="40000"/>
                </a:schemeClr>
              </a:solidFill>
              <a:latin typeface="Calibri" pitchFamily="34" charset="0"/>
            </a:endParaRPr>
          </a:p>
        </p:txBody>
      </p:sp>
      <p:sp>
        <p:nvSpPr>
          <p:cNvPr id="14" name="Rectangle 25"/>
          <p:cNvSpPr>
            <a:spLocks noChangeArrowheads="1"/>
          </p:cNvSpPr>
          <p:nvPr/>
        </p:nvSpPr>
        <p:spPr bwMode="auto">
          <a:xfrm>
            <a:off x="1295400" y="859566"/>
            <a:ext cx="6858000" cy="3592175"/>
          </a:xfrm>
          <a:prstGeom prst="flowChartTerminator">
            <a:avLst/>
          </a:prstGeom>
          <a:noFill/>
          <a:ln>
            <a:solidFill>
              <a:schemeClr val="bg1"/>
            </a:solidFill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pPr algn="ctr">
              <a:defRPr/>
            </a:pPr>
            <a:r>
              <a:rPr lang="ru-RU" sz="2800" b="1" dirty="0">
                <a:solidFill>
                  <a:srgbClr val="FFFFFF"/>
                </a:solidFill>
              </a:rPr>
              <a:t>За годы войны совершил 220 боевых вылетов. В небе над Польшей в январе 1945 года его самолёт загорелся от вражеского снаряда. Повторил подвиг Гастелло.</a:t>
            </a:r>
            <a:endParaRPr lang="ru-RU" sz="2800" b="1" i="1" spc="50" dirty="0">
              <a:ln w="13500">
                <a:solidFill>
                  <a:sysClr val="windowText" lastClr="000000">
                    <a:alpha val="6500"/>
                  </a:sysClr>
                </a:solidFill>
                <a:prstDash val="solid"/>
              </a:ln>
              <a:solidFill>
                <a:srgbClr val="FFFFFF"/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  <a:p>
            <a:pPr algn="ctr">
              <a:defRPr/>
            </a:pPr>
            <a:r>
              <a:rPr lang="ru-RU" sz="2000" dirty="0" smtClean="0">
                <a:solidFill>
                  <a:schemeClr val="bg1"/>
                </a:solidFill>
              </a:rPr>
              <a:t>.</a:t>
            </a:r>
            <a:endParaRPr lang="ru-RU" sz="2000" b="1" i="1" spc="50" dirty="0">
              <a:ln w="13500">
                <a:solidFill>
                  <a:sysClr val="windowText" lastClr="000000">
                    <a:alpha val="6500"/>
                  </a:sysClr>
                </a:solidFill>
                <a:prstDash val="solid"/>
              </a:ln>
              <a:solidFill>
                <a:schemeClr val="bg1"/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  <p:sp>
        <p:nvSpPr>
          <p:cNvPr id="13" name="Блок-схема: знак завершения 12"/>
          <p:cNvSpPr/>
          <p:nvPr/>
        </p:nvSpPr>
        <p:spPr>
          <a:xfrm>
            <a:off x="3276600" y="6019800"/>
            <a:ext cx="2819400" cy="381000"/>
          </a:xfrm>
          <a:prstGeom prst="flowChartTerminator">
            <a:avLst/>
          </a:prstGeom>
          <a:gradFill>
            <a:gsLst>
              <a:gs pos="28000">
                <a:schemeClr val="bg1"/>
              </a:gs>
              <a:gs pos="50000">
                <a:srgbClr val="00B0F0"/>
              </a:gs>
              <a:gs pos="67000">
                <a:srgbClr val="FF0000"/>
              </a:gs>
            </a:gsLst>
          </a:gradFill>
          <a:ln/>
          <a:effectLst>
            <a:glow>
              <a:schemeClr val="accent1">
                <a:alpha val="40000"/>
              </a:schemeClr>
            </a:glow>
            <a:outerShdw blurRad="190500" dist="228600" dir="2700000" sy="90000" rotWithShape="0">
              <a:srgbClr val="000000">
                <a:alpha val="25500"/>
              </a:srgbClr>
            </a:outerShdw>
            <a:reflection blurRad="38100" stA="45000" endPos="67000" dist="50800" dir="5400000" sy="-100000" algn="bl" rotWithShape="0"/>
          </a:effectLst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800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tx1"/>
                </a:solidFill>
                <a:effectLst>
                  <a:glow rad="127000">
                    <a:schemeClr val="bg2">
                      <a:lumMod val="75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Правильный</a:t>
            </a:r>
            <a:r>
              <a:rPr lang="ru-RU" sz="1800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800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tx1"/>
                </a:solidFill>
                <a:effectLst>
                  <a:glow rad="127000">
                    <a:schemeClr val="bg2">
                      <a:lumMod val="75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ответ</a:t>
            </a:r>
            <a:endParaRPr lang="ru-RU" sz="1800" dirty="0">
              <a:ln w="12700">
                <a:solidFill>
                  <a:schemeClr val="tx1"/>
                </a:solidFill>
                <a:prstDash val="solid"/>
              </a:ln>
              <a:solidFill>
                <a:schemeClr val="tx1"/>
              </a:solidFill>
              <a:effectLst>
                <a:glow rad="127000">
                  <a:schemeClr val="bg2">
                    <a:lumMod val="75000"/>
                  </a:scheme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ext Box 51"/>
          <p:cNvSpPr txBox="1">
            <a:spLocks noChangeArrowheads="1"/>
          </p:cNvSpPr>
          <p:nvPr/>
        </p:nvSpPr>
        <p:spPr bwMode="auto">
          <a:xfrm>
            <a:off x="1447800" y="235738"/>
            <a:ext cx="6172200" cy="762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 anchorCtr="1"/>
          <a:lstStyle/>
          <a:p>
            <a:pPr algn="ctr">
              <a:spcBef>
                <a:spcPct val="50000"/>
              </a:spcBef>
            </a:pPr>
            <a:r>
              <a:rPr lang="ru-RU" sz="3600" b="1" dirty="0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chemeClr val="bg2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Washington" panose="020B0500000000000000" pitchFamily="34" charset="-52"/>
              </a:rPr>
              <a:t>Личности </a:t>
            </a:r>
            <a:r>
              <a:rPr lang="ru-RU" sz="4400" b="1" dirty="0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chemeClr val="bg2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Narrow" pitchFamily="34" charset="0"/>
              </a:rPr>
              <a:t>4</a:t>
            </a:r>
            <a:r>
              <a:rPr lang="en-US" sz="4400" b="1" dirty="0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chemeClr val="bg2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Narrow" pitchFamily="34" charset="0"/>
              </a:rPr>
              <a:t>00</a:t>
            </a:r>
            <a:endParaRPr lang="en-US" sz="4400" b="1" dirty="0">
              <a:ln w="12700">
                <a:solidFill>
                  <a:sysClr val="windowText" lastClr="000000"/>
                </a:solidFill>
                <a:prstDash val="solid"/>
              </a:ln>
              <a:solidFill>
                <a:schemeClr val="bg2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ekton Pro" pitchFamily="34" charset="0"/>
            </a:endParaRPr>
          </a:p>
        </p:txBody>
      </p:sp>
      <p:sp>
        <p:nvSpPr>
          <p:cNvPr id="10" name="Штриховая стрелка вправо 9">
            <a:hlinkClick r:id="rId3" action="ppaction://hlinksldjump" highlightClick="1"/>
          </p:cNvPr>
          <p:cNvSpPr/>
          <p:nvPr/>
        </p:nvSpPr>
        <p:spPr>
          <a:xfrm>
            <a:off x="7620000" y="5880497"/>
            <a:ext cx="914400" cy="544175"/>
          </a:xfrm>
          <a:prstGeom prst="stripedRightArrow">
            <a:avLst/>
          </a:prstGeom>
          <a:solidFill>
            <a:schemeClr val="bg2">
              <a:lumMod val="25000"/>
            </a:schemeClr>
          </a:solidFill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9528255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309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28801" y="-76200"/>
            <a:ext cx="12666133" cy="7124700"/>
          </a:xfrm>
          <a:prstGeom prst="rect">
            <a:avLst/>
          </a:prstGeom>
          <a:noFill/>
        </p:spPr>
      </p:pic>
      <p:sp>
        <p:nvSpPr>
          <p:cNvPr id="3091" name="Text Box 19"/>
          <p:cNvSpPr txBox="1">
            <a:spLocks noChangeArrowheads="1"/>
          </p:cNvSpPr>
          <p:nvPr/>
        </p:nvSpPr>
        <p:spPr bwMode="auto">
          <a:xfrm>
            <a:off x="1590652" y="4421376"/>
            <a:ext cx="6248400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4000" b="1" dirty="0" smtClean="0">
                <a:ln>
                  <a:solidFill>
                    <a:schemeClr val="tx1"/>
                  </a:solidFill>
                </a:ln>
                <a:solidFill>
                  <a:schemeClr val="accent3">
                    <a:lumMod val="60000"/>
                    <a:lumOff val="40000"/>
                  </a:schemeClr>
                </a:solidFill>
                <a:latin typeface="Calibri" pitchFamily="34" charset="0"/>
              </a:rPr>
              <a:t>Сергей Семёнович </a:t>
            </a:r>
            <a:r>
              <a:rPr lang="ru-RU" sz="4000" b="1" dirty="0" err="1" smtClean="0">
                <a:ln>
                  <a:solidFill>
                    <a:schemeClr val="tx1"/>
                  </a:solidFill>
                </a:ln>
                <a:solidFill>
                  <a:schemeClr val="accent3">
                    <a:lumMod val="60000"/>
                    <a:lumOff val="40000"/>
                  </a:schemeClr>
                </a:solidFill>
                <a:latin typeface="Calibri" pitchFamily="34" charset="0"/>
              </a:rPr>
              <a:t>Собянин</a:t>
            </a:r>
            <a:endParaRPr lang="en-US" sz="4000" b="1" dirty="0">
              <a:ln>
                <a:solidFill>
                  <a:schemeClr val="tx1"/>
                </a:solidFill>
              </a:ln>
              <a:solidFill>
                <a:schemeClr val="accent3">
                  <a:lumMod val="60000"/>
                  <a:lumOff val="40000"/>
                </a:schemeClr>
              </a:solidFill>
              <a:latin typeface="Calibri" pitchFamily="34" charset="0"/>
            </a:endParaRPr>
          </a:p>
        </p:txBody>
      </p:sp>
      <p:sp>
        <p:nvSpPr>
          <p:cNvPr id="14" name="Rectangle 25"/>
          <p:cNvSpPr>
            <a:spLocks noChangeArrowheads="1"/>
          </p:cNvSpPr>
          <p:nvPr/>
        </p:nvSpPr>
        <p:spPr bwMode="auto">
          <a:xfrm>
            <a:off x="1285852" y="2220800"/>
            <a:ext cx="6858000" cy="1947565"/>
          </a:xfrm>
          <a:prstGeom prst="flowChartTerminator">
            <a:avLst/>
          </a:prstGeom>
          <a:noFill/>
          <a:ln>
            <a:solidFill>
              <a:schemeClr val="bg1"/>
            </a:solidFill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pPr algn="ctr">
              <a:defRPr/>
            </a:pPr>
            <a:r>
              <a:rPr lang="ru-RU" sz="2800" b="1" i="1" spc="50" dirty="0" smtClean="0">
                <a:ln w="13500">
                  <a:solidFill>
                    <a:sysClr val="windowText" lastClr="000000">
                      <a:alpha val="6500"/>
                    </a:sysClr>
                  </a:solidFill>
                  <a:prstDash val="solid"/>
                </a:ln>
                <a:solidFill>
                  <a:schemeClr val="bg1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Назовите председателя Думы ХМАО(1996-2001), он же действующий мэр Москвы.</a:t>
            </a:r>
            <a:endParaRPr lang="ru-RU" sz="2800" b="1" i="1" spc="50" dirty="0">
              <a:ln w="13500">
                <a:solidFill>
                  <a:sysClr val="windowText" lastClr="000000">
                    <a:alpha val="6500"/>
                  </a:sysClr>
                </a:solidFill>
                <a:prstDash val="solid"/>
              </a:ln>
              <a:solidFill>
                <a:schemeClr val="bg1"/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  <p:sp>
        <p:nvSpPr>
          <p:cNvPr id="13" name="Блок-схема: знак завершения 12"/>
          <p:cNvSpPr/>
          <p:nvPr/>
        </p:nvSpPr>
        <p:spPr>
          <a:xfrm>
            <a:off x="3200400" y="6148450"/>
            <a:ext cx="2819400" cy="381000"/>
          </a:xfrm>
          <a:prstGeom prst="flowChartTerminator">
            <a:avLst/>
          </a:prstGeom>
          <a:gradFill>
            <a:gsLst>
              <a:gs pos="28000">
                <a:schemeClr val="bg1"/>
              </a:gs>
              <a:gs pos="50000">
                <a:srgbClr val="00B0F0"/>
              </a:gs>
              <a:gs pos="67000">
                <a:srgbClr val="FF0000"/>
              </a:gs>
            </a:gsLst>
          </a:gradFill>
          <a:ln/>
          <a:effectLst>
            <a:glow>
              <a:schemeClr val="accent1">
                <a:alpha val="40000"/>
              </a:schemeClr>
            </a:glow>
            <a:outerShdw blurRad="190500" dist="228600" dir="2700000" sy="90000" rotWithShape="0">
              <a:srgbClr val="000000">
                <a:alpha val="25500"/>
              </a:srgbClr>
            </a:outerShdw>
            <a:reflection blurRad="38100" stA="45000" endPos="67000" dist="50800" dir="5400000" sy="-100000" algn="bl" rotWithShape="0"/>
          </a:effectLst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800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tx1"/>
                </a:solidFill>
                <a:effectLst>
                  <a:glow rad="127000">
                    <a:schemeClr val="bg2">
                      <a:lumMod val="75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Правильный</a:t>
            </a:r>
            <a:r>
              <a:rPr lang="ru-RU" sz="1800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800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tx1"/>
                </a:solidFill>
                <a:effectLst>
                  <a:glow rad="127000">
                    <a:schemeClr val="bg2">
                      <a:lumMod val="75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ответ</a:t>
            </a:r>
            <a:endParaRPr lang="ru-RU" sz="1800" dirty="0">
              <a:ln w="12700">
                <a:solidFill>
                  <a:schemeClr val="tx1"/>
                </a:solidFill>
                <a:prstDash val="solid"/>
              </a:ln>
              <a:solidFill>
                <a:schemeClr val="tx1"/>
              </a:solidFill>
              <a:effectLst>
                <a:glow rad="127000">
                  <a:schemeClr val="bg2">
                    <a:lumMod val="75000"/>
                  </a:scheme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ext Box 51"/>
          <p:cNvSpPr txBox="1">
            <a:spLocks noChangeArrowheads="1"/>
          </p:cNvSpPr>
          <p:nvPr/>
        </p:nvSpPr>
        <p:spPr bwMode="auto">
          <a:xfrm>
            <a:off x="1418165" y="651669"/>
            <a:ext cx="6172200" cy="762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 anchorCtr="1"/>
          <a:lstStyle/>
          <a:p>
            <a:pPr algn="ctr">
              <a:spcBef>
                <a:spcPct val="50000"/>
              </a:spcBef>
            </a:pPr>
            <a:r>
              <a:rPr lang="ru-RU" sz="3600" b="1" dirty="0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chemeClr val="bg2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Washington" panose="020B0500000000000000" pitchFamily="34" charset="-52"/>
              </a:rPr>
              <a:t>Личности </a:t>
            </a:r>
            <a:r>
              <a:rPr lang="ru-RU" sz="4400" b="1" dirty="0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chemeClr val="bg2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Narrow" pitchFamily="34" charset="0"/>
              </a:rPr>
              <a:t>5</a:t>
            </a:r>
            <a:r>
              <a:rPr lang="en-US" sz="4400" b="1" dirty="0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chemeClr val="bg2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Narrow" pitchFamily="34" charset="0"/>
              </a:rPr>
              <a:t>00</a:t>
            </a:r>
            <a:endParaRPr lang="en-US" sz="4400" b="1" dirty="0">
              <a:ln w="12700">
                <a:solidFill>
                  <a:sysClr val="windowText" lastClr="000000"/>
                </a:solidFill>
                <a:prstDash val="solid"/>
              </a:ln>
              <a:solidFill>
                <a:schemeClr val="bg2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ekton Pro" pitchFamily="34" charset="0"/>
            </a:endParaRPr>
          </a:p>
        </p:txBody>
      </p:sp>
      <p:sp>
        <p:nvSpPr>
          <p:cNvPr id="10" name="Штриховая стрелка вправо 9">
            <a:hlinkClick r:id="rId3" action="ppaction://hlinksldjump" highlightClick="1"/>
          </p:cNvPr>
          <p:cNvSpPr/>
          <p:nvPr/>
        </p:nvSpPr>
        <p:spPr>
          <a:xfrm>
            <a:off x="7620000" y="5880497"/>
            <a:ext cx="914400" cy="544175"/>
          </a:xfrm>
          <a:prstGeom prst="stripedRightArrow">
            <a:avLst/>
          </a:prstGeom>
          <a:solidFill>
            <a:schemeClr val="bg2">
              <a:lumMod val="25000"/>
            </a:schemeClr>
          </a:solidFill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90769317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309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28801" y="-76200"/>
            <a:ext cx="12666133" cy="7124700"/>
          </a:xfrm>
          <a:prstGeom prst="rect">
            <a:avLst/>
          </a:prstGeom>
          <a:noFill/>
        </p:spPr>
      </p:pic>
      <p:sp>
        <p:nvSpPr>
          <p:cNvPr id="3091" name="Text Box 19"/>
          <p:cNvSpPr txBox="1">
            <a:spLocks noChangeArrowheads="1"/>
          </p:cNvSpPr>
          <p:nvPr/>
        </p:nvSpPr>
        <p:spPr bwMode="auto">
          <a:xfrm>
            <a:off x="1562100" y="4675275"/>
            <a:ext cx="62484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4800" b="1" dirty="0" smtClean="0">
                <a:ln>
                  <a:solidFill>
                    <a:schemeClr val="tx1"/>
                  </a:solidFill>
                </a:ln>
                <a:solidFill>
                  <a:schemeClr val="accent3">
                    <a:lumMod val="60000"/>
                    <a:lumOff val="40000"/>
                  </a:schemeClr>
                </a:solidFill>
                <a:latin typeface="Calibri" pitchFamily="34" charset="0"/>
              </a:rPr>
              <a:t>«если я буду жив»</a:t>
            </a:r>
            <a:endParaRPr lang="en-US" sz="4800" b="1" dirty="0">
              <a:ln>
                <a:solidFill>
                  <a:schemeClr val="tx1"/>
                </a:solidFill>
              </a:ln>
              <a:solidFill>
                <a:schemeClr val="accent3">
                  <a:lumMod val="60000"/>
                  <a:lumOff val="40000"/>
                </a:schemeClr>
              </a:solidFill>
              <a:latin typeface="Calibri" pitchFamily="34" charset="0"/>
            </a:endParaRPr>
          </a:p>
        </p:txBody>
      </p:sp>
      <p:sp>
        <p:nvSpPr>
          <p:cNvPr id="14" name="Rectangle 25"/>
          <p:cNvSpPr>
            <a:spLocks noChangeArrowheads="1"/>
          </p:cNvSpPr>
          <p:nvPr/>
        </p:nvSpPr>
        <p:spPr bwMode="auto">
          <a:xfrm>
            <a:off x="1203036" y="2028856"/>
            <a:ext cx="6858000" cy="2466915"/>
          </a:xfrm>
          <a:prstGeom prst="flowChartTerminator">
            <a:avLst/>
          </a:prstGeom>
          <a:noFill/>
          <a:ln>
            <a:solidFill>
              <a:schemeClr val="bg1"/>
            </a:solidFill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pPr algn="ctr">
              <a:defRPr/>
            </a:pPr>
            <a:r>
              <a:rPr lang="ru-RU" sz="3600" b="1" i="1" spc="50" dirty="0" smtClean="0">
                <a:ln w="13500">
                  <a:solidFill>
                    <a:sysClr val="windowText" lastClr="000000">
                      <a:alpha val="6500"/>
                    </a:sysClr>
                  </a:solidFill>
                  <a:prstDash val="solid"/>
                </a:ln>
                <a:solidFill>
                  <a:schemeClr val="bg1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cs typeface="Times New Roman" charset="0"/>
              </a:rPr>
              <a:t>Когда ханты говорят «если моей сказке продолжаться» - это означает…</a:t>
            </a:r>
            <a:endParaRPr lang="ru-RU" sz="3600" b="1" i="1" spc="50" dirty="0">
              <a:ln w="13500">
                <a:solidFill>
                  <a:sysClr val="windowText" lastClr="000000">
                    <a:alpha val="6500"/>
                  </a:sysClr>
                </a:solidFill>
                <a:prstDash val="solid"/>
              </a:ln>
              <a:solidFill>
                <a:schemeClr val="bg1"/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  <p:sp>
        <p:nvSpPr>
          <p:cNvPr id="15" name="Text Box 51"/>
          <p:cNvSpPr txBox="1">
            <a:spLocks noChangeArrowheads="1"/>
          </p:cNvSpPr>
          <p:nvPr/>
        </p:nvSpPr>
        <p:spPr bwMode="auto">
          <a:xfrm>
            <a:off x="1562100" y="724692"/>
            <a:ext cx="6057900" cy="639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 anchorCtr="1"/>
          <a:lstStyle/>
          <a:p>
            <a:pPr algn="ctr">
              <a:spcBef>
                <a:spcPct val="50000"/>
              </a:spcBef>
            </a:pPr>
            <a:r>
              <a:rPr lang="ru-RU" sz="4400" b="1" dirty="0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chemeClr val="bg2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Washington" panose="020B0500000000000000" pitchFamily="34" charset="-52"/>
              </a:rPr>
              <a:t>Местное население</a:t>
            </a:r>
            <a:r>
              <a:rPr lang="ru-RU" sz="4400" b="1" dirty="0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chemeClr val="bg2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Narrow" pitchFamily="34" charset="0"/>
              </a:rPr>
              <a:t> </a:t>
            </a:r>
            <a:r>
              <a:rPr lang="en-US" sz="4400" b="1" dirty="0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chemeClr val="bg2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Narrow" pitchFamily="34" charset="0"/>
              </a:rPr>
              <a:t>100</a:t>
            </a:r>
            <a:endParaRPr lang="en-US" sz="4400" b="1" dirty="0">
              <a:ln w="12700">
                <a:solidFill>
                  <a:sysClr val="windowText" lastClr="000000"/>
                </a:solidFill>
                <a:prstDash val="solid"/>
              </a:ln>
              <a:solidFill>
                <a:schemeClr val="bg2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ekton Pro" pitchFamily="34" charset="0"/>
            </a:endParaRPr>
          </a:p>
        </p:txBody>
      </p:sp>
      <p:sp>
        <p:nvSpPr>
          <p:cNvPr id="13" name="Блок-схема: знак завершения 12"/>
          <p:cNvSpPr/>
          <p:nvPr/>
        </p:nvSpPr>
        <p:spPr>
          <a:xfrm>
            <a:off x="3276600" y="6019800"/>
            <a:ext cx="2819400" cy="381000"/>
          </a:xfrm>
          <a:prstGeom prst="flowChartTerminator">
            <a:avLst/>
          </a:prstGeom>
          <a:gradFill>
            <a:gsLst>
              <a:gs pos="28000">
                <a:schemeClr val="bg1"/>
              </a:gs>
              <a:gs pos="50000">
                <a:srgbClr val="00B0F0"/>
              </a:gs>
              <a:gs pos="67000">
                <a:srgbClr val="FF0000"/>
              </a:gs>
            </a:gsLst>
          </a:gradFill>
          <a:ln/>
          <a:effectLst>
            <a:glow>
              <a:schemeClr val="accent1">
                <a:alpha val="40000"/>
              </a:schemeClr>
            </a:glow>
            <a:outerShdw blurRad="190500" dist="228600" dir="2700000" sy="90000" rotWithShape="0">
              <a:srgbClr val="000000">
                <a:alpha val="25500"/>
              </a:srgbClr>
            </a:outerShdw>
            <a:reflection blurRad="38100" stA="45000" endPos="67000" dist="50800" dir="5400000" sy="-100000" algn="bl" rotWithShape="0"/>
          </a:effectLst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800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tx1"/>
                </a:solidFill>
                <a:effectLst>
                  <a:glow rad="127000">
                    <a:schemeClr val="bg2">
                      <a:lumMod val="75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Правильный</a:t>
            </a:r>
            <a:r>
              <a:rPr lang="ru-RU" sz="1800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800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tx1"/>
                </a:solidFill>
                <a:effectLst>
                  <a:glow rad="127000">
                    <a:schemeClr val="bg2">
                      <a:lumMod val="75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ответ</a:t>
            </a:r>
            <a:endParaRPr lang="ru-RU" sz="1800" dirty="0">
              <a:ln w="12700">
                <a:solidFill>
                  <a:schemeClr val="tx1"/>
                </a:solidFill>
                <a:prstDash val="solid"/>
              </a:ln>
              <a:solidFill>
                <a:schemeClr val="tx1"/>
              </a:solidFill>
              <a:effectLst>
                <a:glow rad="127000">
                  <a:schemeClr val="bg2">
                    <a:lumMod val="75000"/>
                  </a:scheme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Штриховая стрелка вправо 7">
            <a:hlinkClick r:id="rId3" action="ppaction://hlinksldjump" highlightClick="1"/>
          </p:cNvPr>
          <p:cNvSpPr/>
          <p:nvPr/>
        </p:nvSpPr>
        <p:spPr>
          <a:xfrm>
            <a:off x="7620000" y="5880497"/>
            <a:ext cx="914400" cy="544175"/>
          </a:xfrm>
          <a:prstGeom prst="stripedRightArrow">
            <a:avLst/>
          </a:prstGeom>
          <a:solidFill>
            <a:schemeClr val="bg2">
              <a:lumMod val="25000"/>
            </a:schemeClr>
          </a:solidFill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39104473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3091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28801" y="-76200"/>
            <a:ext cx="12666133" cy="7124700"/>
          </a:xfrm>
          <a:prstGeom prst="rect">
            <a:avLst/>
          </a:prstGeom>
          <a:noFill/>
        </p:spPr>
      </p:pic>
      <p:sp>
        <p:nvSpPr>
          <p:cNvPr id="3091" name="Text Box 19"/>
          <p:cNvSpPr txBox="1">
            <a:spLocks noChangeArrowheads="1"/>
          </p:cNvSpPr>
          <p:nvPr/>
        </p:nvSpPr>
        <p:spPr bwMode="auto">
          <a:xfrm>
            <a:off x="1562100" y="4406788"/>
            <a:ext cx="62484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4800" b="1" dirty="0" smtClean="0">
                <a:ln>
                  <a:solidFill>
                    <a:schemeClr val="tx1"/>
                  </a:solidFill>
                </a:ln>
                <a:solidFill>
                  <a:schemeClr val="accent3">
                    <a:lumMod val="60000"/>
                    <a:lumOff val="40000"/>
                  </a:schemeClr>
                </a:solidFill>
                <a:latin typeface="Calibri" pitchFamily="34" charset="0"/>
              </a:rPr>
              <a:t>Остяки и вогулы</a:t>
            </a:r>
            <a:endParaRPr lang="en-US" sz="4800" b="1" dirty="0">
              <a:ln>
                <a:solidFill>
                  <a:schemeClr val="tx1"/>
                </a:solidFill>
              </a:ln>
              <a:solidFill>
                <a:schemeClr val="accent3">
                  <a:lumMod val="60000"/>
                  <a:lumOff val="40000"/>
                </a:schemeClr>
              </a:solidFill>
              <a:latin typeface="Calibri" pitchFamily="34" charset="0"/>
            </a:endParaRPr>
          </a:p>
        </p:txBody>
      </p:sp>
      <p:sp>
        <p:nvSpPr>
          <p:cNvPr id="14" name="Rectangle 25"/>
          <p:cNvSpPr>
            <a:spLocks noChangeArrowheads="1"/>
          </p:cNvSpPr>
          <p:nvPr/>
        </p:nvSpPr>
        <p:spPr bwMode="auto">
          <a:xfrm>
            <a:off x="1295400" y="2142112"/>
            <a:ext cx="6858000" cy="1687890"/>
          </a:xfrm>
          <a:prstGeom prst="flowChartTerminator">
            <a:avLst/>
          </a:prstGeom>
          <a:noFill/>
          <a:ln>
            <a:solidFill>
              <a:schemeClr val="bg1"/>
            </a:solidFill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pPr algn="ctr">
              <a:defRPr/>
            </a:pPr>
            <a:r>
              <a:rPr lang="ru-RU" sz="3600" b="1" i="1" spc="50" dirty="0" smtClean="0">
                <a:ln w="13500">
                  <a:solidFill>
                    <a:sysClr val="windowText" lastClr="000000">
                      <a:alpha val="6500"/>
                    </a:sysClr>
                  </a:solidFill>
                  <a:prstDash val="solid"/>
                </a:ln>
                <a:solidFill>
                  <a:schemeClr val="bg1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Устаревшее название ханты и манси </a:t>
            </a:r>
            <a:endParaRPr lang="ru-RU" sz="3600" b="1" i="1" spc="50" dirty="0">
              <a:ln w="13500">
                <a:solidFill>
                  <a:sysClr val="windowText" lastClr="000000">
                    <a:alpha val="6500"/>
                  </a:sysClr>
                </a:solidFill>
                <a:prstDash val="solid"/>
              </a:ln>
              <a:solidFill>
                <a:schemeClr val="bg1"/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  <p:sp>
        <p:nvSpPr>
          <p:cNvPr id="13" name="Блок-схема: знак завершения 12"/>
          <p:cNvSpPr/>
          <p:nvPr/>
        </p:nvSpPr>
        <p:spPr>
          <a:xfrm>
            <a:off x="3276600" y="6019800"/>
            <a:ext cx="2819400" cy="381000"/>
          </a:xfrm>
          <a:prstGeom prst="flowChartTerminator">
            <a:avLst/>
          </a:prstGeom>
          <a:gradFill>
            <a:gsLst>
              <a:gs pos="28000">
                <a:schemeClr val="bg1"/>
              </a:gs>
              <a:gs pos="50000">
                <a:srgbClr val="00B0F0"/>
              </a:gs>
              <a:gs pos="67000">
                <a:srgbClr val="FF0000"/>
              </a:gs>
            </a:gsLst>
          </a:gradFill>
          <a:ln/>
          <a:effectLst>
            <a:glow>
              <a:schemeClr val="accent1">
                <a:alpha val="40000"/>
              </a:schemeClr>
            </a:glow>
            <a:outerShdw blurRad="190500" dist="228600" dir="2700000" sy="90000" rotWithShape="0">
              <a:srgbClr val="000000">
                <a:alpha val="25500"/>
              </a:srgbClr>
            </a:outerShdw>
            <a:reflection blurRad="38100" stA="45000" endPos="67000" dist="50800" dir="5400000" sy="-100000" algn="bl" rotWithShape="0"/>
          </a:effectLst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800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tx1"/>
                </a:solidFill>
                <a:effectLst>
                  <a:glow rad="127000">
                    <a:schemeClr val="bg2">
                      <a:lumMod val="75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Правильный</a:t>
            </a:r>
            <a:r>
              <a:rPr lang="ru-RU" sz="1800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800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tx1"/>
                </a:solidFill>
                <a:effectLst>
                  <a:glow rad="127000">
                    <a:schemeClr val="bg2">
                      <a:lumMod val="75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ответ</a:t>
            </a:r>
            <a:endParaRPr lang="ru-RU" sz="1800" dirty="0">
              <a:ln w="12700">
                <a:solidFill>
                  <a:schemeClr val="tx1"/>
                </a:solidFill>
                <a:prstDash val="solid"/>
              </a:ln>
              <a:solidFill>
                <a:schemeClr val="tx1"/>
              </a:solidFill>
              <a:effectLst>
                <a:glow rad="127000">
                  <a:schemeClr val="bg2">
                    <a:lumMod val="75000"/>
                  </a:scheme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ext Box 51"/>
          <p:cNvSpPr txBox="1">
            <a:spLocks noChangeArrowheads="1"/>
          </p:cNvSpPr>
          <p:nvPr/>
        </p:nvSpPr>
        <p:spPr bwMode="auto">
          <a:xfrm>
            <a:off x="1115616" y="724692"/>
            <a:ext cx="6694884" cy="639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 anchorCtr="1"/>
          <a:lstStyle/>
          <a:p>
            <a:pPr algn="ctr">
              <a:spcBef>
                <a:spcPct val="50000"/>
              </a:spcBef>
            </a:pPr>
            <a:r>
              <a:rPr lang="ru-RU" sz="4400" b="1" dirty="0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chemeClr val="bg2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Washington" panose="020B0500000000000000" pitchFamily="34" charset="-52"/>
              </a:rPr>
              <a:t>Местное население</a:t>
            </a:r>
            <a:r>
              <a:rPr lang="ru-RU" sz="4400" b="1" dirty="0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chemeClr val="bg2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Narrow" pitchFamily="34" charset="0"/>
              </a:rPr>
              <a:t> </a:t>
            </a:r>
            <a:r>
              <a:rPr lang="ru-RU" sz="4400" b="1" dirty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chemeClr val="bg2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Narrow" pitchFamily="34" charset="0"/>
              </a:rPr>
              <a:t>2</a:t>
            </a:r>
            <a:r>
              <a:rPr lang="en-US" sz="4400" b="1" dirty="0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chemeClr val="bg2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Narrow" pitchFamily="34" charset="0"/>
              </a:rPr>
              <a:t>00</a:t>
            </a:r>
            <a:endParaRPr lang="en-US" sz="4400" b="1" dirty="0">
              <a:ln w="12700">
                <a:solidFill>
                  <a:sysClr val="windowText" lastClr="000000"/>
                </a:solidFill>
                <a:prstDash val="solid"/>
              </a:ln>
              <a:solidFill>
                <a:schemeClr val="bg2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ekton Pro" pitchFamily="34" charset="0"/>
            </a:endParaRPr>
          </a:p>
        </p:txBody>
      </p:sp>
      <p:sp>
        <p:nvSpPr>
          <p:cNvPr id="10" name="Штриховая стрелка вправо 9">
            <a:hlinkClick r:id="rId3" action="ppaction://hlinksldjump" highlightClick="1"/>
          </p:cNvPr>
          <p:cNvSpPr/>
          <p:nvPr/>
        </p:nvSpPr>
        <p:spPr>
          <a:xfrm>
            <a:off x="7620000" y="5880497"/>
            <a:ext cx="914400" cy="544175"/>
          </a:xfrm>
          <a:prstGeom prst="stripedRightArrow">
            <a:avLst/>
          </a:prstGeom>
          <a:solidFill>
            <a:schemeClr val="bg2">
              <a:lumMod val="25000"/>
            </a:schemeClr>
          </a:solidFill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82961926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3091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28801" y="-76200"/>
            <a:ext cx="12666133" cy="7124700"/>
          </a:xfrm>
          <a:prstGeom prst="rect">
            <a:avLst/>
          </a:prstGeom>
          <a:noFill/>
        </p:spPr>
      </p:pic>
      <p:sp>
        <p:nvSpPr>
          <p:cNvPr id="3091" name="Text Box 19"/>
          <p:cNvSpPr txBox="1">
            <a:spLocks noChangeArrowheads="1"/>
          </p:cNvSpPr>
          <p:nvPr/>
        </p:nvSpPr>
        <p:spPr bwMode="auto">
          <a:xfrm>
            <a:off x="1600200" y="4343400"/>
            <a:ext cx="62484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4800" b="1" dirty="0" smtClean="0">
                <a:ln>
                  <a:solidFill>
                    <a:schemeClr val="tx1"/>
                  </a:solidFill>
                </a:ln>
                <a:solidFill>
                  <a:schemeClr val="accent3">
                    <a:lumMod val="60000"/>
                    <a:lumOff val="40000"/>
                  </a:schemeClr>
                </a:solidFill>
                <a:latin typeface="Calibri" pitchFamily="34" charset="0"/>
              </a:rPr>
              <a:t>Шаман</a:t>
            </a:r>
            <a:endParaRPr lang="en-US" sz="4800" b="1" dirty="0">
              <a:ln>
                <a:solidFill>
                  <a:schemeClr val="tx1"/>
                </a:solidFill>
              </a:ln>
              <a:solidFill>
                <a:schemeClr val="accent3">
                  <a:lumMod val="60000"/>
                  <a:lumOff val="40000"/>
                </a:schemeClr>
              </a:solidFill>
              <a:latin typeface="Calibri" pitchFamily="34" charset="0"/>
            </a:endParaRPr>
          </a:p>
        </p:txBody>
      </p:sp>
      <p:sp>
        <p:nvSpPr>
          <p:cNvPr id="14" name="Rectangle 25"/>
          <p:cNvSpPr>
            <a:spLocks noChangeArrowheads="1"/>
          </p:cNvSpPr>
          <p:nvPr/>
        </p:nvSpPr>
        <p:spPr bwMode="auto">
          <a:xfrm>
            <a:off x="1295400" y="1363087"/>
            <a:ext cx="6858000" cy="3245941"/>
          </a:xfrm>
          <a:prstGeom prst="flowChartTerminator">
            <a:avLst/>
          </a:prstGeom>
          <a:noFill/>
          <a:ln>
            <a:solidFill>
              <a:schemeClr val="bg1"/>
            </a:solidFill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pPr algn="ctr">
              <a:defRPr/>
            </a:pPr>
            <a:r>
              <a:rPr lang="ru-RU" spc="50" dirty="0">
                <a:ln w="13500">
                  <a:solidFill>
                    <a:sysClr val="windowText" lastClr="000000">
                      <a:alpha val="6500"/>
                    </a:sysClr>
                  </a:solidFill>
                  <a:prstDash val="solid"/>
                </a:ln>
                <a:solidFill>
                  <a:schemeClr val="bg1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Кто помогал ханты и манси проводить праздники и жертвоприношение, связываться с духами и просить их о помощи, кого считали лекарем? Неотъемлемым атрибутом для него был бубен с </a:t>
            </a:r>
            <a:r>
              <a:rPr lang="ru-RU" spc="50" dirty="0" smtClean="0">
                <a:ln w="13500">
                  <a:solidFill>
                    <a:sysClr val="windowText" lastClr="000000">
                      <a:alpha val="6500"/>
                    </a:sysClr>
                  </a:solidFill>
                  <a:prstDash val="solid"/>
                </a:ln>
                <a:solidFill>
                  <a:schemeClr val="bg1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колотушкой</a:t>
            </a:r>
            <a:endParaRPr lang="ru-RU" spc="50" dirty="0">
              <a:ln w="13500">
                <a:solidFill>
                  <a:sysClr val="windowText" lastClr="000000">
                    <a:alpha val="6500"/>
                  </a:sysClr>
                </a:solidFill>
                <a:prstDash val="solid"/>
              </a:ln>
              <a:solidFill>
                <a:schemeClr val="bg1"/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  <p:sp>
        <p:nvSpPr>
          <p:cNvPr id="13" name="Блок-схема: знак завершения 12"/>
          <p:cNvSpPr/>
          <p:nvPr/>
        </p:nvSpPr>
        <p:spPr>
          <a:xfrm>
            <a:off x="3276600" y="6019800"/>
            <a:ext cx="2819400" cy="381000"/>
          </a:xfrm>
          <a:prstGeom prst="flowChartTerminator">
            <a:avLst/>
          </a:prstGeom>
          <a:gradFill>
            <a:gsLst>
              <a:gs pos="28000">
                <a:schemeClr val="bg1"/>
              </a:gs>
              <a:gs pos="50000">
                <a:srgbClr val="00B0F0"/>
              </a:gs>
              <a:gs pos="67000">
                <a:srgbClr val="FF0000"/>
              </a:gs>
            </a:gsLst>
          </a:gradFill>
          <a:ln/>
          <a:effectLst>
            <a:glow>
              <a:schemeClr val="accent1">
                <a:alpha val="40000"/>
              </a:schemeClr>
            </a:glow>
            <a:outerShdw blurRad="190500" dist="228600" dir="2700000" sy="90000" rotWithShape="0">
              <a:srgbClr val="000000">
                <a:alpha val="25500"/>
              </a:srgbClr>
            </a:outerShdw>
            <a:reflection blurRad="38100" stA="45000" endPos="67000" dist="50800" dir="5400000" sy="-100000" algn="bl" rotWithShape="0"/>
          </a:effectLst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800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tx1"/>
                </a:solidFill>
                <a:effectLst>
                  <a:glow rad="127000">
                    <a:schemeClr val="bg2">
                      <a:lumMod val="75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Правильный</a:t>
            </a:r>
            <a:r>
              <a:rPr lang="ru-RU" sz="1800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800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tx1"/>
                </a:solidFill>
                <a:effectLst>
                  <a:glow rad="127000">
                    <a:schemeClr val="bg2">
                      <a:lumMod val="75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ответ</a:t>
            </a:r>
            <a:endParaRPr lang="ru-RU" sz="1800" dirty="0">
              <a:ln w="12700">
                <a:solidFill>
                  <a:schemeClr val="tx1"/>
                </a:solidFill>
                <a:prstDash val="solid"/>
              </a:ln>
              <a:solidFill>
                <a:schemeClr val="tx1"/>
              </a:solidFill>
              <a:effectLst>
                <a:glow rad="127000">
                  <a:schemeClr val="bg2">
                    <a:lumMod val="75000"/>
                  </a:scheme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ext Box 51"/>
          <p:cNvSpPr txBox="1">
            <a:spLocks noChangeArrowheads="1"/>
          </p:cNvSpPr>
          <p:nvPr/>
        </p:nvSpPr>
        <p:spPr bwMode="auto">
          <a:xfrm>
            <a:off x="1187624" y="724692"/>
            <a:ext cx="6660976" cy="639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 anchorCtr="1"/>
          <a:lstStyle/>
          <a:p>
            <a:pPr algn="ctr">
              <a:spcBef>
                <a:spcPct val="50000"/>
              </a:spcBef>
            </a:pPr>
            <a:r>
              <a:rPr lang="ru-RU" sz="4400" b="1" dirty="0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chemeClr val="bg2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Washington" panose="020B0500000000000000" pitchFamily="34" charset="-52"/>
              </a:rPr>
              <a:t>Местное население </a:t>
            </a:r>
            <a:r>
              <a:rPr lang="ru-RU" sz="4400" b="1" dirty="0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chemeClr val="bg2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Narrow" pitchFamily="34" charset="0"/>
              </a:rPr>
              <a:t> </a:t>
            </a:r>
            <a:r>
              <a:rPr lang="ru-RU" sz="4400" b="1" dirty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chemeClr val="bg2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Narrow" pitchFamily="34" charset="0"/>
              </a:rPr>
              <a:t>3</a:t>
            </a:r>
            <a:r>
              <a:rPr lang="en-US" sz="4400" b="1" dirty="0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chemeClr val="bg2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Narrow" pitchFamily="34" charset="0"/>
              </a:rPr>
              <a:t>00</a:t>
            </a:r>
            <a:endParaRPr lang="en-US" sz="4400" b="1" dirty="0">
              <a:ln w="12700">
                <a:solidFill>
                  <a:sysClr val="windowText" lastClr="000000"/>
                </a:solidFill>
                <a:prstDash val="solid"/>
              </a:ln>
              <a:solidFill>
                <a:schemeClr val="bg2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ekton Pro" pitchFamily="34" charset="0"/>
            </a:endParaRPr>
          </a:p>
        </p:txBody>
      </p:sp>
      <p:sp>
        <p:nvSpPr>
          <p:cNvPr id="10" name="Штриховая стрелка вправо 9">
            <a:hlinkClick r:id="rId3" action="ppaction://hlinksldjump" highlightClick="1"/>
          </p:cNvPr>
          <p:cNvSpPr/>
          <p:nvPr/>
        </p:nvSpPr>
        <p:spPr>
          <a:xfrm>
            <a:off x="7620000" y="5880497"/>
            <a:ext cx="914400" cy="544175"/>
          </a:xfrm>
          <a:prstGeom prst="stripedRightArrow">
            <a:avLst/>
          </a:prstGeom>
          <a:solidFill>
            <a:schemeClr val="bg2">
              <a:lumMod val="25000"/>
            </a:schemeClr>
          </a:solidFill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51189899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309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28801" y="-76200"/>
            <a:ext cx="12666133" cy="7124700"/>
          </a:xfrm>
          <a:prstGeom prst="rect">
            <a:avLst/>
          </a:prstGeom>
          <a:noFill/>
        </p:spPr>
      </p:pic>
      <p:sp>
        <p:nvSpPr>
          <p:cNvPr id="3091" name="Text Box 19"/>
          <p:cNvSpPr txBox="1">
            <a:spLocks noChangeArrowheads="1"/>
          </p:cNvSpPr>
          <p:nvPr/>
        </p:nvSpPr>
        <p:spPr bwMode="auto">
          <a:xfrm>
            <a:off x="1600200" y="4343400"/>
            <a:ext cx="62484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4800" b="1" dirty="0" smtClean="0">
                <a:ln>
                  <a:solidFill>
                    <a:schemeClr val="tx1"/>
                  </a:solidFill>
                </a:ln>
                <a:solidFill>
                  <a:schemeClr val="accent3">
                    <a:lumMod val="60000"/>
                    <a:lumOff val="40000"/>
                  </a:schemeClr>
                </a:solidFill>
                <a:latin typeface="Calibri" pitchFamily="34" charset="0"/>
              </a:rPr>
              <a:t>Вороний день</a:t>
            </a:r>
            <a:endParaRPr lang="en-US" sz="4800" b="1" dirty="0">
              <a:ln>
                <a:solidFill>
                  <a:schemeClr val="tx1"/>
                </a:solidFill>
              </a:ln>
              <a:solidFill>
                <a:schemeClr val="accent3">
                  <a:lumMod val="60000"/>
                  <a:lumOff val="40000"/>
                </a:schemeClr>
              </a:solidFill>
              <a:latin typeface="Calibri" pitchFamily="34" charset="0"/>
            </a:endParaRPr>
          </a:p>
        </p:txBody>
      </p:sp>
      <p:sp>
        <p:nvSpPr>
          <p:cNvPr id="14" name="Rectangle 25"/>
          <p:cNvSpPr>
            <a:spLocks noChangeArrowheads="1"/>
          </p:cNvSpPr>
          <p:nvPr/>
        </p:nvSpPr>
        <p:spPr bwMode="auto">
          <a:xfrm>
            <a:off x="1295400" y="1882437"/>
            <a:ext cx="6858000" cy="2207240"/>
          </a:xfrm>
          <a:prstGeom prst="flowChartTerminator">
            <a:avLst/>
          </a:prstGeom>
          <a:noFill/>
          <a:ln>
            <a:solidFill>
              <a:schemeClr val="bg1"/>
            </a:solidFill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pPr algn="ctr">
              <a:defRPr/>
            </a:pPr>
            <a:r>
              <a:rPr lang="ru-RU" spc="50" dirty="0" smtClean="0">
                <a:ln w="13500">
                  <a:solidFill>
                    <a:sysClr val="windowText" lastClr="000000">
                      <a:alpha val="6500"/>
                    </a:sysClr>
                  </a:solidFill>
                  <a:prstDash val="solid"/>
                </a:ln>
                <a:solidFill>
                  <a:schemeClr val="bg1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Любимейший </a:t>
            </a:r>
            <a:r>
              <a:rPr lang="ru-RU" spc="50" dirty="0">
                <a:ln w="13500">
                  <a:solidFill>
                    <a:sysClr val="windowText" lastClr="000000">
                      <a:alpha val="6500"/>
                    </a:sysClr>
                  </a:solidFill>
                  <a:prstDash val="solid"/>
                </a:ln>
                <a:solidFill>
                  <a:schemeClr val="bg1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праздник обских </a:t>
            </a:r>
            <a:r>
              <a:rPr lang="ru-RU" spc="50" dirty="0" err="1">
                <a:ln w="13500">
                  <a:solidFill>
                    <a:sysClr val="windowText" lastClr="000000">
                      <a:alpha val="6500"/>
                    </a:sysClr>
                  </a:solidFill>
                  <a:prstDash val="solid"/>
                </a:ln>
                <a:solidFill>
                  <a:schemeClr val="bg1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угров</a:t>
            </a:r>
            <a:r>
              <a:rPr lang="ru-RU" spc="50" dirty="0">
                <a:ln w="13500">
                  <a:solidFill>
                    <a:sysClr val="windowText" lastClr="000000">
                      <a:alpha val="6500"/>
                    </a:sysClr>
                  </a:solidFill>
                  <a:prstDash val="solid"/>
                </a:ln>
                <a:solidFill>
                  <a:schemeClr val="bg1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, он широко отмечается во всех национальных посёлках Ханты-Мансийского автономного округа - Югры</a:t>
            </a:r>
            <a:r>
              <a:rPr lang="ru-RU" spc="50" dirty="0" smtClean="0">
                <a:ln w="13500">
                  <a:solidFill>
                    <a:sysClr val="windowText" lastClr="000000">
                      <a:alpha val="6500"/>
                    </a:sysClr>
                  </a:solidFill>
                  <a:prstDash val="solid"/>
                </a:ln>
                <a:solidFill>
                  <a:schemeClr val="bg1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.</a:t>
            </a:r>
            <a:endParaRPr lang="ru-RU" spc="50" dirty="0">
              <a:ln w="13500">
                <a:solidFill>
                  <a:sysClr val="windowText" lastClr="000000">
                    <a:alpha val="6500"/>
                  </a:sysClr>
                </a:solidFill>
                <a:prstDash val="solid"/>
              </a:ln>
              <a:solidFill>
                <a:schemeClr val="bg1"/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  <p:sp>
        <p:nvSpPr>
          <p:cNvPr id="13" name="Блок-схема: знак завершения 12"/>
          <p:cNvSpPr/>
          <p:nvPr/>
        </p:nvSpPr>
        <p:spPr>
          <a:xfrm>
            <a:off x="3276600" y="6019800"/>
            <a:ext cx="2819400" cy="381000"/>
          </a:xfrm>
          <a:prstGeom prst="flowChartTerminator">
            <a:avLst/>
          </a:prstGeom>
          <a:gradFill>
            <a:gsLst>
              <a:gs pos="28000">
                <a:schemeClr val="bg1"/>
              </a:gs>
              <a:gs pos="50000">
                <a:srgbClr val="00B0F0"/>
              </a:gs>
              <a:gs pos="67000">
                <a:srgbClr val="FF0000"/>
              </a:gs>
            </a:gsLst>
          </a:gradFill>
          <a:ln/>
          <a:effectLst>
            <a:glow>
              <a:schemeClr val="accent1">
                <a:alpha val="40000"/>
              </a:schemeClr>
            </a:glow>
            <a:outerShdw blurRad="190500" dist="228600" dir="2700000" sy="90000" rotWithShape="0">
              <a:srgbClr val="000000">
                <a:alpha val="25500"/>
              </a:srgbClr>
            </a:outerShdw>
            <a:reflection blurRad="38100" stA="45000" endPos="67000" dist="50800" dir="5400000" sy="-100000" algn="bl" rotWithShape="0"/>
          </a:effectLst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800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tx1"/>
                </a:solidFill>
                <a:effectLst>
                  <a:glow rad="127000">
                    <a:schemeClr val="bg2">
                      <a:lumMod val="75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Правильный</a:t>
            </a:r>
            <a:r>
              <a:rPr lang="ru-RU" sz="1800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800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tx1"/>
                </a:solidFill>
                <a:effectLst>
                  <a:glow rad="127000">
                    <a:schemeClr val="bg2">
                      <a:lumMod val="75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ответ</a:t>
            </a:r>
            <a:endParaRPr lang="ru-RU" sz="1800" dirty="0">
              <a:ln w="12700">
                <a:solidFill>
                  <a:schemeClr val="tx1"/>
                </a:solidFill>
                <a:prstDash val="solid"/>
              </a:ln>
              <a:solidFill>
                <a:schemeClr val="tx1"/>
              </a:solidFill>
              <a:effectLst>
                <a:glow rad="127000">
                  <a:schemeClr val="bg2">
                    <a:lumMod val="75000"/>
                  </a:scheme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ext Box 51"/>
          <p:cNvSpPr txBox="1">
            <a:spLocks noChangeArrowheads="1"/>
          </p:cNvSpPr>
          <p:nvPr/>
        </p:nvSpPr>
        <p:spPr bwMode="auto">
          <a:xfrm>
            <a:off x="1403648" y="724692"/>
            <a:ext cx="6444952" cy="639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 anchorCtr="1"/>
          <a:lstStyle/>
          <a:p>
            <a:pPr algn="ctr">
              <a:spcBef>
                <a:spcPct val="50000"/>
              </a:spcBef>
            </a:pPr>
            <a:r>
              <a:rPr lang="ru-RU" sz="4400" b="1" dirty="0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chemeClr val="bg2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Washington" panose="020B0500000000000000" pitchFamily="34" charset="-52"/>
              </a:rPr>
              <a:t>Местное население</a:t>
            </a:r>
            <a:r>
              <a:rPr lang="ru-RU" sz="4400" b="1" dirty="0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chemeClr val="bg2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Narrow" pitchFamily="34" charset="0"/>
              </a:rPr>
              <a:t> 4</a:t>
            </a:r>
            <a:r>
              <a:rPr lang="en-US" sz="4400" b="1" dirty="0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chemeClr val="bg2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Narrow" pitchFamily="34" charset="0"/>
              </a:rPr>
              <a:t>00</a:t>
            </a:r>
            <a:endParaRPr lang="en-US" sz="4400" b="1" dirty="0">
              <a:ln w="12700">
                <a:solidFill>
                  <a:sysClr val="windowText" lastClr="000000"/>
                </a:solidFill>
                <a:prstDash val="solid"/>
              </a:ln>
              <a:solidFill>
                <a:schemeClr val="bg2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ekton Pro" pitchFamily="34" charset="0"/>
            </a:endParaRPr>
          </a:p>
        </p:txBody>
      </p:sp>
      <p:sp>
        <p:nvSpPr>
          <p:cNvPr id="10" name="Штриховая стрелка вправо 9">
            <a:hlinkClick r:id="rId3" action="ppaction://hlinksldjump" highlightClick="1"/>
          </p:cNvPr>
          <p:cNvSpPr/>
          <p:nvPr/>
        </p:nvSpPr>
        <p:spPr>
          <a:xfrm>
            <a:off x="7620000" y="5880497"/>
            <a:ext cx="914400" cy="544175"/>
          </a:xfrm>
          <a:prstGeom prst="stripedRightArrow">
            <a:avLst/>
          </a:prstGeom>
          <a:solidFill>
            <a:schemeClr val="bg2">
              <a:lumMod val="25000"/>
            </a:schemeClr>
          </a:solidFill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98601622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3091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28801" y="-76200"/>
            <a:ext cx="12666133" cy="7124700"/>
          </a:xfrm>
          <a:prstGeom prst="rect">
            <a:avLst/>
          </a:prstGeom>
          <a:noFill/>
        </p:spPr>
      </p:pic>
      <p:sp>
        <p:nvSpPr>
          <p:cNvPr id="3091" name="Text Box 19"/>
          <p:cNvSpPr txBox="1">
            <a:spLocks noChangeArrowheads="1"/>
          </p:cNvSpPr>
          <p:nvPr/>
        </p:nvSpPr>
        <p:spPr bwMode="auto">
          <a:xfrm>
            <a:off x="1371600" y="4297122"/>
            <a:ext cx="62484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3600" b="1" dirty="0" smtClean="0">
                <a:ln>
                  <a:solidFill>
                    <a:schemeClr val="tx1"/>
                  </a:solidFill>
                </a:ln>
                <a:solidFill>
                  <a:schemeClr val="accent3">
                    <a:lumMod val="60000"/>
                    <a:lumOff val="40000"/>
                  </a:schemeClr>
                </a:solidFill>
                <a:latin typeface="Calibri" pitchFamily="34" charset="0"/>
              </a:rPr>
              <a:t>Узкие длинные сани</a:t>
            </a:r>
            <a:endParaRPr lang="en-US" sz="3600" b="1" dirty="0">
              <a:ln>
                <a:solidFill>
                  <a:schemeClr val="tx1"/>
                </a:solidFill>
              </a:ln>
              <a:solidFill>
                <a:schemeClr val="accent3">
                  <a:lumMod val="60000"/>
                  <a:lumOff val="40000"/>
                </a:schemeClr>
              </a:solidFill>
              <a:latin typeface="Calibri" pitchFamily="34" charset="0"/>
            </a:endParaRPr>
          </a:p>
        </p:txBody>
      </p:sp>
      <p:sp>
        <p:nvSpPr>
          <p:cNvPr id="14" name="Rectangle 25"/>
          <p:cNvSpPr>
            <a:spLocks noChangeArrowheads="1"/>
          </p:cNvSpPr>
          <p:nvPr/>
        </p:nvSpPr>
        <p:spPr bwMode="auto">
          <a:xfrm>
            <a:off x="1295400" y="2531625"/>
            <a:ext cx="6858000" cy="908864"/>
          </a:xfrm>
          <a:prstGeom prst="flowChartTerminator">
            <a:avLst/>
          </a:prstGeom>
          <a:noFill/>
          <a:ln>
            <a:solidFill>
              <a:schemeClr val="bg1"/>
            </a:solidFill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pPr algn="ctr">
              <a:defRPr/>
            </a:pPr>
            <a:r>
              <a:rPr lang="ru-RU" sz="3600" b="1" i="1" spc="50" dirty="0" smtClean="0">
                <a:ln w="13500">
                  <a:solidFill>
                    <a:sysClr val="windowText" lastClr="000000">
                      <a:alpha val="6500"/>
                    </a:sysClr>
                  </a:solidFill>
                  <a:prstDash val="solid"/>
                </a:ln>
                <a:solidFill>
                  <a:schemeClr val="bg1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cs typeface="Times New Roman" charset="0"/>
              </a:rPr>
              <a:t>Что такое «нарты»?</a:t>
            </a:r>
            <a:endParaRPr lang="ru-RU" sz="3600" b="1" i="1" spc="50" dirty="0">
              <a:ln w="13500">
                <a:solidFill>
                  <a:sysClr val="windowText" lastClr="000000">
                    <a:alpha val="6500"/>
                  </a:sysClr>
                </a:solidFill>
                <a:prstDash val="solid"/>
              </a:ln>
              <a:solidFill>
                <a:schemeClr val="bg1"/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  <p:sp>
        <p:nvSpPr>
          <p:cNvPr id="13" name="Блок-схема: знак завершения 12"/>
          <p:cNvSpPr/>
          <p:nvPr/>
        </p:nvSpPr>
        <p:spPr>
          <a:xfrm>
            <a:off x="3276600" y="6019800"/>
            <a:ext cx="2819400" cy="381000"/>
          </a:xfrm>
          <a:prstGeom prst="flowChartTerminator">
            <a:avLst/>
          </a:prstGeom>
          <a:gradFill>
            <a:gsLst>
              <a:gs pos="28000">
                <a:schemeClr val="bg1"/>
              </a:gs>
              <a:gs pos="50000">
                <a:srgbClr val="00B0F0"/>
              </a:gs>
              <a:gs pos="67000">
                <a:srgbClr val="FF0000"/>
              </a:gs>
            </a:gsLst>
          </a:gradFill>
          <a:ln/>
          <a:effectLst>
            <a:glow>
              <a:schemeClr val="accent1">
                <a:alpha val="40000"/>
              </a:schemeClr>
            </a:glow>
            <a:outerShdw blurRad="190500" dist="228600" dir="2700000" sy="90000" rotWithShape="0">
              <a:srgbClr val="000000">
                <a:alpha val="25500"/>
              </a:srgbClr>
            </a:outerShdw>
            <a:reflection blurRad="38100" stA="45000" endPos="67000" dist="50800" dir="5400000" sy="-100000" algn="bl" rotWithShape="0"/>
          </a:effectLst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800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tx1"/>
                </a:solidFill>
                <a:effectLst>
                  <a:glow rad="127000">
                    <a:schemeClr val="bg2">
                      <a:lumMod val="75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Правильный</a:t>
            </a:r>
            <a:r>
              <a:rPr lang="ru-RU" sz="1800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800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tx1"/>
                </a:solidFill>
                <a:effectLst>
                  <a:glow rad="127000">
                    <a:schemeClr val="bg2">
                      <a:lumMod val="75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ответ</a:t>
            </a:r>
            <a:endParaRPr lang="ru-RU" sz="1800" dirty="0">
              <a:ln w="12700">
                <a:solidFill>
                  <a:schemeClr val="tx1"/>
                </a:solidFill>
                <a:prstDash val="solid"/>
              </a:ln>
              <a:solidFill>
                <a:schemeClr val="tx1"/>
              </a:solidFill>
              <a:effectLst>
                <a:glow rad="127000">
                  <a:schemeClr val="bg2">
                    <a:lumMod val="75000"/>
                  </a:scheme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ext Box 51"/>
          <p:cNvSpPr txBox="1">
            <a:spLocks noChangeArrowheads="1"/>
          </p:cNvSpPr>
          <p:nvPr/>
        </p:nvSpPr>
        <p:spPr bwMode="auto">
          <a:xfrm>
            <a:off x="1371600" y="724692"/>
            <a:ext cx="6584776" cy="639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 anchorCtr="1"/>
          <a:lstStyle/>
          <a:p>
            <a:pPr algn="ctr">
              <a:spcBef>
                <a:spcPct val="50000"/>
              </a:spcBef>
            </a:pPr>
            <a:r>
              <a:rPr lang="ru-RU" sz="4400" b="1" dirty="0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chemeClr val="bg2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Washington" panose="020B0500000000000000" pitchFamily="34" charset="-52"/>
              </a:rPr>
              <a:t>Местное население</a:t>
            </a:r>
            <a:r>
              <a:rPr lang="ru-RU" sz="4400" b="1" dirty="0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chemeClr val="bg2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Narrow" pitchFamily="34" charset="0"/>
              </a:rPr>
              <a:t> </a:t>
            </a:r>
            <a:r>
              <a:rPr lang="ru-RU" sz="4400" b="1" dirty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chemeClr val="bg2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Narrow" pitchFamily="34" charset="0"/>
              </a:rPr>
              <a:t>5</a:t>
            </a:r>
            <a:r>
              <a:rPr lang="en-US" sz="4400" b="1" dirty="0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chemeClr val="bg2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Narrow" pitchFamily="34" charset="0"/>
              </a:rPr>
              <a:t>00</a:t>
            </a:r>
            <a:endParaRPr lang="en-US" sz="4400" b="1" dirty="0">
              <a:ln w="12700">
                <a:solidFill>
                  <a:sysClr val="windowText" lastClr="000000"/>
                </a:solidFill>
                <a:prstDash val="solid"/>
              </a:ln>
              <a:solidFill>
                <a:schemeClr val="bg2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ekton Pro" pitchFamily="34" charset="0"/>
            </a:endParaRPr>
          </a:p>
        </p:txBody>
      </p:sp>
      <p:sp>
        <p:nvSpPr>
          <p:cNvPr id="10" name="Штриховая стрелка вправо 9">
            <a:hlinkClick r:id="rId3" action="ppaction://hlinksldjump" highlightClick="1"/>
          </p:cNvPr>
          <p:cNvSpPr/>
          <p:nvPr/>
        </p:nvSpPr>
        <p:spPr>
          <a:xfrm>
            <a:off x="7620000" y="5880497"/>
            <a:ext cx="914400" cy="544175"/>
          </a:xfrm>
          <a:prstGeom prst="stripedRightArrow">
            <a:avLst/>
          </a:prstGeom>
          <a:solidFill>
            <a:schemeClr val="bg2">
              <a:lumMod val="25000"/>
            </a:schemeClr>
          </a:solidFill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66573794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3091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28800" y="-152400"/>
            <a:ext cx="12666133" cy="7124700"/>
          </a:xfrm>
          <a:prstGeom prst="rect">
            <a:avLst/>
          </a:prstGeom>
          <a:noFill/>
        </p:spPr>
      </p:pic>
      <p:sp>
        <p:nvSpPr>
          <p:cNvPr id="3091" name="Text Box 19"/>
          <p:cNvSpPr txBox="1">
            <a:spLocks noChangeArrowheads="1"/>
          </p:cNvSpPr>
          <p:nvPr/>
        </p:nvSpPr>
        <p:spPr bwMode="auto">
          <a:xfrm>
            <a:off x="1562100" y="4472051"/>
            <a:ext cx="62484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4800" b="1" dirty="0" smtClean="0">
                <a:ln>
                  <a:solidFill>
                    <a:schemeClr val="tx1"/>
                  </a:solidFill>
                </a:ln>
                <a:solidFill>
                  <a:schemeClr val="accent3">
                    <a:lumMod val="60000"/>
                    <a:lumOff val="40000"/>
                  </a:schemeClr>
                </a:solidFill>
                <a:latin typeface="Calibri" pitchFamily="34" charset="0"/>
              </a:rPr>
              <a:t>Бисер</a:t>
            </a:r>
            <a:endParaRPr lang="en-US" sz="4800" b="1" dirty="0">
              <a:ln>
                <a:solidFill>
                  <a:schemeClr val="tx1"/>
                </a:solidFill>
              </a:ln>
              <a:solidFill>
                <a:schemeClr val="accent3">
                  <a:lumMod val="60000"/>
                  <a:lumOff val="40000"/>
                </a:schemeClr>
              </a:solidFill>
              <a:latin typeface="Calibri" pitchFamily="34" charset="0"/>
            </a:endParaRPr>
          </a:p>
        </p:txBody>
      </p:sp>
      <p:sp>
        <p:nvSpPr>
          <p:cNvPr id="14" name="Rectangle 25"/>
          <p:cNvSpPr>
            <a:spLocks noChangeArrowheads="1"/>
          </p:cNvSpPr>
          <p:nvPr/>
        </p:nvSpPr>
        <p:spPr bwMode="auto">
          <a:xfrm>
            <a:off x="1295400" y="2401788"/>
            <a:ext cx="6858000" cy="1168539"/>
          </a:xfrm>
          <a:prstGeom prst="flowChartTerminator">
            <a:avLst/>
          </a:prstGeom>
          <a:noFill/>
          <a:ln>
            <a:solidFill>
              <a:schemeClr val="bg1"/>
            </a:solidFill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pPr algn="ctr">
              <a:defRPr/>
            </a:pPr>
            <a:r>
              <a:rPr lang="ru-RU" b="1" i="1" spc="50" dirty="0" smtClean="0">
                <a:ln w="13500">
                  <a:solidFill>
                    <a:sysClr val="windowText" lastClr="000000">
                      <a:alpha val="6500"/>
                    </a:sysClr>
                  </a:solidFill>
                  <a:prstDash val="solid"/>
                </a:ln>
                <a:solidFill>
                  <a:schemeClr val="bg1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cs typeface="Times New Roman" charset="0"/>
              </a:rPr>
              <a:t>Чем женщины ханты и манси украшают одежду?</a:t>
            </a:r>
            <a:endParaRPr lang="ru-RU" b="1" i="1" spc="50" dirty="0">
              <a:ln w="13500">
                <a:solidFill>
                  <a:sysClr val="windowText" lastClr="000000">
                    <a:alpha val="6500"/>
                  </a:sysClr>
                </a:solidFill>
                <a:prstDash val="solid"/>
              </a:ln>
              <a:solidFill>
                <a:schemeClr val="bg1"/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  <p:sp>
        <p:nvSpPr>
          <p:cNvPr id="15" name="Text Box 51"/>
          <p:cNvSpPr txBox="1">
            <a:spLocks noChangeArrowheads="1"/>
          </p:cNvSpPr>
          <p:nvPr/>
        </p:nvSpPr>
        <p:spPr bwMode="auto">
          <a:xfrm>
            <a:off x="1447800" y="751175"/>
            <a:ext cx="6400800" cy="563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 anchorCtr="1"/>
          <a:lstStyle/>
          <a:p>
            <a:pPr algn="ctr">
              <a:spcBef>
                <a:spcPct val="50000"/>
              </a:spcBef>
            </a:pPr>
            <a:r>
              <a:rPr lang="ru-RU" sz="4400" b="1" dirty="0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chemeClr val="bg2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Washington" panose="020B0500000000000000" pitchFamily="34" charset="-52"/>
              </a:rPr>
              <a:t>Кот в мешке</a:t>
            </a:r>
            <a:r>
              <a:rPr lang="ru-RU" sz="4400" b="1" dirty="0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chemeClr val="bg2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Narrow" pitchFamily="34" charset="0"/>
              </a:rPr>
              <a:t> </a:t>
            </a:r>
            <a:r>
              <a:rPr lang="en-US" sz="4400" b="1" dirty="0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chemeClr val="bg2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Narrow" pitchFamily="34" charset="0"/>
              </a:rPr>
              <a:t>100</a:t>
            </a:r>
            <a:endParaRPr lang="en-US" sz="4400" b="1" dirty="0">
              <a:ln w="12700">
                <a:solidFill>
                  <a:sysClr val="windowText" lastClr="000000"/>
                </a:solidFill>
                <a:prstDash val="solid"/>
              </a:ln>
              <a:solidFill>
                <a:schemeClr val="bg2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ekton Pro" pitchFamily="34" charset="0"/>
            </a:endParaRPr>
          </a:p>
        </p:txBody>
      </p:sp>
      <p:sp>
        <p:nvSpPr>
          <p:cNvPr id="13" name="Блок-схема: знак завершения 12"/>
          <p:cNvSpPr/>
          <p:nvPr/>
        </p:nvSpPr>
        <p:spPr>
          <a:xfrm>
            <a:off x="3276600" y="6019800"/>
            <a:ext cx="2819400" cy="381000"/>
          </a:xfrm>
          <a:prstGeom prst="flowChartTerminator">
            <a:avLst/>
          </a:prstGeom>
          <a:gradFill>
            <a:gsLst>
              <a:gs pos="28000">
                <a:schemeClr val="bg1"/>
              </a:gs>
              <a:gs pos="50000">
                <a:srgbClr val="00B0F0"/>
              </a:gs>
              <a:gs pos="67000">
                <a:srgbClr val="FF0000"/>
              </a:gs>
            </a:gsLst>
          </a:gradFill>
          <a:ln/>
          <a:effectLst>
            <a:glow>
              <a:schemeClr val="accent1">
                <a:alpha val="40000"/>
              </a:schemeClr>
            </a:glow>
            <a:outerShdw blurRad="190500" dist="228600" dir="2700000" sy="90000" rotWithShape="0">
              <a:srgbClr val="000000">
                <a:alpha val="25500"/>
              </a:srgbClr>
            </a:outerShdw>
            <a:reflection blurRad="38100" stA="45000" endPos="67000" dist="50800" dir="5400000" sy="-100000" algn="bl" rotWithShape="0"/>
          </a:effectLst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800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tx1"/>
                </a:solidFill>
                <a:effectLst>
                  <a:glow rad="127000">
                    <a:schemeClr val="bg2">
                      <a:lumMod val="75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Правильный</a:t>
            </a:r>
            <a:r>
              <a:rPr lang="ru-RU" sz="1800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800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tx1"/>
                </a:solidFill>
                <a:effectLst>
                  <a:glow rad="127000">
                    <a:schemeClr val="bg2">
                      <a:lumMod val="75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ответ</a:t>
            </a:r>
            <a:endParaRPr lang="ru-RU" sz="1800" dirty="0">
              <a:ln w="12700">
                <a:solidFill>
                  <a:schemeClr val="tx1"/>
                </a:solidFill>
                <a:prstDash val="solid"/>
              </a:ln>
              <a:solidFill>
                <a:schemeClr val="tx1"/>
              </a:solidFill>
              <a:effectLst>
                <a:glow rad="127000">
                  <a:schemeClr val="bg2">
                    <a:lumMod val="75000"/>
                  </a:scheme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Штриховая стрелка вправо 7">
            <a:hlinkClick r:id="rId5" action="ppaction://hlinksldjump" highlightClick="1"/>
          </p:cNvPr>
          <p:cNvSpPr/>
          <p:nvPr/>
        </p:nvSpPr>
        <p:spPr>
          <a:xfrm>
            <a:off x="7620000" y="5880497"/>
            <a:ext cx="914400" cy="544175"/>
          </a:xfrm>
          <a:prstGeom prst="stripedRightArrow">
            <a:avLst/>
          </a:prstGeom>
          <a:solidFill>
            <a:schemeClr val="bg2">
              <a:lumMod val="25000"/>
            </a:schemeClr>
          </a:solidFill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2" name="Своя игра - Кот в Мешке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409516" y="472326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3410242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audio>
              <p:cMediaNode vol="80000" numSld="999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3091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28801" y="-76200"/>
            <a:ext cx="12666133" cy="7124700"/>
          </a:xfrm>
          <a:prstGeom prst="rect">
            <a:avLst/>
          </a:prstGeom>
          <a:noFill/>
        </p:spPr>
      </p:pic>
      <p:sp>
        <p:nvSpPr>
          <p:cNvPr id="3091" name="Text Box 19"/>
          <p:cNvSpPr txBox="1">
            <a:spLocks noChangeArrowheads="1"/>
          </p:cNvSpPr>
          <p:nvPr/>
        </p:nvSpPr>
        <p:spPr bwMode="auto">
          <a:xfrm>
            <a:off x="1600200" y="4343400"/>
            <a:ext cx="62484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4800" b="1" dirty="0" smtClean="0">
                <a:ln>
                  <a:solidFill>
                    <a:schemeClr val="tx1"/>
                  </a:solidFill>
                </a:ln>
                <a:solidFill>
                  <a:schemeClr val="accent3">
                    <a:lumMod val="60000"/>
                    <a:lumOff val="40000"/>
                  </a:schemeClr>
                </a:solidFill>
                <a:latin typeface="Calibri" pitchFamily="34" charset="0"/>
              </a:rPr>
              <a:t>Остяко-Вогульский</a:t>
            </a:r>
            <a:endParaRPr lang="en-US" sz="4800" b="1" dirty="0">
              <a:ln>
                <a:solidFill>
                  <a:schemeClr val="tx1"/>
                </a:solidFill>
              </a:ln>
              <a:solidFill>
                <a:schemeClr val="accent3">
                  <a:lumMod val="60000"/>
                  <a:lumOff val="40000"/>
                </a:schemeClr>
              </a:solidFill>
              <a:latin typeface="Calibri" pitchFamily="34" charset="0"/>
            </a:endParaRPr>
          </a:p>
        </p:txBody>
      </p:sp>
      <p:sp>
        <p:nvSpPr>
          <p:cNvPr id="14" name="Rectangle 25"/>
          <p:cNvSpPr>
            <a:spLocks noChangeArrowheads="1"/>
          </p:cNvSpPr>
          <p:nvPr/>
        </p:nvSpPr>
        <p:spPr bwMode="auto">
          <a:xfrm>
            <a:off x="1295400" y="1752599"/>
            <a:ext cx="6858000" cy="2466915"/>
          </a:xfrm>
          <a:prstGeom prst="flowChartTerminator">
            <a:avLst/>
          </a:prstGeom>
          <a:noFill/>
          <a:ln>
            <a:solidFill>
              <a:schemeClr val="bg1"/>
            </a:solidFill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pPr algn="ctr">
              <a:defRPr/>
            </a:pPr>
            <a:r>
              <a:rPr lang="ru-RU" sz="3600" dirty="0">
                <a:solidFill>
                  <a:schemeClr val="bg1"/>
                </a:solidFill>
              </a:rPr>
              <a:t>Как назывался Ханты-Мансийский автономный округ до 1940 года?</a:t>
            </a:r>
            <a:endParaRPr lang="ru-RU" sz="3600" i="1" spc="50" dirty="0">
              <a:ln w="13500">
                <a:solidFill>
                  <a:sysClr val="windowText" lastClr="000000">
                    <a:alpha val="6500"/>
                  </a:sysClr>
                </a:solidFill>
                <a:prstDash val="solid"/>
              </a:ln>
              <a:solidFill>
                <a:schemeClr val="bg1"/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  <p:sp>
        <p:nvSpPr>
          <p:cNvPr id="13" name="Блок-схема: знак завершения 12"/>
          <p:cNvSpPr/>
          <p:nvPr/>
        </p:nvSpPr>
        <p:spPr>
          <a:xfrm>
            <a:off x="3276600" y="6019800"/>
            <a:ext cx="2819400" cy="381000"/>
          </a:xfrm>
          <a:prstGeom prst="flowChartTerminator">
            <a:avLst/>
          </a:prstGeom>
          <a:gradFill>
            <a:gsLst>
              <a:gs pos="28000">
                <a:schemeClr val="bg1"/>
              </a:gs>
              <a:gs pos="50000">
                <a:srgbClr val="00B0F0"/>
              </a:gs>
              <a:gs pos="67000">
                <a:srgbClr val="FF0000"/>
              </a:gs>
            </a:gsLst>
          </a:gradFill>
          <a:ln/>
          <a:effectLst>
            <a:glow>
              <a:schemeClr val="accent1">
                <a:alpha val="40000"/>
              </a:schemeClr>
            </a:glow>
            <a:outerShdw blurRad="190500" dist="228600" dir="2700000" sy="90000" rotWithShape="0">
              <a:srgbClr val="000000">
                <a:alpha val="25500"/>
              </a:srgbClr>
            </a:outerShdw>
            <a:reflection blurRad="38100" stA="45000" endPos="67000" dist="50800" dir="5400000" sy="-100000" algn="bl" rotWithShape="0"/>
          </a:effectLst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800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tx1"/>
                </a:solidFill>
                <a:effectLst>
                  <a:glow rad="127000">
                    <a:schemeClr val="bg2">
                      <a:lumMod val="75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Правильный</a:t>
            </a:r>
            <a:r>
              <a:rPr lang="ru-RU" sz="1800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800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tx1"/>
                </a:solidFill>
                <a:effectLst>
                  <a:glow rad="127000">
                    <a:schemeClr val="bg2">
                      <a:lumMod val="75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ответ</a:t>
            </a:r>
            <a:endParaRPr lang="ru-RU" sz="1800" dirty="0">
              <a:ln w="12700">
                <a:solidFill>
                  <a:schemeClr val="tx1"/>
                </a:solidFill>
                <a:prstDash val="solid"/>
              </a:ln>
              <a:solidFill>
                <a:schemeClr val="tx1"/>
              </a:solidFill>
              <a:effectLst>
                <a:glow rad="127000">
                  <a:schemeClr val="bg2">
                    <a:lumMod val="75000"/>
                  </a:scheme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ext Box 51"/>
          <p:cNvSpPr txBox="1">
            <a:spLocks noChangeArrowheads="1"/>
          </p:cNvSpPr>
          <p:nvPr/>
        </p:nvSpPr>
        <p:spPr bwMode="auto">
          <a:xfrm>
            <a:off x="1447800" y="751175"/>
            <a:ext cx="6400800" cy="563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 anchorCtr="1"/>
          <a:lstStyle/>
          <a:p>
            <a:pPr algn="ctr">
              <a:spcBef>
                <a:spcPct val="50000"/>
              </a:spcBef>
            </a:pPr>
            <a:r>
              <a:rPr lang="ru-RU" sz="4400" b="1" dirty="0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chemeClr val="bg2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Washington" panose="020B0500000000000000" pitchFamily="34" charset="-52"/>
              </a:rPr>
              <a:t>Кот в мешке</a:t>
            </a:r>
            <a:r>
              <a:rPr lang="ru-RU" sz="4400" b="1" dirty="0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chemeClr val="bg2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Narrow" pitchFamily="34" charset="0"/>
              </a:rPr>
              <a:t> </a:t>
            </a:r>
            <a:r>
              <a:rPr lang="ru-RU" sz="4400" b="1" dirty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chemeClr val="bg2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Narrow" pitchFamily="34" charset="0"/>
              </a:rPr>
              <a:t>2</a:t>
            </a:r>
            <a:r>
              <a:rPr lang="en-US" sz="4400" b="1" dirty="0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chemeClr val="bg2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Narrow" pitchFamily="34" charset="0"/>
              </a:rPr>
              <a:t>00</a:t>
            </a:r>
            <a:endParaRPr lang="en-US" sz="4400" b="1" dirty="0">
              <a:ln w="12700">
                <a:solidFill>
                  <a:sysClr val="windowText" lastClr="000000"/>
                </a:solidFill>
                <a:prstDash val="solid"/>
              </a:ln>
              <a:solidFill>
                <a:schemeClr val="bg2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ekton Pro" pitchFamily="34" charset="0"/>
            </a:endParaRPr>
          </a:p>
        </p:txBody>
      </p:sp>
      <p:sp>
        <p:nvSpPr>
          <p:cNvPr id="10" name="Штриховая стрелка вправо 9">
            <a:hlinkClick r:id="rId5" action="ppaction://hlinksldjump" highlightClick="1"/>
          </p:cNvPr>
          <p:cNvSpPr/>
          <p:nvPr/>
        </p:nvSpPr>
        <p:spPr>
          <a:xfrm>
            <a:off x="7620000" y="5880497"/>
            <a:ext cx="914400" cy="544175"/>
          </a:xfrm>
          <a:prstGeom prst="stripedRightArrow">
            <a:avLst/>
          </a:prstGeom>
          <a:solidFill>
            <a:schemeClr val="bg2">
              <a:lumMod val="25000"/>
            </a:schemeClr>
          </a:solidFill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11" name="Своя игра - Кот в Мешке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409516" y="472326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2558537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audio>
              <p:cMediaNode vol="80000" numSld="999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3091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28801" y="-76200"/>
            <a:ext cx="12666133" cy="7124700"/>
          </a:xfrm>
          <a:prstGeom prst="rect">
            <a:avLst/>
          </a:prstGeom>
          <a:noFill/>
        </p:spPr>
      </p:pic>
      <p:sp>
        <p:nvSpPr>
          <p:cNvPr id="3091" name="Text Box 19"/>
          <p:cNvSpPr txBox="1">
            <a:spLocks noChangeArrowheads="1"/>
          </p:cNvSpPr>
          <p:nvPr/>
        </p:nvSpPr>
        <p:spPr bwMode="auto">
          <a:xfrm>
            <a:off x="1602509" y="4541103"/>
            <a:ext cx="62484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4800" b="1" dirty="0" smtClean="0">
                <a:ln>
                  <a:solidFill>
                    <a:schemeClr val="tx1"/>
                  </a:solidFill>
                </a:ln>
                <a:solidFill>
                  <a:schemeClr val="accent3">
                    <a:lumMod val="60000"/>
                    <a:lumOff val="40000"/>
                  </a:schemeClr>
                </a:solidFill>
                <a:latin typeface="Calibri" pitchFamily="34" charset="0"/>
              </a:rPr>
              <a:t>Церковная риза</a:t>
            </a:r>
            <a:endParaRPr lang="en-US" sz="4800" b="1" dirty="0">
              <a:ln>
                <a:solidFill>
                  <a:schemeClr val="tx1"/>
                </a:solidFill>
              </a:ln>
              <a:solidFill>
                <a:schemeClr val="accent3">
                  <a:lumMod val="60000"/>
                  <a:lumOff val="40000"/>
                </a:schemeClr>
              </a:solidFill>
              <a:latin typeface="Calibri" pitchFamily="34" charset="0"/>
            </a:endParaRPr>
          </a:p>
        </p:txBody>
      </p:sp>
      <p:sp>
        <p:nvSpPr>
          <p:cNvPr id="14" name="Rectangle 25"/>
          <p:cNvSpPr>
            <a:spLocks noChangeArrowheads="1"/>
          </p:cNvSpPr>
          <p:nvPr/>
        </p:nvSpPr>
        <p:spPr bwMode="auto">
          <a:xfrm>
            <a:off x="1295400" y="1882437"/>
            <a:ext cx="6858000" cy="2207240"/>
          </a:xfrm>
          <a:prstGeom prst="flowChartTerminator">
            <a:avLst/>
          </a:prstGeom>
          <a:noFill/>
          <a:ln>
            <a:solidFill>
              <a:schemeClr val="bg1"/>
            </a:solidFill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pPr algn="ctr"/>
            <a:r>
              <a:rPr lang="ru-RU" dirty="0">
                <a:solidFill>
                  <a:schemeClr val="bg1"/>
                </a:solidFill>
              </a:rPr>
              <a:t>Какой предмет, связанный с отправленным в ссылку в Березово сподвижником Петра I князем Александром Меншиковым, хранится в окружном Музее Природы и Человека?</a:t>
            </a:r>
          </a:p>
        </p:txBody>
      </p:sp>
      <p:sp>
        <p:nvSpPr>
          <p:cNvPr id="13" name="Блок-схема: знак завершения 12"/>
          <p:cNvSpPr/>
          <p:nvPr/>
        </p:nvSpPr>
        <p:spPr>
          <a:xfrm>
            <a:off x="3276600" y="6019800"/>
            <a:ext cx="2819400" cy="381000"/>
          </a:xfrm>
          <a:prstGeom prst="flowChartTerminator">
            <a:avLst/>
          </a:prstGeom>
          <a:gradFill>
            <a:gsLst>
              <a:gs pos="28000">
                <a:schemeClr val="bg1"/>
              </a:gs>
              <a:gs pos="50000">
                <a:srgbClr val="00B0F0"/>
              </a:gs>
              <a:gs pos="67000">
                <a:srgbClr val="FF0000"/>
              </a:gs>
            </a:gsLst>
          </a:gradFill>
          <a:ln/>
          <a:effectLst>
            <a:glow>
              <a:schemeClr val="accent1">
                <a:alpha val="40000"/>
              </a:schemeClr>
            </a:glow>
            <a:outerShdw blurRad="190500" dist="228600" dir="2700000" sy="90000" rotWithShape="0">
              <a:srgbClr val="000000">
                <a:alpha val="25500"/>
              </a:srgbClr>
            </a:outerShdw>
            <a:reflection blurRad="38100" stA="45000" endPos="67000" dist="50800" dir="5400000" sy="-100000" algn="bl" rotWithShape="0"/>
          </a:effectLst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800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tx1"/>
                </a:solidFill>
                <a:effectLst>
                  <a:glow rad="127000">
                    <a:schemeClr val="bg2">
                      <a:lumMod val="75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Правильный</a:t>
            </a:r>
            <a:r>
              <a:rPr lang="ru-RU" sz="1800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800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tx1"/>
                </a:solidFill>
                <a:effectLst>
                  <a:glow rad="127000">
                    <a:schemeClr val="bg2">
                      <a:lumMod val="75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ответ</a:t>
            </a:r>
            <a:endParaRPr lang="ru-RU" sz="1800" dirty="0">
              <a:ln w="12700">
                <a:solidFill>
                  <a:schemeClr val="tx1"/>
                </a:solidFill>
                <a:prstDash val="solid"/>
              </a:ln>
              <a:solidFill>
                <a:schemeClr val="tx1"/>
              </a:solidFill>
              <a:effectLst>
                <a:glow rad="127000">
                  <a:schemeClr val="bg2">
                    <a:lumMod val="75000"/>
                  </a:scheme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ext Box 51"/>
          <p:cNvSpPr txBox="1">
            <a:spLocks noChangeArrowheads="1"/>
          </p:cNvSpPr>
          <p:nvPr/>
        </p:nvSpPr>
        <p:spPr bwMode="auto">
          <a:xfrm>
            <a:off x="1447800" y="751175"/>
            <a:ext cx="6400800" cy="563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 anchorCtr="1"/>
          <a:lstStyle/>
          <a:p>
            <a:pPr algn="ctr">
              <a:spcBef>
                <a:spcPct val="50000"/>
              </a:spcBef>
            </a:pPr>
            <a:r>
              <a:rPr lang="ru-RU" sz="4400" b="1" dirty="0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chemeClr val="bg2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Washington" panose="020B0500000000000000" pitchFamily="34" charset="-52"/>
              </a:rPr>
              <a:t>Кот в мешке</a:t>
            </a:r>
            <a:r>
              <a:rPr lang="ru-RU" sz="4400" b="1" dirty="0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chemeClr val="bg2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Narrow" pitchFamily="34" charset="0"/>
              </a:rPr>
              <a:t> </a:t>
            </a:r>
            <a:r>
              <a:rPr lang="ru-RU" sz="4400" b="1" dirty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chemeClr val="bg2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Narrow" pitchFamily="34" charset="0"/>
              </a:rPr>
              <a:t>3</a:t>
            </a:r>
            <a:r>
              <a:rPr lang="en-US" sz="4400" b="1" dirty="0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chemeClr val="bg2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Narrow" pitchFamily="34" charset="0"/>
              </a:rPr>
              <a:t>00</a:t>
            </a:r>
            <a:endParaRPr lang="en-US" sz="4400" b="1" dirty="0">
              <a:ln w="12700">
                <a:solidFill>
                  <a:sysClr val="windowText" lastClr="000000"/>
                </a:solidFill>
                <a:prstDash val="solid"/>
              </a:ln>
              <a:solidFill>
                <a:schemeClr val="bg2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ekton Pro" pitchFamily="34" charset="0"/>
            </a:endParaRPr>
          </a:p>
        </p:txBody>
      </p:sp>
      <p:sp>
        <p:nvSpPr>
          <p:cNvPr id="10" name="Штриховая стрелка вправо 9">
            <a:hlinkClick r:id="rId5" action="ppaction://hlinksldjump" highlightClick="1"/>
          </p:cNvPr>
          <p:cNvSpPr/>
          <p:nvPr/>
        </p:nvSpPr>
        <p:spPr>
          <a:xfrm>
            <a:off x="7620000" y="5880497"/>
            <a:ext cx="914400" cy="544175"/>
          </a:xfrm>
          <a:prstGeom prst="stripedRightArrow">
            <a:avLst/>
          </a:prstGeom>
          <a:solidFill>
            <a:schemeClr val="bg2">
              <a:lumMod val="25000"/>
            </a:schemeClr>
          </a:solidFill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11" name="Своя игра - Кот в Мешке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79678" y="495660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5721832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audio>
              <p:cMediaNode vol="80000" numSld="999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3091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28801" y="-76200"/>
            <a:ext cx="12666133" cy="7124700"/>
          </a:xfrm>
          <a:prstGeom prst="rect">
            <a:avLst/>
          </a:prstGeom>
          <a:noFill/>
        </p:spPr>
      </p:pic>
      <p:sp>
        <p:nvSpPr>
          <p:cNvPr id="3091" name="Text Box 19"/>
          <p:cNvSpPr txBox="1">
            <a:spLocks noChangeArrowheads="1"/>
          </p:cNvSpPr>
          <p:nvPr/>
        </p:nvSpPr>
        <p:spPr bwMode="auto">
          <a:xfrm>
            <a:off x="1600200" y="4343400"/>
            <a:ext cx="62484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4800" dirty="0" smtClean="0">
                <a:solidFill>
                  <a:schemeClr val="bg1"/>
                </a:solidFill>
                <a:latin typeface="Comic Sans MS" pitchFamily="66" charset="0"/>
              </a:rPr>
              <a:t>Сосьвинская </a:t>
            </a:r>
            <a:r>
              <a:rPr lang="ru-RU" sz="4800" dirty="0">
                <a:solidFill>
                  <a:schemeClr val="bg1"/>
                </a:solidFill>
                <a:latin typeface="Comic Sans MS" pitchFamily="66" charset="0"/>
              </a:rPr>
              <a:t>сельдь </a:t>
            </a:r>
          </a:p>
        </p:txBody>
      </p:sp>
      <p:sp>
        <p:nvSpPr>
          <p:cNvPr id="14" name="Rectangle 25"/>
          <p:cNvSpPr>
            <a:spLocks noChangeArrowheads="1"/>
          </p:cNvSpPr>
          <p:nvPr/>
        </p:nvSpPr>
        <p:spPr bwMode="auto">
          <a:xfrm>
            <a:off x="1295400" y="1363087"/>
            <a:ext cx="6858000" cy="3245941"/>
          </a:xfrm>
          <a:prstGeom prst="flowChartTerminator">
            <a:avLst/>
          </a:prstGeom>
          <a:noFill/>
          <a:ln>
            <a:solidFill>
              <a:schemeClr val="bg1"/>
            </a:solidFill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pPr algn="ctr"/>
            <a:r>
              <a:rPr lang="ru-RU" dirty="0">
                <a:solidFill>
                  <a:schemeClr val="bg1"/>
                </a:solidFill>
              </a:rPr>
              <a:t>Этот </a:t>
            </a:r>
            <a:r>
              <a:rPr lang="ru-RU" dirty="0" err="1">
                <a:solidFill>
                  <a:schemeClr val="bg1"/>
                </a:solidFill>
              </a:rPr>
              <a:t>югорский</a:t>
            </a:r>
            <a:r>
              <a:rPr lang="ru-RU" dirty="0">
                <a:solidFill>
                  <a:schemeClr val="bg1"/>
                </a:solidFill>
              </a:rPr>
              <a:t> деликатес подавали к царскому столу и на дипломатических банкетах. По словам американского посла </a:t>
            </a:r>
            <a:r>
              <a:rPr lang="ru-RU" dirty="0" err="1">
                <a:solidFill>
                  <a:schemeClr val="bg1"/>
                </a:solidFill>
              </a:rPr>
              <a:t>Аверелла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Гарримана</a:t>
            </a:r>
            <a:r>
              <a:rPr lang="ru-RU" dirty="0">
                <a:solidFill>
                  <a:schemeClr val="bg1"/>
                </a:solidFill>
              </a:rPr>
              <a:t>, которого угостил этим блюдом Сталин, он «ничего вкуснее в жизни не ел». Назовите его:</a:t>
            </a:r>
          </a:p>
        </p:txBody>
      </p:sp>
      <p:sp>
        <p:nvSpPr>
          <p:cNvPr id="13" name="Блок-схема: знак завершения 12"/>
          <p:cNvSpPr/>
          <p:nvPr/>
        </p:nvSpPr>
        <p:spPr>
          <a:xfrm>
            <a:off x="3276600" y="6019800"/>
            <a:ext cx="2819400" cy="381000"/>
          </a:xfrm>
          <a:prstGeom prst="flowChartTerminator">
            <a:avLst/>
          </a:prstGeom>
          <a:gradFill>
            <a:gsLst>
              <a:gs pos="28000">
                <a:schemeClr val="bg1"/>
              </a:gs>
              <a:gs pos="50000">
                <a:srgbClr val="00B0F0"/>
              </a:gs>
              <a:gs pos="67000">
                <a:srgbClr val="FF0000"/>
              </a:gs>
            </a:gsLst>
          </a:gradFill>
          <a:ln/>
          <a:effectLst>
            <a:glow>
              <a:schemeClr val="accent1">
                <a:alpha val="40000"/>
              </a:schemeClr>
            </a:glow>
            <a:outerShdw blurRad="190500" dist="228600" dir="2700000" sy="90000" rotWithShape="0">
              <a:srgbClr val="000000">
                <a:alpha val="25500"/>
              </a:srgbClr>
            </a:outerShdw>
            <a:reflection blurRad="38100" stA="45000" endPos="67000" dist="50800" dir="5400000" sy="-100000" algn="bl" rotWithShape="0"/>
          </a:effectLst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800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tx1"/>
                </a:solidFill>
                <a:effectLst>
                  <a:glow rad="127000">
                    <a:schemeClr val="bg2">
                      <a:lumMod val="75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Правильный</a:t>
            </a:r>
            <a:r>
              <a:rPr lang="ru-RU" sz="1800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800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tx1"/>
                </a:solidFill>
                <a:effectLst>
                  <a:glow rad="127000">
                    <a:schemeClr val="bg2">
                      <a:lumMod val="75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ответ</a:t>
            </a:r>
            <a:endParaRPr lang="ru-RU" sz="1800" dirty="0">
              <a:ln w="12700">
                <a:solidFill>
                  <a:schemeClr val="tx1"/>
                </a:solidFill>
                <a:prstDash val="solid"/>
              </a:ln>
              <a:solidFill>
                <a:schemeClr val="tx1"/>
              </a:solidFill>
              <a:effectLst>
                <a:glow rad="127000">
                  <a:schemeClr val="bg2">
                    <a:lumMod val="75000"/>
                  </a:scheme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ext Box 51"/>
          <p:cNvSpPr txBox="1">
            <a:spLocks noChangeArrowheads="1"/>
          </p:cNvSpPr>
          <p:nvPr/>
        </p:nvSpPr>
        <p:spPr bwMode="auto">
          <a:xfrm>
            <a:off x="1447800" y="751175"/>
            <a:ext cx="6400800" cy="563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 anchorCtr="1"/>
          <a:lstStyle/>
          <a:p>
            <a:pPr algn="ctr">
              <a:spcBef>
                <a:spcPct val="50000"/>
              </a:spcBef>
            </a:pPr>
            <a:r>
              <a:rPr lang="ru-RU" sz="4400" b="1" dirty="0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chemeClr val="bg2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Washington" panose="020B0500000000000000" pitchFamily="34" charset="-52"/>
              </a:rPr>
              <a:t>Кот в мешке</a:t>
            </a:r>
            <a:r>
              <a:rPr lang="ru-RU" sz="4400" b="1" dirty="0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chemeClr val="bg2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Narrow" pitchFamily="34" charset="0"/>
              </a:rPr>
              <a:t> </a:t>
            </a:r>
            <a:r>
              <a:rPr lang="ru-RU" sz="4400" b="1" dirty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chemeClr val="bg2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Narrow" pitchFamily="34" charset="0"/>
              </a:rPr>
              <a:t>4</a:t>
            </a:r>
            <a:r>
              <a:rPr lang="en-US" sz="4400" b="1" dirty="0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chemeClr val="bg2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Narrow" pitchFamily="34" charset="0"/>
              </a:rPr>
              <a:t>00</a:t>
            </a:r>
            <a:endParaRPr lang="en-US" sz="4400" b="1" dirty="0">
              <a:ln w="12700">
                <a:solidFill>
                  <a:sysClr val="windowText" lastClr="000000"/>
                </a:solidFill>
                <a:prstDash val="solid"/>
              </a:ln>
              <a:solidFill>
                <a:schemeClr val="bg2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ekton Pro" pitchFamily="34" charset="0"/>
            </a:endParaRPr>
          </a:p>
        </p:txBody>
      </p:sp>
      <p:sp>
        <p:nvSpPr>
          <p:cNvPr id="10" name="Штриховая стрелка вправо 9">
            <a:hlinkClick r:id="rId5" action="ppaction://hlinksldjump" highlightClick="1"/>
          </p:cNvPr>
          <p:cNvSpPr/>
          <p:nvPr/>
        </p:nvSpPr>
        <p:spPr>
          <a:xfrm>
            <a:off x="7620000" y="5880497"/>
            <a:ext cx="914400" cy="544175"/>
          </a:xfrm>
          <a:prstGeom prst="stripedRightArrow">
            <a:avLst/>
          </a:prstGeom>
          <a:solidFill>
            <a:schemeClr val="bg2">
              <a:lumMod val="25000"/>
            </a:schemeClr>
          </a:solidFill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11" name="Своя игра - Кот в Мешке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153400" y="459277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443758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audio>
              <p:cMediaNode vol="80000" numSld="999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3091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28801" y="-76200"/>
            <a:ext cx="12666133" cy="7124700"/>
          </a:xfrm>
          <a:prstGeom prst="rect">
            <a:avLst/>
          </a:prstGeom>
          <a:noFill/>
        </p:spPr>
      </p:pic>
      <p:sp>
        <p:nvSpPr>
          <p:cNvPr id="3091" name="Text Box 19"/>
          <p:cNvSpPr txBox="1">
            <a:spLocks noChangeArrowheads="1"/>
          </p:cNvSpPr>
          <p:nvPr/>
        </p:nvSpPr>
        <p:spPr bwMode="auto">
          <a:xfrm>
            <a:off x="1600200" y="4343400"/>
            <a:ext cx="62484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4800" b="1" smtClean="0">
                <a:ln>
                  <a:solidFill>
                    <a:schemeClr val="tx1"/>
                  </a:solidFill>
                </a:ln>
                <a:solidFill>
                  <a:schemeClr val="accent3">
                    <a:lumMod val="60000"/>
                    <a:lumOff val="40000"/>
                  </a:schemeClr>
                </a:solidFill>
                <a:latin typeface="Calibri" pitchFamily="34" charset="0"/>
              </a:rPr>
              <a:t>Подгорная и Нагорная</a:t>
            </a:r>
            <a:endParaRPr lang="en-US" sz="4800" b="1" dirty="0">
              <a:ln>
                <a:solidFill>
                  <a:schemeClr val="tx1"/>
                </a:solidFill>
              </a:ln>
              <a:solidFill>
                <a:schemeClr val="accent3">
                  <a:lumMod val="60000"/>
                  <a:lumOff val="40000"/>
                </a:schemeClr>
              </a:solidFill>
              <a:latin typeface="Calibri" pitchFamily="34" charset="0"/>
            </a:endParaRPr>
          </a:p>
        </p:txBody>
      </p:sp>
      <p:sp>
        <p:nvSpPr>
          <p:cNvPr id="14" name="Rectangle 25"/>
          <p:cNvSpPr>
            <a:spLocks noChangeArrowheads="1"/>
          </p:cNvSpPr>
          <p:nvPr/>
        </p:nvSpPr>
        <p:spPr bwMode="auto">
          <a:xfrm>
            <a:off x="1295400" y="1839158"/>
            <a:ext cx="6858000" cy="2293799"/>
          </a:xfrm>
          <a:prstGeom prst="flowChartTerminator">
            <a:avLst/>
          </a:prstGeom>
          <a:noFill/>
          <a:ln>
            <a:solidFill>
              <a:schemeClr val="bg1"/>
            </a:solidFill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pPr algn="ctr">
              <a:defRPr/>
            </a:pPr>
            <a:r>
              <a:rPr lang="ru-RU" sz="2000" b="1" i="1" spc="50" dirty="0">
                <a:ln w="13500">
                  <a:solidFill>
                    <a:sysClr val="windowText" lastClr="000000">
                      <a:alpha val="6500"/>
                    </a:sysClr>
                  </a:solidFill>
                  <a:prstDash val="solid"/>
                </a:ln>
                <a:solidFill>
                  <a:schemeClr val="bg1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cs typeface="Times New Roman" charset="0"/>
              </a:rPr>
              <a:t>Как вспоминают старожилы, каждая хантыйская семья имела два дома. В одном жили летом, а во втором – зимой. Так, в городе есть две улицы, название которых произошло от места нахождения домов. Назовите эти улицы.</a:t>
            </a:r>
            <a:endParaRPr lang="ru-RU" sz="2000" b="1" i="1" spc="50" dirty="0">
              <a:ln w="13500">
                <a:solidFill>
                  <a:sysClr val="windowText" lastClr="000000">
                    <a:alpha val="6500"/>
                  </a:sysClr>
                </a:solidFill>
                <a:prstDash val="solid"/>
              </a:ln>
              <a:solidFill>
                <a:schemeClr val="bg1"/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  <p:sp>
        <p:nvSpPr>
          <p:cNvPr id="13" name="Блок-схема: знак завершения 12"/>
          <p:cNvSpPr/>
          <p:nvPr/>
        </p:nvSpPr>
        <p:spPr>
          <a:xfrm>
            <a:off x="3276600" y="6019800"/>
            <a:ext cx="2819400" cy="381000"/>
          </a:xfrm>
          <a:prstGeom prst="flowChartTerminator">
            <a:avLst/>
          </a:prstGeom>
          <a:gradFill>
            <a:gsLst>
              <a:gs pos="28000">
                <a:schemeClr val="bg1"/>
              </a:gs>
              <a:gs pos="50000">
                <a:srgbClr val="00B0F0"/>
              </a:gs>
              <a:gs pos="67000">
                <a:srgbClr val="FF0000"/>
              </a:gs>
            </a:gsLst>
          </a:gradFill>
          <a:ln/>
          <a:effectLst>
            <a:glow>
              <a:schemeClr val="accent1">
                <a:alpha val="40000"/>
              </a:schemeClr>
            </a:glow>
            <a:outerShdw blurRad="190500" dist="228600" dir="2700000" sy="90000" rotWithShape="0">
              <a:srgbClr val="000000">
                <a:alpha val="25500"/>
              </a:srgbClr>
            </a:outerShdw>
            <a:reflection blurRad="38100" stA="45000" endPos="67000" dist="50800" dir="5400000" sy="-100000" algn="bl" rotWithShape="0"/>
          </a:effectLst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800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tx1"/>
                </a:solidFill>
                <a:effectLst>
                  <a:glow rad="127000">
                    <a:schemeClr val="bg2">
                      <a:lumMod val="75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Правильный</a:t>
            </a:r>
            <a:r>
              <a:rPr lang="ru-RU" sz="1800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800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tx1"/>
                </a:solidFill>
                <a:effectLst>
                  <a:glow rad="127000">
                    <a:schemeClr val="bg2">
                      <a:lumMod val="75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ответ</a:t>
            </a:r>
            <a:endParaRPr lang="ru-RU" sz="1800" dirty="0">
              <a:ln w="12700">
                <a:solidFill>
                  <a:schemeClr val="tx1"/>
                </a:solidFill>
                <a:prstDash val="solid"/>
              </a:ln>
              <a:solidFill>
                <a:schemeClr val="tx1"/>
              </a:solidFill>
              <a:effectLst>
                <a:glow rad="127000">
                  <a:schemeClr val="bg2">
                    <a:lumMod val="75000"/>
                  </a:scheme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ext Box 51"/>
          <p:cNvSpPr txBox="1">
            <a:spLocks noChangeArrowheads="1"/>
          </p:cNvSpPr>
          <p:nvPr/>
        </p:nvSpPr>
        <p:spPr bwMode="auto">
          <a:xfrm>
            <a:off x="1447800" y="751175"/>
            <a:ext cx="6400800" cy="563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 anchorCtr="1"/>
          <a:lstStyle/>
          <a:p>
            <a:pPr algn="ctr">
              <a:spcBef>
                <a:spcPct val="50000"/>
              </a:spcBef>
            </a:pPr>
            <a:r>
              <a:rPr lang="ru-RU" sz="4400" b="1" dirty="0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chemeClr val="bg2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Washington" panose="020B0500000000000000" pitchFamily="34" charset="-52"/>
              </a:rPr>
              <a:t>Кот в мешке</a:t>
            </a:r>
            <a:r>
              <a:rPr lang="ru-RU" sz="4400" b="1" dirty="0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chemeClr val="bg2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Narrow" pitchFamily="34" charset="0"/>
              </a:rPr>
              <a:t> </a:t>
            </a:r>
            <a:r>
              <a:rPr lang="ru-RU" sz="4400" b="1" dirty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chemeClr val="bg2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Narrow" pitchFamily="34" charset="0"/>
              </a:rPr>
              <a:t>5</a:t>
            </a:r>
            <a:r>
              <a:rPr lang="en-US" sz="4400" b="1" dirty="0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chemeClr val="bg2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Narrow" pitchFamily="34" charset="0"/>
              </a:rPr>
              <a:t>00</a:t>
            </a:r>
            <a:endParaRPr lang="en-US" sz="4400" b="1" dirty="0">
              <a:ln w="12700">
                <a:solidFill>
                  <a:sysClr val="windowText" lastClr="000000"/>
                </a:solidFill>
                <a:prstDash val="solid"/>
              </a:ln>
              <a:solidFill>
                <a:schemeClr val="bg2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ekton Pro" pitchFamily="34" charset="0"/>
            </a:endParaRPr>
          </a:p>
        </p:txBody>
      </p:sp>
      <p:sp>
        <p:nvSpPr>
          <p:cNvPr id="10" name="Штриховая стрелка вправо 9">
            <a:hlinkClick r:id="rId5" action="ppaction://hlinksldjump" highlightClick="1"/>
          </p:cNvPr>
          <p:cNvSpPr/>
          <p:nvPr/>
        </p:nvSpPr>
        <p:spPr>
          <a:xfrm>
            <a:off x="7620000" y="5880497"/>
            <a:ext cx="914400" cy="544175"/>
          </a:xfrm>
          <a:prstGeom prst="stripedRightArrow">
            <a:avLst/>
          </a:prstGeom>
          <a:solidFill>
            <a:schemeClr val="bg2">
              <a:lumMod val="25000"/>
            </a:schemeClr>
          </a:solidFill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11" name="Своя игра - Кот в Мешке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51229" y="461749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9385776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audio>
              <p:cMediaNode vol="80000" numSld="999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3091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2" val="601af364f1b0b255f2ad491dca828fc5085ea83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Другая 16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750A3D"/>
      </a:hlink>
      <a:folHlink>
        <a:srgbClr val="5F7791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>
    <a:spDef>
      <a:spPr>
        <a:gradFill>
          <a:gsLst>
            <a:gs pos="28000">
              <a:schemeClr val="bg1"/>
            </a:gs>
            <a:gs pos="50000">
              <a:srgbClr val="00B0F0"/>
            </a:gs>
            <a:gs pos="67000">
              <a:srgbClr val="FF0000"/>
            </a:gs>
          </a:gsLst>
        </a:gradFill>
        <a:ln/>
        <a:effectLst>
          <a:glow>
            <a:schemeClr val="accent1">
              <a:alpha val="40000"/>
            </a:schemeClr>
          </a:glow>
          <a:outerShdw blurRad="190500" dist="228600" dir="2700000" sy="90000" rotWithShape="0">
            <a:srgbClr val="000000">
              <a:alpha val="25500"/>
            </a:srgbClr>
          </a:outerShdw>
          <a:reflection blurRad="38100" stA="45000" endPos="67000" dist="50800" dir="5400000" sy="-100000" algn="bl" rotWithShape="0"/>
        </a:effectLst>
      </a:spPr>
      <a:bodyPr rtlCol="0" anchor="ctr"/>
      <a:lstStyle>
        <a:defPPr algn="ctr">
          <a:defRPr sz="1800" dirty="0" smtClean="0">
            <a:ln w="12700">
              <a:solidFill>
                <a:schemeClr val="tx1"/>
              </a:solidFill>
              <a:prstDash val="solid"/>
            </a:ln>
            <a:solidFill>
              <a:schemeClr val="tx1"/>
            </a:solidFill>
            <a:effectLst>
              <a:glow rad="127000">
                <a:schemeClr val="bg2">
                  <a:lumMod val="75000"/>
                </a:schemeClr>
              </a:glow>
            </a:effectLst>
            <a:latin typeface="Arial" pitchFamily="34" charset="0"/>
            <a:cs typeface="Arial" pitchFamily="34" charset="0"/>
          </a:defRPr>
        </a:defPPr>
      </a:lstStyle>
      <a:style>
        <a:lnRef idx="0">
          <a:schemeClr val="accent3"/>
        </a:lnRef>
        <a:fillRef idx="3">
          <a:schemeClr val="accent3"/>
        </a:fillRef>
        <a:effectRef idx="3">
          <a:schemeClr val="accent3"/>
        </a:effectRef>
        <a:fontRef idx="minor">
          <a:schemeClr val="lt1"/>
        </a:fontRef>
      </a:style>
    </a:sp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2571</TotalTime>
  <Words>717</Words>
  <Application>Microsoft Office PowerPoint</Application>
  <PresentationFormat>Экран (4:3)</PresentationFormat>
  <Paragraphs>135</Paragraphs>
  <Slides>27</Slides>
  <Notes>0</Notes>
  <HiddenSlides>0</HiddenSlides>
  <MMClips>5</MMClips>
  <ScaleCrop>false</ScaleCrop>
  <HeadingPairs>
    <vt:vector size="6" baseType="variant">
      <vt:variant>
        <vt:lpstr>Использованные шрифты</vt:lpstr>
      </vt:variant>
      <vt:variant>
        <vt:i4>13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41" baseType="lpstr">
      <vt:lpstr>Arial</vt:lpstr>
      <vt:lpstr>Arial Narrow</vt:lpstr>
      <vt:lpstr>Book Antiqua</vt:lpstr>
      <vt:lpstr>Calibri</vt:lpstr>
      <vt:lpstr>Comic Sans MS</vt:lpstr>
      <vt:lpstr>Impact</vt:lpstr>
      <vt:lpstr>Lucida Sans</vt:lpstr>
      <vt:lpstr>Tekton Pro</vt:lpstr>
      <vt:lpstr>Times New Roman</vt:lpstr>
      <vt:lpstr>Washington</vt:lpstr>
      <vt:lpstr>Wingdings</vt:lpstr>
      <vt:lpstr>Wingdings 2</vt:lpstr>
      <vt:lpstr>Wingdings 3</vt:lpstr>
      <vt:lpstr>Апекс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Mayers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Своя игра</dc:title>
  <dc:subject>Викторина</dc:subject>
  <dc:creator>Головина Е.А.</dc:creator>
  <cp:lastModifiedBy>Andrey</cp:lastModifiedBy>
  <cp:revision>312</cp:revision>
  <dcterms:created xsi:type="dcterms:W3CDTF">2006-08-11T05:33:13Z</dcterms:created>
  <dcterms:modified xsi:type="dcterms:W3CDTF">2021-04-12T16:28:52Z</dcterms:modified>
</cp:coreProperties>
</file>