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1" r:id="rId4"/>
    <p:sldId id="262" r:id="rId5"/>
    <p:sldId id="296" r:id="rId6"/>
    <p:sldId id="263" r:id="rId7"/>
    <p:sldId id="264" r:id="rId8"/>
    <p:sldId id="298" r:id="rId9"/>
    <p:sldId id="268" r:id="rId10"/>
    <p:sldId id="266" r:id="rId11"/>
    <p:sldId id="265" r:id="rId12"/>
    <p:sldId id="269" r:id="rId13"/>
    <p:sldId id="270" r:id="rId14"/>
    <p:sldId id="271" r:id="rId15"/>
    <p:sldId id="275" r:id="rId16"/>
    <p:sldId id="274" r:id="rId17"/>
    <p:sldId id="278" r:id="rId18"/>
    <p:sldId id="273" r:id="rId19"/>
    <p:sldId id="277" r:id="rId20"/>
    <p:sldId id="276" r:id="rId21"/>
    <p:sldId id="272" r:id="rId22"/>
    <p:sldId id="279" r:id="rId23"/>
    <p:sldId id="280" r:id="rId24"/>
    <p:sldId id="300" r:id="rId25"/>
    <p:sldId id="281" r:id="rId26"/>
    <p:sldId id="282" r:id="rId27"/>
    <p:sldId id="283" r:id="rId28"/>
    <p:sldId id="284" r:id="rId29"/>
    <p:sldId id="285" r:id="rId30"/>
    <p:sldId id="288" r:id="rId31"/>
    <p:sldId id="290" r:id="rId32"/>
    <p:sldId id="292" r:id="rId33"/>
    <p:sldId id="294" r:id="rId34"/>
    <p:sldId id="286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AC187B"/>
    <a:srgbClr val="203C66"/>
    <a:srgbClr val="C6247A"/>
    <a:srgbClr val="C52378"/>
    <a:srgbClr val="98124D"/>
    <a:srgbClr val="853E5B"/>
    <a:srgbClr val="F94900"/>
    <a:srgbClr val="613125"/>
    <a:srgbClr val="542939"/>
    <a:srgbClr val="E4ECD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025" autoAdjust="0"/>
    <p:restoredTop sz="96433" autoAdjust="0"/>
  </p:normalViewPr>
  <p:slideViewPr>
    <p:cSldViewPr snapToGrid="0">
      <p:cViewPr>
        <p:scale>
          <a:sx n="78" d="100"/>
          <a:sy n="78" d="100"/>
        </p:scale>
        <p:origin x="-1044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93147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90400-8480-49B4-8CE5-A1D671971D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7411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09.09.2021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04956" y="1331221"/>
            <a:ext cx="65003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Критерии и нормы оценок по предметам в начальной школе 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соответствии 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ФГОС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41440" y="2149501"/>
            <a:ext cx="69589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b="1" u="sng" dirty="0">
                <a:latin typeface="Times New Roman" pitchFamily="18" charset="0"/>
                <a:cs typeface="Times New Roman" pitchFamily="18" charset="0"/>
              </a:rPr>
              <a:t>Контрольный диктант</a:t>
            </a:r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ru-RU" sz="2400" dirty="0"/>
          </a:p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endParaRPr lang="ru-RU" sz="2400" dirty="0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06950" y="798560"/>
            <a:ext cx="47300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b="1" dirty="0" smtClean="0">
                <a:ln w="9525">
                  <a:noFill/>
                </a:ln>
                <a:solidFill>
                  <a:srgbClr val="002060"/>
                </a:solidFill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Русский язык</a:t>
            </a:r>
            <a:endParaRPr lang="ru-RU" sz="4000" b="1" dirty="0">
              <a:ln w="9525">
                <a:noFill/>
              </a:ln>
              <a:solidFill>
                <a:srgbClr val="002060"/>
              </a:solidFill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88103481"/>
              </p:ext>
            </p:extLst>
          </p:nvPr>
        </p:nvGraphicFramePr>
        <p:xfrm>
          <a:off x="1221854" y="3211652"/>
          <a:ext cx="6398147" cy="434696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94626"/>
                <a:gridCol w="2499360"/>
                <a:gridCol w="2804161"/>
              </a:tblGrid>
              <a:tr h="43469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 класс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1полугодие 25-30 </a:t>
                      </a: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слов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 полугодие 35-45 </a:t>
                      </a: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слов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5117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94815" y="797510"/>
            <a:ext cx="675436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"5"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ставится за диктант, в котором нет ошибок и исправлений, работа написана аккуратно, в соответствии с требованиями письма.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"4"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ставится за диктант, в котором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1- 2 орфографические ошибки.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Работа выполнена чисто, но допущены небольшие отклонения от норм каллиграфии.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"3"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ставится за диктант, в котором допущено 3-5 орфографических ошибок. Работа написана небрежно.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"2"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ставится за диктант, в котором более 5 орфографических ошибок, работа написана неряшливо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337574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99745" y="1391150"/>
            <a:ext cx="694943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u="sng" dirty="0">
                <a:latin typeface="Times New Roman" pitchFamily="18" charset="0"/>
                <a:cs typeface="Times New Roman" pitchFamily="18" charset="0"/>
              </a:rPr>
              <a:t>Грамматическое задание</a:t>
            </a:r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3200" b="1" u="sng" dirty="0">
              <a:latin typeface="Times New Roman" pitchFamily="18" charset="0"/>
              <a:cs typeface="Times New Roman" pitchFamily="18" charset="0"/>
            </a:endParaRPr>
          </a:p>
          <a:p>
            <a:endParaRPr lang="ru-RU" sz="3200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Оценки: 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«5»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без ошибок. 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«4»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правильно выполнено не менее 3/4 заданий. 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«3»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правильно выполнено не менее 1/2 заданий. 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«2»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правильно выполнено менее 1/2 заданий. </a:t>
            </a:r>
          </a:p>
        </p:txBody>
      </p:sp>
    </p:spTree>
    <p:extLst>
      <p:ext uri="{BB962C8B-B14F-4D97-AF65-F5344CB8AC3E}">
        <p14:creationId xmlns="" xmlns:p14="http://schemas.microsoft.com/office/powerpoint/2010/main" val="384068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686800" cy="1371600"/>
          </a:xfrm>
        </p:spPr>
        <p:txBody>
          <a:bodyPr/>
          <a:lstStyle/>
          <a:p>
            <a:pPr algn="ctr" eaLnBrk="1" hangingPunct="1"/>
            <a:r>
              <a:rPr lang="ru-RU" altLang="ru-RU" sz="4000" b="1" i="1" dirty="0" smtClean="0"/>
              <a:t>Критерии оценки списывания</a:t>
            </a:r>
          </a:p>
        </p:txBody>
      </p:sp>
      <p:graphicFrame>
        <p:nvGraphicFramePr>
          <p:cNvPr id="9395" name="Group 179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xmlns="" val="567449097"/>
              </p:ext>
            </p:extLst>
          </p:nvPr>
        </p:nvGraphicFramePr>
        <p:xfrm>
          <a:off x="468313" y="1700213"/>
          <a:ext cx="8351836" cy="4533082"/>
        </p:xfrm>
        <a:graphic>
          <a:graphicData uri="http://schemas.openxmlformats.org/drawingml/2006/table">
            <a:tbl>
              <a:tblPr/>
              <a:tblGrid>
                <a:gridCol w="1079351"/>
                <a:gridCol w="2016224"/>
                <a:gridCol w="1944216"/>
                <a:gridCol w="1440160"/>
                <a:gridCol w="216024"/>
                <a:gridCol w="1655861"/>
              </a:tblGrid>
              <a:tr h="396296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Оценки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Допустимое количество ошибок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629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1кл.</a:t>
                      </a: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</a:t>
                      </a: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</a:t>
                      </a: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</a:t>
                      </a: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кл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3619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«5»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5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Безукоризненно выполнена работа, в которой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нет</a:t>
                      </a:r>
                      <a:r>
                        <a:rPr kumimoji="0" lang="ru-RU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ошибок</a:t>
                      </a:r>
                      <a:r>
                        <a:rPr lang="ru-RU" sz="24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и исправлений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89046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«4»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1-2 ошибки и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испр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ошибка и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испр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ошибка и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испр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ошибка и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испр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96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«3»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ошибки и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испр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ошибки и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испр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ошибки и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испр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2ошибки 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испр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13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«2»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ошибки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ошибки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3ошибки.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3ошибки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96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«1»?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Больше, чем принято для выставления оценки «2»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41498" y="1976365"/>
            <a:ext cx="50610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u="sng" dirty="0">
                <a:latin typeface="Times New Roman" pitchFamily="18" charset="0"/>
                <a:cs typeface="Times New Roman" pitchFamily="18" charset="0"/>
              </a:rPr>
              <a:t>Контрольное списывание.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26716385"/>
              </p:ext>
            </p:extLst>
          </p:nvPr>
        </p:nvGraphicFramePr>
        <p:xfrm>
          <a:off x="1024130" y="3306318"/>
          <a:ext cx="6925054" cy="315468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560574"/>
                <a:gridCol w="2706624"/>
                <a:gridCol w="2657856"/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 класс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1полугодие</a:t>
                      </a:r>
                      <a:r>
                        <a:rPr lang="ru-RU" sz="1800" b="1" baseline="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800" b="1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30-35 </a:t>
                      </a: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слов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 полугодие 40-50 </a:t>
                      </a: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слов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79762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33856" y="1393442"/>
            <a:ext cx="68640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Оценки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«5»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за безукоризненно выполненную работу, в которой нет исправлений. 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«4»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за работу, в которой допущена 1 ошибка или 1–2 исправления. 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«3»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за работу, в которой допущены 2–3 ошибки. 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«2»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за работу, в которой допущены 4 и более ошибок. </a:t>
            </a:r>
          </a:p>
        </p:txBody>
      </p:sp>
    </p:spTree>
    <p:extLst>
      <p:ext uri="{BB962C8B-B14F-4D97-AF65-F5344CB8AC3E}">
        <p14:creationId xmlns="" xmlns:p14="http://schemas.microsoft.com/office/powerpoint/2010/main" val="189810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251520" y="332656"/>
            <a:ext cx="8435280" cy="12454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353568"/>
            <a:ext cx="842493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600" b="1" i="1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Словарный диктант  </a:t>
            </a:r>
            <a:r>
              <a:rPr lang="ru-RU" sz="36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br>
              <a:rPr lang="ru-RU" sz="36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36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(</a:t>
            </a: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оценивается строже контрольного диктанта</a:t>
            </a:r>
            <a:r>
              <a:rPr lang="ru-RU" sz="36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)</a:t>
            </a:r>
            <a:r>
              <a:rPr lang="ru-RU" sz="36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36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– без ошибок.</a:t>
            </a:r>
          </a:p>
          <a:p>
            <a:pPr lvl="0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– 1 ошибка и 1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исправление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– 2 ошибки и 1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исправление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– 3 – 5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ошибок</a:t>
            </a:r>
            <a:endParaRPr lang="ru-RU" sz="3600" dirty="0"/>
          </a:p>
          <a:p>
            <a:pPr algn="just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Ошибкой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считается любая допущенная орфографическая ошибка, включая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пропуск  и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замену букв.</a:t>
            </a:r>
          </a:p>
          <a:p>
            <a:pPr lvl="0"/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65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28928" y="2134862"/>
            <a:ext cx="5583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u="sng" dirty="0">
                <a:latin typeface="Times New Roman" pitchFamily="18" charset="0"/>
                <a:cs typeface="Times New Roman" pitchFamily="18" charset="0"/>
              </a:rPr>
              <a:t>Словарный диктант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81207264"/>
              </p:ext>
            </p:extLst>
          </p:nvPr>
        </p:nvGraphicFramePr>
        <p:xfrm>
          <a:off x="1097280" y="3429000"/>
          <a:ext cx="6631749" cy="315468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400468"/>
                <a:gridCol w="2583871"/>
                <a:gridCol w="2647410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2-й класс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 полугодие 8-10 </a:t>
                      </a: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слов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 полугодие 10-12 </a:t>
                      </a:r>
                      <a:r>
                        <a:rPr lang="ru-RU" sz="1800" b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слов</a:t>
                      </a:r>
                      <a:endParaRPr lang="ru-RU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5485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09472" y="865632"/>
            <a:ext cx="61935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Литературное чтение</a:t>
            </a: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Нормы скорости чтения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полугодие (конец)</a:t>
            </a:r>
          </a:p>
          <a:p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39489135"/>
              </p:ext>
            </p:extLst>
          </p:nvPr>
        </p:nvGraphicFramePr>
        <p:xfrm>
          <a:off x="963167" y="2535936"/>
          <a:ext cx="6949440" cy="2962657"/>
        </p:xfrm>
        <a:graphic>
          <a:graphicData uri="http://schemas.openxmlformats.org/drawingml/2006/table">
            <a:tbl>
              <a:tblPr/>
              <a:tblGrid>
                <a:gridCol w="1439184"/>
                <a:gridCol w="1402351"/>
                <a:gridCol w="1173381"/>
                <a:gridCol w="1467262"/>
                <a:gridCol w="1467262"/>
              </a:tblGrid>
              <a:tr h="41573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классы</a:t>
                      </a:r>
                      <a:endParaRPr lang="ru-RU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spc="-5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Обязательный уровень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 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spc="-5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Возможный уровень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 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314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1 полугодие </a:t>
                      </a:r>
                      <a:endParaRPr lang="ru-RU" sz="11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 полугодие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 полугодие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 полугодие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7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spc="-7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 класс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spc="-85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10-15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spc="-5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20-30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spc="-6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20-25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spc="-6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30-35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2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spc="-55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 класс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35-40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45-60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ru-RU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7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spc="-6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 класс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60-65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70-80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7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spc="-35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 класс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85-90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95-100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spc="-9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1 20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5400" marR="254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871132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72896" y="816518"/>
            <a:ext cx="6876287" cy="5226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8620" algn="ctr">
              <a:lnSpc>
                <a:spcPct val="115000"/>
              </a:lnSpc>
              <a:spcAft>
                <a:spcPts val="0"/>
              </a:spcAft>
            </a:pPr>
            <a:r>
              <a:rPr lang="ru-RU" b="1" spc="-20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Оценка осуществляется по 4 критериям:</a:t>
            </a:r>
          </a:p>
          <a:p>
            <a:pPr indent="388620" algn="ctr">
              <a:lnSpc>
                <a:spcPct val="115000"/>
              </a:lnSpc>
              <a:spcAft>
                <a:spcPts val="0"/>
              </a:spcAft>
            </a:pPr>
            <a:r>
              <a:rPr lang="ru-RU" b="1" spc="-20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беглость</a:t>
            </a:r>
            <a:r>
              <a:rPr lang="ru-RU" b="1" spc="-20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, правильность, осознанность, </a:t>
            </a:r>
            <a:r>
              <a:rPr lang="ru-RU" b="1" spc="-20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выразительность</a:t>
            </a:r>
          </a:p>
          <a:p>
            <a:pPr indent="388620" algn="ctr">
              <a:lnSpc>
                <a:spcPct val="115000"/>
              </a:lnSpc>
              <a:spcAft>
                <a:spcPts val="0"/>
              </a:spcAft>
            </a:pPr>
            <a:endParaRPr lang="ru-RU" sz="1400" b="1" spc="-20" dirty="0">
              <a:solidFill>
                <a:srgbClr val="002060"/>
              </a:solidFill>
              <a:latin typeface="Times New Roman"/>
              <a:ea typeface="Calibri"/>
              <a:cs typeface="Times New Roman"/>
            </a:endParaRPr>
          </a:p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"5"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ставится, если выполнены все 4 требования.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"4"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ставится, если выполняется норма чтения по беглости (в каждом классе и в каждой четверти она разная), но не выполнено одно из остальных требований.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"3"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ставится, если выполняется норма по беглости, но не выполнено два других требования.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"2"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ставится, если выполняется норма беглости, но не выполнены остальные три требования  или  не выполнена норма беглости, а остальные требования выдержаны. В индивидуальном порядке, когда учащийся прочитал правильно, выразительно, понял прочитанное, но не уложился в норму по беглости на небольшое количество слов, ставится положительная отметка.</a:t>
            </a:r>
          </a:p>
          <a:p>
            <a:pPr indent="388620" algn="ctr">
              <a:lnSpc>
                <a:spcPct val="115000"/>
              </a:lnSpc>
              <a:spcAft>
                <a:spcPts val="0"/>
              </a:spcAft>
            </a:pPr>
            <a:endParaRPr lang="ru-RU" sz="1400" b="1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91898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38784" y="1038088"/>
            <a:ext cx="712012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Чтение наизусть</a:t>
            </a:r>
          </a:p>
          <a:p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"5" 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 твердо, без подсказок, знает наизусть, выразительно  читает.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  "4" 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знает стихотворение  наизусть,  но допускает при  чтении  перестановку  слов,  самостоятельно исправляет допущенные неточности.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"3"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читает наизусть, но при чтении обнаруживает нетвердое усвоение текста.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"2"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нарушает последовательность при чтении, не полностью воспроизводит текст</a:t>
            </a:r>
          </a:p>
        </p:txBody>
      </p:sp>
    </p:spTree>
    <p:extLst>
      <p:ext uri="{BB962C8B-B14F-4D97-AF65-F5344CB8AC3E}">
        <p14:creationId xmlns="" xmlns:p14="http://schemas.microsoft.com/office/powerpoint/2010/main" val="206236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90016" y="797510"/>
            <a:ext cx="729081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u="sng" dirty="0">
                <a:latin typeface="Times New Roman" pitchFamily="18" charset="0"/>
                <a:cs typeface="Times New Roman" pitchFamily="18" charset="0"/>
              </a:rPr>
              <a:t>Выразительное чтение стихотворения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Требования к выразительному чтению: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1.    Правильная постановка логического ударения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2.    Соблюдение пауз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3.    Правильный выбор темпа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4.    Соблюдение нужной интонации</a:t>
            </a:r>
          </a:p>
          <a:p>
            <a:pPr marL="457200" indent="-457200">
              <a:buAutoNum type="arabicPeriod" startAt="5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Безошибочное чтение</a:t>
            </a:r>
          </a:p>
          <a:p>
            <a:pPr marL="457200" indent="-457200">
              <a:buAutoNum type="arabicPeriod" startAt="5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"5"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выполнены правильно все требования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"4"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не соблюдены 1-2 требования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"3"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-допущены ошибки по трем требованиям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"2"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допущены ошибки более, чем по трем требованиям</a:t>
            </a:r>
          </a:p>
        </p:txBody>
      </p:sp>
    </p:spTree>
    <p:extLst>
      <p:ext uri="{BB962C8B-B14F-4D97-AF65-F5344CB8AC3E}">
        <p14:creationId xmlns="" xmlns:p14="http://schemas.microsoft.com/office/powerpoint/2010/main" val="543849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85088" y="797510"/>
            <a:ext cx="6864095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/>
              <a:t> </a:t>
            </a:r>
            <a:r>
              <a:rPr lang="ru-RU" sz="3200" b="1" u="sng" dirty="0">
                <a:latin typeface="Times New Roman" pitchFamily="18" charset="0"/>
                <a:cs typeface="Times New Roman" pitchFamily="18" charset="0"/>
              </a:rPr>
              <a:t>Чтение по ролям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Требования к чтению по ролям: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1.    Своевременно начинать читать свои слова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2.    Подбирать правильную интонацию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3.    Читать безошибочно</a:t>
            </a:r>
          </a:p>
          <a:p>
            <a:pPr marL="457200" indent="-457200">
              <a:buAutoNum type="arabicPeriod" startAt="4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Читать выразительно</a:t>
            </a:r>
          </a:p>
          <a:p>
            <a:pPr marL="457200" indent="-457200">
              <a:buAutoNum type="arabicPeriod" startAt="4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"5"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выполнены все требования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"4"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допущены ошибки по одному какому-то требованию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"3"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допущены ошибки по двум требованиям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"2"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-допущены ошибки по трем требованиям</a:t>
            </a:r>
          </a:p>
        </p:txBody>
      </p:sp>
    </p:spTree>
    <p:extLst>
      <p:ext uri="{BB962C8B-B14F-4D97-AF65-F5344CB8AC3E}">
        <p14:creationId xmlns="" xmlns:p14="http://schemas.microsoft.com/office/powerpoint/2010/main" val="2229954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48512" y="797510"/>
            <a:ext cx="7205472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u="sng" dirty="0">
                <a:latin typeface="Times New Roman" pitchFamily="18" charset="0"/>
                <a:cs typeface="Times New Roman" pitchFamily="18" charset="0"/>
              </a:rPr>
              <a:t>Пересказ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"5"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пересказывает содержание прочитанного самостоятельно, последовательно, не упуская главного (подробно или кратко, или по плану), правильно отвечает на вопрос, умеет подкрепить ответ на вопрос чтением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отрывков.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"4"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-допускает 1-2 ошибки, неточности, сам исправляет их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 "3"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пересказывает при  помощи  наводящих вопросов учителя,  не умеет последовательно  передать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содержание прочитанного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допускает речевые ошибки. 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"2"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не может передать содержание прочитанного.</a:t>
            </a:r>
          </a:p>
        </p:txBody>
      </p:sp>
    </p:spTree>
    <p:extLst>
      <p:ext uri="{BB962C8B-B14F-4D97-AF65-F5344CB8AC3E}">
        <p14:creationId xmlns="" xmlns:p14="http://schemas.microsoft.com/office/powerpoint/2010/main" val="1902823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94815" y="797510"/>
            <a:ext cx="6754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Математика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94814" y="1840314"/>
            <a:ext cx="644956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>
                <a:latin typeface="Times New Roman" pitchFamily="18" charset="0"/>
                <a:cs typeface="Times New Roman" pitchFamily="18" charset="0"/>
              </a:rPr>
              <a:t>Работа, состоящая из </a:t>
            </a: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примеров</a:t>
            </a:r>
          </a:p>
          <a:p>
            <a:endParaRPr lang="ru-RU" sz="2400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«5»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без ошибок.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«4»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–1 грубая и 1–2 негрубые ошибки.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«3»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2–3 грубые и 1–2 негрубые ошибки или 3 и более негрубых ошибки.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«2»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4 и более грубых ошибки.</a:t>
            </a:r>
          </a:p>
        </p:txBody>
      </p:sp>
    </p:spTree>
    <p:extLst>
      <p:ext uri="{BB962C8B-B14F-4D97-AF65-F5344CB8AC3E}">
        <p14:creationId xmlns="" xmlns:p14="http://schemas.microsoft.com/office/powerpoint/2010/main" val="239791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97279" y="1333958"/>
            <a:ext cx="67543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>
                <a:latin typeface="Times New Roman" pitchFamily="18" charset="0"/>
                <a:cs typeface="Times New Roman" pitchFamily="18" charset="0"/>
              </a:rPr>
              <a:t>Работа, состоящая из </a:t>
            </a: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задач</a:t>
            </a:r>
          </a:p>
          <a:p>
            <a:endParaRPr lang="ru-RU" sz="2400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«5»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без ошибок.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«4»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1–2 негрубых ошибки.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«3»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1 грубая и 3–4 негрубые ошибки.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«2»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2 и более грубых ошибки.</a:t>
            </a:r>
          </a:p>
        </p:txBody>
      </p:sp>
    </p:spTree>
    <p:extLst>
      <p:ext uri="{BB962C8B-B14F-4D97-AF65-F5344CB8AC3E}">
        <p14:creationId xmlns="" xmlns:p14="http://schemas.microsoft.com/office/powerpoint/2010/main" val="17142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63168" y="797510"/>
            <a:ext cx="721766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>
                <a:latin typeface="Times New Roman" pitchFamily="18" charset="0"/>
                <a:cs typeface="Times New Roman" pitchFamily="18" charset="0"/>
              </a:rPr>
              <a:t>Комбинированная работа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(1 задача, примеры и задание другого вида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5»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безошибочно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нет исправлений.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4»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1-2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вычислительные ошибки.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"3"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ошибки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ходе решения задачи при правильном выполнении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всех остальных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заданий или допущены 3-4 вычислительные ошибки.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"2"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ошибки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ходе решения задачи и хотя бы одна вычислительная ошибка или  допущено более 5 вычислительных ошибок при решении задачи и примеров.</a:t>
            </a:r>
          </a:p>
        </p:txBody>
      </p:sp>
    </p:spTree>
    <p:extLst>
      <p:ext uri="{BB962C8B-B14F-4D97-AF65-F5344CB8AC3E}">
        <p14:creationId xmlns="" xmlns:p14="http://schemas.microsoft.com/office/powerpoint/2010/main" val="47249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94815" y="797510"/>
            <a:ext cx="6754368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>
                <a:latin typeface="Times New Roman" pitchFamily="18" charset="0"/>
                <a:cs typeface="Times New Roman" pitchFamily="18" charset="0"/>
              </a:rPr>
              <a:t>Комбинированная работа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(2 задачи и примеры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"5"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вся работа выполнена безошибочно и нет исправлений.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"4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допущены 1-2 вычислительные ошибки.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"3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допущены ошибки в ходе решения одной из задач или  допущены 3-4 вычислительные ошибки.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"2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допущены ошибки в ходе решения 2-ух задач или  допущена ошибка в ходе решения одной задачи и 4 вычислительные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ошибки.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49398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94814" y="807083"/>
            <a:ext cx="664464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>
                <a:latin typeface="Times New Roman" pitchFamily="18" charset="0"/>
                <a:cs typeface="Times New Roman" pitchFamily="18" charset="0"/>
              </a:rPr>
              <a:t>Математический </a:t>
            </a:r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диктант</a:t>
            </a:r>
          </a:p>
          <a:p>
            <a:endParaRPr lang="ru-RU" sz="2400" u="sng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"5"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вся работа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выполнена безошибочно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нет исправлений.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"4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выполнена 1/5 часть примеров от их общего числа.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"3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выполнена 1/4 часть примеров от их общего числа.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"2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выполнена 1/2 часть примеров от их общего числа.</a:t>
            </a:r>
          </a:p>
        </p:txBody>
      </p:sp>
    </p:spTree>
    <p:extLst>
      <p:ext uri="{BB962C8B-B14F-4D97-AF65-F5344CB8AC3E}">
        <p14:creationId xmlns="" xmlns:p14="http://schemas.microsoft.com/office/powerpoint/2010/main" val="3604924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94815" y="1358342"/>
            <a:ext cx="67543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 smtClean="0">
                <a:latin typeface="Times New Roman" pitchFamily="18" charset="0"/>
                <a:cs typeface="Times New Roman" pitchFamily="18" charset="0"/>
              </a:rPr>
              <a:t>Тест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"5"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ставится за 100% правильно выполненных заданий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"4"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ставится за 80% правильно выполненных заданий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"3"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ставится за 60% правильно выполненных заданий</a:t>
            </a:r>
          </a:p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"2"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ставится, если правильно выполнено менее 60% заданий</a:t>
            </a:r>
          </a:p>
        </p:txBody>
      </p:sp>
    </p:spTree>
    <p:extLst>
      <p:ext uri="{BB962C8B-B14F-4D97-AF65-F5344CB8AC3E}">
        <p14:creationId xmlns="" xmlns:p14="http://schemas.microsoft.com/office/powerpoint/2010/main" val="216106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94815" y="1358342"/>
            <a:ext cx="67543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Грубые ошибки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1. Вычислительные ошибки в примерах и задачах.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2. Ошибки на незнание порядка выполнения арифметических действий.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3. Неправильное решение задачи (пропуск действия, неправильный выбор действий, лишние действия).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4. Не решенная до конца задача или пример.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Невыполненное задание.</a:t>
            </a:r>
          </a:p>
        </p:txBody>
      </p:sp>
    </p:spTree>
    <p:extLst>
      <p:ext uri="{BB962C8B-B14F-4D97-AF65-F5344CB8AC3E}">
        <p14:creationId xmlns="" xmlns:p14="http://schemas.microsoft.com/office/powerpoint/2010/main" val="12862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36320" y="675590"/>
            <a:ext cx="691286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Негрубые ошибки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1. Нерациональный прием вычислений.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2. Неправильная постановка вопроса к действию при решении задачи.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3. Неверно сформулированный ответ задачи.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4. Неправильное списывание данных (чисел, знаков).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Недоведение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до конца преобразований.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За грамматические ошибки, допущенные в работе, оценка по математике не снижается.    За неряшливо оформленную работу, несоблюдение правил каллиграфии оценка по математике снижается на 1 балл, но не ниже «3».</a:t>
            </a:r>
          </a:p>
          <a:p>
            <a:r>
              <a:rPr lang="ru-RU" sz="2400" dirty="0"/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2003952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g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30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97279" y="821894"/>
            <a:ext cx="6754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Окружающий мир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97278" y="1674674"/>
            <a:ext cx="675436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«5»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ставится ученику, если он осознанно и логично излагает учебный материал, используя свои наблюдения в природе, устанавливает связи между объектами и явлениями природы (в пределах программы), правильно выполняет практические работы и дает полные ответы на все поставленные вопросы.</a:t>
            </a:r>
          </a:p>
        </p:txBody>
      </p:sp>
    </p:spTree>
    <p:extLst>
      <p:ext uri="{BB962C8B-B14F-4D97-AF65-F5344CB8AC3E}">
        <p14:creationId xmlns="" xmlns:p14="http://schemas.microsoft.com/office/powerpoint/2010/main" val="940469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97279" y="821894"/>
            <a:ext cx="6754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Окружающий мир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97278" y="1674674"/>
            <a:ext cx="675436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«4»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ставится ученику, если его ответ в основном соответствует требованиям, установленным для оценки «5», но ученик допускает отдельные неточности в изложении фактического материала, в использовании отдельных терминов, единичные недочеты при выполнении практических работ. Все эти недочеты ученик легко исправляет сам при указании на них учителем.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3734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97279" y="821894"/>
            <a:ext cx="6754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Окружающий мир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97278" y="1674674"/>
            <a:ext cx="675436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«3»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ставится ученику, если он усвоил основное содержание учебного материала. Но допускает фактические ошибки, не умеет использовать результаты своих наблюдений в окружающем мире, затрудняется устанавливать предусмотренные программой связи между объектами и явлениями окружающего мира, в выполнении практических работ, но может исправить перечисленные недочеты с помощью учителя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5733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97279" y="821894"/>
            <a:ext cx="6754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Окружающий мир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97278" y="2186738"/>
            <a:ext cx="67543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«2»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ставится ученику, если он обнаруживает незнание большей части программного материала, не справляется с выполнением практических работ даже с помощью учителя.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1460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97279" y="821894"/>
            <a:ext cx="6754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Уровневая оценка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92352" y="2417570"/>
            <a:ext cx="6278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Низкий уровень- 0-59%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Базовый уровень – 60-77%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Повышенный – 78-90%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Высокий – 91-100%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151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 </a:t>
            </a:r>
            <a:r>
              <a:rPr lang="ru-RU" altLang="ru-RU" sz="2800" b="1" i="1" smtClean="0"/>
              <a:t>КАК ОТНОСИТЬСЯ К ОТМЕТКАМ РЕБЕНКА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ru-RU" altLang="ru-RU" dirty="0" smtClean="0"/>
              <a:t>*</a:t>
            </a:r>
            <a:r>
              <a:rPr lang="ru-RU" altLang="ru-RU" b="1" dirty="0" smtClean="0"/>
              <a:t>Не ругайте своего ребенка за плохую отметку. Ему очень хочется быть в ваших глазах хорошим. Если быть хорошим не получается, ребенок начинает врать и изворачиваться.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b="1" dirty="0" smtClean="0"/>
              <a:t>*Сочувствуйте своему ребенку, если он долго трудился, но результат его труда не высок. Объясните ему, что важен не только высокий результат. Больше важны знания, которые он сможет приобрести в результате ежедневного, упорного труда.</a:t>
            </a:r>
          </a:p>
        </p:txBody>
      </p:sp>
      <p:pic>
        <p:nvPicPr>
          <p:cNvPr id="4" name="Picture 8" descr="Описание: https://s3.pixers.pics/pixers/700/FO/91/61/81/79/700_FO91618179_68a0e60d6bf5af5f72d2749970396c8d.jpg"/>
          <p:cNvPicPr>
            <a:picLocks noChangeAspect="1" noChangeArrowheads="1"/>
          </p:cNvPicPr>
          <p:nvPr/>
        </p:nvPicPr>
        <p:blipFill>
          <a:blip r:embed="rId2" cstate="print"/>
          <a:srcRect r="-41"/>
          <a:stretch>
            <a:fillRect/>
          </a:stretch>
        </p:blipFill>
        <p:spPr bwMode="auto">
          <a:xfrm>
            <a:off x="7229856" y="5632704"/>
            <a:ext cx="1019175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800" b="1" i="1" dirty="0" smtClean="0"/>
              <a:t>КАК ОТНОСИТЬСЯ К ОТМЕТКАМ  РЕБЕНКА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ru-RU" altLang="ru-RU" dirty="0" smtClean="0"/>
              <a:t>*</a:t>
            </a:r>
            <a:r>
              <a:rPr lang="ru-RU" altLang="ru-RU" b="1" dirty="0" smtClean="0"/>
              <a:t>Не заставляйте своего ребенка вымаливать себе оценку в конце  четверти ради вашего душевного спокойствия.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b="1" dirty="0" smtClean="0"/>
              <a:t>*Не учите своего ребенка ловчить, унижаться и приспосабливаться ради положительного результата в виде высокой отметки.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b="1" dirty="0" smtClean="0"/>
              <a:t>*Никогда не выражайте сомнений по поводу объективности выставленной вашему ребенку оценки вслух.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b="1" dirty="0" smtClean="0"/>
              <a:t>*Есть сомнения – идите в школу и попытайтесь объективно разобраться в ситуации.</a:t>
            </a:r>
          </a:p>
        </p:txBody>
      </p:sp>
      <p:pic>
        <p:nvPicPr>
          <p:cNvPr id="4098" name="Picture 8" descr="Описание: https://s3.pixers.pics/pixers/700/FO/91/61/81/79/700_FO91618179_68a0e60d6bf5af5f72d2749970396c8d.jpg"/>
          <p:cNvPicPr>
            <a:picLocks noChangeAspect="1" noChangeArrowheads="1"/>
          </p:cNvPicPr>
          <p:nvPr/>
        </p:nvPicPr>
        <p:blipFill>
          <a:blip r:embed="rId2" cstate="print"/>
          <a:srcRect r="-41"/>
          <a:stretch>
            <a:fillRect/>
          </a:stretch>
        </p:blipFill>
        <p:spPr bwMode="auto">
          <a:xfrm>
            <a:off x="7107936" y="5754624"/>
            <a:ext cx="1019175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800" b="1" i="1" smtClean="0"/>
              <a:t>КАК ОТНОСИТЬСЯ К ОТМЕТКАМ РЕБЕНКА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dirty="0" smtClean="0"/>
              <a:t>*</a:t>
            </a:r>
            <a:r>
              <a:rPr lang="ru-RU" altLang="ru-RU" b="1" dirty="0" smtClean="0"/>
              <a:t>Не обвиняйте беспричинно других взрослых и детей в проблемах собственных детей.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b="1" dirty="0" smtClean="0"/>
              <a:t>*Поддерживайте ребенка в его, пусть не очень значительных, но победах над собой, над своей ленью.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b="1" dirty="0" smtClean="0"/>
              <a:t>*Устраивайте праздники по случаю получения отличной отметки. Хорошее, как и плохое, запоминается ребенком надолго и его хочется повторить. Пусть ребенок получает хорошую отметку ради того, чтобы его отметили. Вскоре это станет привычкой.</a:t>
            </a:r>
          </a:p>
          <a:p>
            <a:pPr eaLnBrk="1" hangingPunct="1">
              <a:lnSpc>
                <a:spcPct val="80000"/>
              </a:lnSpc>
            </a:pPr>
            <a:endParaRPr lang="ru-RU" altLang="ru-RU" sz="2000" b="1" dirty="0" smtClean="0"/>
          </a:p>
        </p:txBody>
      </p:sp>
      <p:pic>
        <p:nvPicPr>
          <p:cNvPr id="3074" name="Picture 8" descr="Описание: https://s3.pixers.pics/pixers/700/FO/91/61/81/79/700_FO91618179_68a0e60d6bf5af5f72d2749970396c8d.jpg"/>
          <p:cNvPicPr>
            <a:picLocks noChangeAspect="1" noChangeArrowheads="1"/>
          </p:cNvPicPr>
          <p:nvPr/>
        </p:nvPicPr>
        <p:blipFill>
          <a:blip r:embed="rId2" cstate="print"/>
          <a:srcRect r="-41"/>
          <a:stretch>
            <a:fillRect/>
          </a:stretch>
        </p:blipFill>
        <p:spPr bwMode="auto">
          <a:xfrm>
            <a:off x="6583680" y="5657088"/>
            <a:ext cx="1019175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800" b="1" i="1" smtClean="0"/>
              <a:t>КАК ОТНОСИТЬСЯ К ОТМЕТКАМ РЕБЕНКА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altLang="ru-RU" sz="3200" dirty="0" smtClean="0"/>
              <a:t>*</a:t>
            </a:r>
            <a:r>
              <a:rPr lang="ru-RU" altLang="ru-RU" sz="3200" b="1" dirty="0" smtClean="0"/>
              <a:t>Демонстрируйте положительные результаты своего труда, чтобы ребенку хотелось вам подражать.</a:t>
            </a:r>
          </a:p>
        </p:txBody>
      </p:sp>
      <p:pic>
        <p:nvPicPr>
          <p:cNvPr id="2050" name="Picture 8" descr="Описание: https://s3.pixers.pics/pixers/700/FO/91/61/81/79/700_FO91618179_68a0e60d6bf5af5f72d2749970396c8d.jpg"/>
          <p:cNvPicPr>
            <a:picLocks noChangeAspect="1" noChangeArrowheads="1"/>
          </p:cNvPicPr>
          <p:nvPr/>
        </p:nvPicPr>
        <p:blipFill>
          <a:blip r:embed="rId2" cstate="print"/>
          <a:srcRect r="-41"/>
          <a:stretch>
            <a:fillRect/>
          </a:stretch>
        </p:blipFill>
        <p:spPr bwMode="auto">
          <a:xfrm>
            <a:off x="4572000" y="3608832"/>
            <a:ext cx="1962912" cy="160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39367" y="1670304"/>
            <a:ext cx="70652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Желаю успехов!</a:t>
            </a:r>
            <a:endParaRPr lang="ru-RU" sz="4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8" descr="Описание: https://s3.pixers.pics/pixers/700/FO/91/61/81/79/700_FO91618179_68a0e60d6bf5af5f72d2749970396c8d.jpg"/>
          <p:cNvPicPr>
            <a:picLocks noChangeAspect="1" noChangeArrowheads="1"/>
          </p:cNvPicPr>
          <p:nvPr/>
        </p:nvPicPr>
        <p:blipFill>
          <a:blip r:embed="rId3"/>
          <a:srcRect r="-41"/>
          <a:stretch>
            <a:fillRect/>
          </a:stretch>
        </p:blipFill>
        <p:spPr bwMode="auto">
          <a:xfrm>
            <a:off x="2755392" y="2682240"/>
            <a:ext cx="3340608" cy="293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372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653</TotalTime>
  <Words>1671</Words>
  <Application>Microsoft Office PowerPoint</Application>
  <PresentationFormat>Экран (4:3)</PresentationFormat>
  <Paragraphs>228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Слайд 1</vt:lpstr>
      <vt:lpstr>Слайд 2</vt:lpstr>
      <vt:lpstr>Слайд 3</vt:lpstr>
      <vt:lpstr>Слайд 4</vt:lpstr>
      <vt:lpstr>Критерии оценки списывания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 КАК ОТНОСИТЬСЯ К ОТМЕТКАМ РЕБЕНКА</vt:lpstr>
      <vt:lpstr>КАК ОТНОСИТЬСЯ К ОТМЕТКАМ  РЕБЕНКА</vt:lpstr>
      <vt:lpstr>КАК ОТНОСИТЬСЯ К ОТМЕТКАМ РЕБЕНКА</vt:lpstr>
      <vt:lpstr>КАК ОТНОСИТЬСЯ К ОТМЕТКАМ РЕБЕНКА</vt:lpstr>
      <vt:lpstr>Слайд 34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User</cp:lastModifiedBy>
  <cp:revision>111</cp:revision>
  <dcterms:created xsi:type="dcterms:W3CDTF">2013-11-19T05:52:05Z</dcterms:created>
  <dcterms:modified xsi:type="dcterms:W3CDTF">2021-09-08T18:19:59Z</dcterms:modified>
</cp:coreProperties>
</file>