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8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89577E-AA8D-4479-9596-8740078EA7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DDA29E7-F3C0-42CB-B9B5-8B3C88CED3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47570C3-9335-4FEB-87BD-3AA7DDC85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C30804-5AFA-435C-B255-015F20463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D09B6C-73FF-4D1B-A29A-D240E8B4B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395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7A81F9-3ED6-4FB9-A28E-2C856FB7B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AA4E53-660C-4CBA-8964-02C3C4A93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728151-AC44-4997-8722-FA56442D6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110ACDF-8DC0-4072-A6C3-96DD70167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4622FD-6E40-4C17-BCB1-22392EDEB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303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5D93AB-3BA1-40AD-8B10-1E1C9AB5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2732ED2-AAFD-42DB-B531-4D7C99D81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44B018-57FC-4B6A-9AEF-769F479AB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42C2642-A827-4121-ABC1-7D570DB6D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687974-476A-40C1-AB22-0A42D4FD4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319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AA0062-E67E-45E8-8532-C05BB6B43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FABA9B-F2F4-477D-8F06-AEAF6D526E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F36ED93-4AE9-43F6-8DC2-C9D3FEC744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5526984-4894-4D1E-B88B-9A817BAA4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D59E02C-4068-403C-8C19-0223F2025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B6F00CB-56D5-4FD6-8C66-BB77B1794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4674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0E4DFA-1509-482C-9DF2-65403E304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2DDCDC3-253E-4D03-9EE2-EC380F91F6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8391687-537B-4ABA-B4A7-59B03C5F52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9DA2015-5EAF-4445-AFBC-44176B66BC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A553936-8A93-4165-B43D-8D3C4108D6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DCDAF3F-3276-4A0C-B179-7812EC920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9235EFF-2B60-48D1-A36B-437500AB7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3FFFB90-014A-4D0A-BF99-0079D787B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517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5A409C-0FAC-4CB2-B0A3-504B9F460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B47B199-B0B8-4CD3-BCCE-571A10A31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9B8814C-4083-41A6-B836-FFD2E2462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1404D5F-B6FC-464B-9129-BA56FE0D1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147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424C1A0-C614-4311-9193-1BD3FDFE6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D33911E-45B5-42FB-AA77-5A6409A24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C80A4C7-CC87-4ADF-9A42-69DC4C7E6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268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6FD714-0062-4A03-9AEB-3C57006AF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E5BCB9C-5D24-45BA-BEAA-11A47039A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3698A6F-6151-4D98-A3B1-4F0CC15C8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753FA78-876C-4FF3-8302-368020D51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3003BC-D809-407F-AE54-A2118B569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BB58B1-47D0-462C-B06A-2D10CD43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685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455003-3ACC-4CDF-91F9-A3D7ED103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9E214B0-E063-4CD5-9588-8F483C6A1A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B1501DA-82FB-4F69-A334-F2724AB536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69039C-53CA-4A71-B72A-C44FC5FEC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C1215A-49A6-4E7C-8BFD-ED83BC8DE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CC8BD28-29D3-456F-8FC2-55F8D6D37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188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C49C26-02CF-4CA7-96C5-E2B421329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24331C3-DECC-40C6-8A27-B8D4AEE3C8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8E4AD3-ECEF-4247-8AED-C5F7B9A20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31D71E-8048-4C84-AF30-49AD63CD6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A3B7AA-C593-48EA-81E1-CE94FBCB3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929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48D3079-41AA-4924-BC4F-72525576B7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814B028-C0C5-4863-91CB-BBDF535B3D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346680-C761-4E22-8227-5B86AB08B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3BC0D8-E517-4DB1-9392-C1117FF06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E20372-7F00-4AD3-8352-ECF625079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3128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68EA3A-915D-445A-9611-709499084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CCA2EA8-B172-4B49-9EAB-0C1D499E0F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4FC2E7C-4C48-42B1-8A25-ABD1B89B26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791AB-A49D-4FD4-A7EB-2382766C4C5E}" type="datetimeFigureOut">
              <a:rPr lang="ru-RU" smtClean="0"/>
              <a:t>17.04.2026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8FF022-AA85-4C61-AF48-42200D5B1D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0C2312E-76A2-42E4-A770-EFA6FC40F3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366F4-9FF4-4F9F-A442-0F0DEA8D271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490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372A466-0E22-40AB-882C-6A5490F8CD3B}"/>
              </a:ext>
            </a:extLst>
          </p:cNvPr>
          <p:cNvSpPr txBox="1"/>
          <p:nvPr/>
        </p:nvSpPr>
        <p:spPr>
          <a:xfrm>
            <a:off x="993423" y="852247"/>
            <a:ext cx="8274755" cy="2251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Муниципальное бюджетное дошкольное образовательное учреждение детский сад   № 5 рабочего поселка Хор муниципального района имени Лазо Хабаровского края</a:t>
            </a:r>
          </a:p>
          <a:p>
            <a:r>
              <a:rPr lang="ru-RU" dirty="0"/>
              <a:t> </a:t>
            </a:r>
            <a:endParaRPr lang="ru-RU" sz="3100" b="1" i="1" kern="0" spc="120" dirty="0">
              <a:solidFill>
                <a:srgbClr val="000000"/>
              </a:solidFill>
              <a:latin typeface="SB Sans Display Bold" pitchFamily="34" charset="0"/>
              <a:ea typeface="SB Sans Display Bold" pitchFamily="34" charset="-122"/>
              <a:cs typeface="SB Sans Display Bold" pitchFamily="34" charset="-120"/>
            </a:endParaRPr>
          </a:p>
          <a:p>
            <a:pPr lvl="0">
              <a:lnSpc>
                <a:spcPts val="3300"/>
              </a:lnSpc>
              <a:spcBef>
                <a:spcPts val="1600"/>
              </a:spcBef>
              <a:spcAft>
                <a:spcPts val="1600"/>
              </a:spcAft>
            </a:pPr>
            <a:r>
              <a:rPr lang="en-US" sz="3100" b="1" i="1" kern="0" spc="12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Георгиевская</a:t>
            </a:r>
            <a:r>
              <a:rPr lang="en-US" sz="3100" b="1" i="1" kern="0" spc="12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en-US" sz="3100" b="1" i="1" kern="0" spc="12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ленточка</a:t>
            </a:r>
            <a:r>
              <a:rPr lang="en-US" sz="3100" b="1" i="1" kern="0" spc="12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: </a:t>
            </a:r>
            <a:r>
              <a:rPr lang="en-US" sz="3100" b="1" i="1" kern="0" spc="12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символ</a:t>
            </a:r>
            <a:r>
              <a:rPr lang="en-US" sz="3100" b="1" i="1" kern="0" spc="12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en-US" sz="3100" b="1" i="1" kern="0" spc="12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памяти</a:t>
            </a:r>
            <a:r>
              <a:rPr lang="en-US" sz="3100" b="1" i="1" kern="0" spc="12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и </a:t>
            </a:r>
            <a:r>
              <a:rPr lang="en-US" sz="3100" b="1" i="1" kern="0" spc="12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уважения</a:t>
            </a:r>
            <a:endParaRPr lang="en-US" sz="3100" i="1" dirty="0">
              <a:solidFill>
                <a:prstClr val="black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C9E32A-EF61-44B8-BA04-D6DFD1F1C5EE}"/>
              </a:ext>
            </a:extLst>
          </p:cNvPr>
          <p:cNvSpPr txBox="1"/>
          <p:nvPr/>
        </p:nvSpPr>
        <p:spPr>
          <a:xfrm>
            <a:off x="711200" y="2567248"/>
            <a:ext cx="9561690" cy="3438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ru-RU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endParaRPr lang="ru-RU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tabLst>
                <a:tab pos="914400" algn="l"/>
              </a:tabLst>
            </a:pPr>
            <a:endParaRPr lang="ru-RU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tabLst>
                <a:tab pos="914400" algn="l"/>
              </a:tabLst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Выполнили:</a:t>
            </a:r>
          </a:p>
          <a:p>
            <a:pPr marL="742950" lvl="1" indent="-285750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Климентьева Е.А.-учитель-логопед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Веренкова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Н.А.-воспитатель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Рябчикова В.А.- воспитатель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Москаленко М.В.- воспитатель</a:t>
            </a:r>
          </a:p>
          <a:p>
            <a:pPr lvl="1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tabLst>
                <a:tab pos="914400" algn="l"/>
              </a:tabLst>
            </a:pP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</a:t>
            </a:r>
          </a:p>
          <a:p>
            <a:pPr lvl="1">
              <a:lnSpc>
                <a:spcPct val="107000"/>
              </a:lnSpc>
              <a:spcBef>
                <a:spcPts val="240"/>
              </a:spcBef>
              <a:spcAft>
                <a:spcPts val="240"/>
              </a:spcAft>
              <a:buSzPts val="1000"/>
              <a:tabLst>
                <a:tab pos="914400" algn="l"/>
              </a:tabLst>
            </a:pP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2026 г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843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023" y="8612"/>
            <a:ext cx="12192000" cy="6849388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80DEF6E-518C-4C99-AAE3-9EB288D4A753}"/>
              </a:ext>
            </a:extLst>
          </p:cNvPr>
          <p:cNvSpPr/>
          <p:nvPr/>
        </p:nvSpPr>
        <p:spPr>
          <a:xfrm>
            <a:off x="3330223" y="1783644"/>
            <a:ext cx="620888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Георгиевская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ленточка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появилась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в XVIII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веке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как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символ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награды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за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храбрость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.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Черный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цвет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символизирует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порох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,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оранжевый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 —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огонь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.</a:t>
            </a:r>
            <a:r>
              <a:rPr lang="ru-RU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Георгиевская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ленточка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символизирует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подвиги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российских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воинов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память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о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Великой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Отечественной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войне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является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инструментом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патриотического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воспитания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.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Она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напоминает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о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героизме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предков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их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жертвах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достижениях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способствуя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сохранению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исторической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памяти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воспитанию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патриотизма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у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молодого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поколения</a:t>
            </a:r>
            <a:r>
              <a:rPr lang="ru-RU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, </a:t>
            </a:r>
            <a:r>
              <a:rPr lang="ru-RU" dirty="0">
                <a:latin typeface="SB Sans Display Bold" panose="020B0604020202020204" charset="0"/>
                <a:cs typeface="SB Sans Display Bold" panose="020B0604020202020204" charset="0"/>
              </a:rPr>
              <a:t>служит инструментом патриотического воспитания детей в дошкольных учреждениях, укрепляя связь поколений и уважение к истории.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B0604020202020204" charset="0"/>
              <a:cs typeface="SB Sans Display Bold" panose="020B060402020202020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80366C7-AC4D-4EE0-BD23-DDFE670A35FF}"/>
              </a:ext>
            </a:extLst>
          </p:cNvPr>
          <p:cNvSpPr/>
          <p:nvPr/>
        </p:nvSpPr>
        <p:spPr>
          <a:xfrm>
            <a:off x="925689" y="903111"/>
            <a:ext cx="82183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Историческое</a:t>
            </a:r>
            <a:r>
              <a:rPr kumimoji="0" lang="en-US" sz="2100" b="1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значение</a:t>
            </a:r>
            <a:r>
              <a:rPr kumimoji="0" lang="en-US" sz="2100" b="1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Георгиевской</a:t>
            </a:r>
            <a:r>
              <a:rPr kumimoji="0" lang="en-US" sz="2100" b="1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ленточки</a:t>
            </a: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8" name="Image 0" descr="https://prod-gc.cdn.giga.chat/019b2ed6-cdfa-7226-9429-4cb683399696/019d94a5-cd7a-7d13-8031-2688a834c402.jpg">
            <a:extLst>
              <a:ext uri="{FF2B5EF4-FFF2-40B4-BE49-F238E27FC236}">
                <a16:creationId xmlns:a16="http://schemas.microsoft.com/office/drawing/2014/main" id="{A1343D6E-2A44-485A-A56A-6EE165F700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6" b="276"/>
          <a:stretch/>
        </p:blipFill>
        <p:spPr>
          <a:xfrm>
            <a:off x="925689" y="1612158"/>
            <a:ext cx="2404534" cy="418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432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2"/>
            <a:ext cx="12192000" cy="684938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E09849C-790A-4075-88C9-3D7A16026A19}"/>
              </a:ext>
            </a:extLst>
          </p:cNvPr>
          <p:cNvSpPr/>
          <p:nvPr/>
        </p:nvSpPr>
        <p:spPr>
          <a:xfrm>
            <a:off x="1027289" y="1027289"/>
            <a:ext cx="75522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Роль</a:t>
            </a:r>
            <a:r>
              <a:rPr lang="ru-RU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в современной России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endParaRPr lang="en-US" sz="21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E91984-DFDC-433D-80BD-8EDF1E196F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613" y="1568452"/>
            <a:ext cx="2371439" cy="412679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52DA4FF-DD17-4934-AA02-6F342AADC2AE}"/>
              </a:ext>
            </a:extLst>
          </p:cNvPr>
          <p:cNvSpPr/>
          <p:nvPr/>
        </p:nvSpPr>
        <p:spPr>
          <a:xfrm>
            <a:off x="3646311" y="1749778"/>
            <a:ext cx="5497689" cy="3131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endParaRPr lang="ru-RU" kern="0" spc="-30" dirty="0">
              <a:solidFill>
                <a:srgbClr val="000000"/>
              </a:solidFill>
              <a:latin typeface="SB Sans Text" pitchFamily="34" charset="0"/>
              <a:ea typeface="SB Sans Text" pitchFamily="34" charset="-122"/>
              <a:cs typeface="SB Sans Text" pitchFamily="34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Георгиевская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ленточка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стала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неотъемлемым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символом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Дня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Победы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подчеркивая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уважение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к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ветеранам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героизму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предков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Широко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используется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общественных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мероприятиях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шествиях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акциях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способствуя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единению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патриотическому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воспитанию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Влияние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на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формирование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патриотических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ценностей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среди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молодежи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напоминая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о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важности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исторической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памяти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преемственности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поколений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5829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1" y="8612"/>
            <a:ext cx="12192000" cy="684938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86D1AF3-7159-4F1B-A134-138FF30D4B1A}"/>
              </a:ext>
            </a:extLst>
          </p:cNvPr>
          <p:cNvSpPr/>
          <p:nvPr/>
        </p:nvSpPr>
        <p:spPr>
          <a:xfrm>
            <a:off x="1106311" y="993422"/>
            <a:ext cx="77274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Международный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статус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Георгиевской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ленточки</a:t>
            </a:r>
            <a:endParaRPr lang="en-US" sz="21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6ABED5E-5FFE-4BF8-AB49-61092FACE6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311" y="2190044"/>
            <a:ext cx="3420533" cy="2693178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F661556-CE9A-4435-BA87-DA870A78A690}"/>
              </a:ext>
            </a:extLst>
          </p:cNvPr>
          <p:cNvSpPr/>
          <p:nvPr/>
        </p:nvSpPr>
        <p:spPr>
          <a:xfrm>
            <a:off x="4628445" y="2280356"/>
            <a:ext cx="4989688" cy="2567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Георгиевская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ленточка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используется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более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чем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50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странах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мира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Международные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акции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такие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как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«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Георгиевская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ленточка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»,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проводятся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ежегодно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разных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странах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Восприятие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различается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одних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странах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он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воспринимается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как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победы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других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вызывает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споры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дискуссии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52880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80AB9B1-2B8D-4194-87F1-36155656E2E8}"/>
              </a:ext>
            </a:extLst>
          </p:cNvPr>
          <p:cNvSpPr/>
          <p:nvPr/>
        </p:nvSpPr>
        <p:spPr>
          <a:xfrm>
            <a:off x="1083733" y="970844"/>
            <a:ext cx="74964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Роль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Георгиевской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ленточки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в 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воспитании</a:t>
            </a:r>
            <a:endParaRPr lang="en-US" sz="21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CC6B81-1DF2-43B0-A174-267BC86CC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903" y="1975556"/>
            <a:ext cx="3468209" cy="272573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5FB5309-AE7F-4484-9DC9-F6516BD7862A}"/>
              </a:ext>
            </a:extLst>
          </p:cNvPr>
          <p:cNvSpPr/>
          <p:nvPr/>
        </p:nvSpPr>
        <p:spPr>
          <a:xfrm>
            <a:off x="4605867" y="2054578"/>
            <a:ext cx="5136444" cy="2593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lvl="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FontTx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Георгиевская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ленточка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укрепляет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связь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поколений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передавая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память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о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подвигах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предков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.</a:t>
            </a:r>
            <a:endParaRPr lang="en-US" dirty="0">
              <a:solidFill>
                <a:prstClr val="black"/>
              </a:solidFill>
              <a:latin typeface="SB Sans Display Bold" panose="020B0604020202020204" charset="0"/>
              <a:cs typeface="SB Sans Display Bold" panose="020B0604020202020204" charset="0"/>
            </a:endParaRPr>
          </a:p>
          <a:p>
            <a:pPr marL="177800" lvl="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FontTx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Воспитывает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уважение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к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истории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формируя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понимание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важности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сохранения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традиций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.</a:t>
            </a:r>
            <a:endParaRPr lang="en-US" dirty="0">
              <a:solidFill>
                <a:prstClr val="black"/>
              </a:solidFill>
              <a:latin typeface="SB Sans Display Bold" panose="020B0604020202020204" charset="0"/>
              <a:cs typeface="SB Sans Display Bold" panose="020B0604020202020204" charset="0"/>
            </a:endParaRPr>
          </a:p>
          <a:p>
            <a:pPr marL="177800" lvl="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FontTx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Формирует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патриотические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чувства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способствуя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развитию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гордости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за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свою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страну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ее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героев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B0604020202020204" charset="0"/>
                <a:ea typeface="SB Sans Text" pitchFamily="34" charset="-122"/>
                <a:cs typeface="SB Sans Display Bold" panose="020B0604020202020204" charset="0"/>
              </a:rPr>
              <a:t>.</a:t>
            </a:r>
            <a:endParaRPr lang="en-US" dirty="0">
              <a:solidFill>
                <a:prstClr val="black"/>
              </a:solidFill>
              <a:latin typeface="SB Sans Display Bold" panose="020B0604020202020204" charset="0"/>
              <a:cs typeface="SB Sans Display Bold" panose="020B0604020202020204" charset="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endParaRPr lang="ru-RU" kern="0" spc="-30" dirty="0">
              <a:solidFill>
                <a:srgbClr val="000000"/>
              </a:solidFill>
              <a:latin typeface="SB Sans Text" pitchFamily="34" charset="0"/>
              <a:ea typeface="SB Sans Text" pitchFamily="34" charset="-122"/>
              <a:cs typeface="SB Sans Text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4594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EC02417-F29E-40A8-9D64-5F20BD15E8CE}"/>
              </a:ext>
            </a:extLst>
          </p:cNvPr>
          <p:cNvSpPr/>
          <p:nvPr/>
        </p:nvSpPr>
        <p:spPr>
          <a:xfrm>
            <a:off x="1253067" y="970844"/>
            <a:ext cx="60900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Влияние</a:t>
            </a:r>
            <a:r>
              <a:rPr kumimoji="0" lang="en-US" sz="2100" b="1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на</a:t>
            </a:r>
            <a:r>
              <a:rPr kumimoji="0" lang="en-US" sz="2100" b="1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 </a:t>
            </a: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детей</a:t>
            </a: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F7743B0-555E-4F6C-BD99-38AC0F4B54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3035" y="1610944"/>
            <a:ext cx="2115540" cy="4276212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F8F5A56-4847-48CC-993E-6F64DDF23B48}"/>
              </a:ext>
            </a:extLst>
          </p:cNvPr>
          <p:cNvSpPr/>
          <p:nvPr/>
        </p:nvSpPr>
        <p:spPr>
          <a:xfrm>
            <a:off x="3736621" y="1704622"/>
            <a:ext cx="5746045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ru-RU" b="0" i="0" u="none" strike="noStrike" kern="0" cap="none" spc="-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B Sans Text" pitchFamily="34" charset="0"/>
              <a:ea typeface="SB Sans Text" pitchFamily="34" charset="-122"/>
              <a:cs typeface="SB Sans Text" pitchFamily="34" charset="-120"/>
            </a:endParaRPr>
          </a:p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Развитие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интереса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к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истории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дети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узнают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о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подвигах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предков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что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формирует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историческое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сознание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Формирование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уважения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к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ветеранам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встречи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с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ветеранами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помогают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детям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понять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важность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вклада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победу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lvl="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FontTx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Укрепляет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связь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поколений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передавая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опыт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знания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старших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к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младшим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solidFill>
                <a:prstClr val="black"/>
              </a:solidFill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lvl="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FontTx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Воспитывает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уважение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к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знакомя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детей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с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подвигами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предков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solidFill>
                <a:prstClr val="black"/>
              </a:solidFill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lvl="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FontTx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Формирует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патриотические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чувства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развивая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гордость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за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свою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страну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её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героев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solidFill>
                <a:prstClr val="black"/>
              </a:solidFill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065696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62D284F-5A02-4071-8C45-AFB42D68F3E4}"/>
              </a:ext>
            </a:extLst>
          </p:cNvPr>
          <p:cNvSpPr/>
          <p:nvPr/>
        </p:nvSpPr>
        <p:spPr>
          <a:xfrm>
            <a:off x="1106312" y="1038578"/>
            <a:ext cx="6795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Практическое</a:t>
            </a:r>
            <a:r>
              <a:rPr kumimoji="0" lang="en-US" sz="2100" b="1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применение</a:t>
            </a: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4DB087F-45DF-40D7-A794-B68A7191040C}"/>
              </a:ext>
            </a:extLst>
          </p:cNvPr>
          <p:cNvSpPr/>
          <p:nvPr/>
        </p:nvSpPr>
        <p:spPr>
          <a:xfrm>
            <a:off x="5531556" y="1438688"/>
            <a:ext cx="3612444" cy="4452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Использование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дизайне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Георгиевская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ленточка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активно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применяется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оформлении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праздничных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мероприятий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сувениров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одежды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Применение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рекламе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используется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рекламных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кампаниях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подчеркивая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патриотическую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направленность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брендов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marR="0" lvl="0" indent="-177800" defTabSz="914400" eaLnBrk="1" fontAlgn="auto" latinLnBrk="0" hangingPunct="1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ClrTx/>
              <a:buSzPct val="100000"/>
              <a:buFontTx/>
              <a:buChar char="•"/>
              <a:tabLst/>
              <a:defRPr/>
            </a:pP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Влияние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на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моду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последние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годы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ленточка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стала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элементом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модных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коллекций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демонстрируя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актуальность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символа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современной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kumimoji="0" lang="en-US" b="0" i="0" u="none" strike="noStrike" kern="0" cap="none" spc="-3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культуре</a:t>
            </a:r>
            <a:r>
              <a:rPr kumimoji="0" lang="en-US" b="0" i="0" u="none" strike="noStrike" kern="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E9ABC7-51A2-43E3-AB17-99DCE463A4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430" y="1880876"/>
            <a:ext cx="4243184" cy="33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450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606327-1797-430E-AFD0-5221CD971E7A}"/>
              </a:ext>
            </a:extLst>
          </p:cNvPr>
          <p:cNvSpPr/>
          <p:nvPr/>
        </p:nvSpPr>
        <p:spPr>
          <a:xfrm>
            <a:off x="1016000" y="970845"/>
            <a:ext cx="8128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0" b="1" dirty="0"/>
              <a:t>Практика применения символа памяти в работе коллектива МБДОУ д/с </a:t>
            </a:r>
            <a:r>
              <a:rPr lang="ru-RU" sz="2100" b="1" dirty="0" err="1"/>
              <a:t>No</a:t>
            </a:r>
            <a:r>
              <a:rPr lang="ru-RU" sz="2100" b="1" dirty="0"/>
              <a:t> 5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C87408-BCE0-4416-97F8-8750CA449D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3" t="19018" r="5322" b="3922"/>
          <a:stretch/>
        </p:blipFill>
        <p:spPr>
          <a:xfrm>
            <a:off x="1238139" y="2370667"/>
            <a:ext cx="3913606" cy="259644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2BFBB2E-2D4C-4A2B-ADB3-276D6C8B6270}"/>
              </a:ext>
            </a:extLst>
          </p:cNvPr>
          <p:cNvSpPr/>
          <p:nvPr/>
        </p:nvSpPr>
        <p:spPr>
          <a:xfrm>
            <a:off x="5565421" y="1975555"/>
            <a:ext cx="403013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ea typeface="SB Sans Display Bold" panose="02000000000000000000" charset="-120"/>
                <a:cs typeface="SB Sans Display Bold" panose="02000000000000000000" charset="-120"/>
              </a:rPr>
              <a:t>• В коллективе проводится тематическая неделя памяти, включая встречи с ветеранами войны. Символ памяти используется в оформлении интерьера группы. Организуются конкурсы рисунков и поделок на тему памяти и традиции. Георгиевская ленточка стала символом патриотического воспитания в МБДОУ д/с </a:t>
            </a:r>
            <a:r>
              <a:rPr lang="ru-RU" dirty="0" err="1">
                <a:ea typeface="SB Sans Display Bold" panose="02000000000000000000" charset="-120"/>
                <a:cs typeface="SB Sans Display Bold" panose="02000000000000000000" charset="-120"/>
              </a:rPr>
              <a:t>No</a:t>
            </a:r>
            <a:r>
              <a:rPr lang="ru-RU" dirty="0">
                <a:ea typeface="SB Sans Display Bold" panose="02000000000000000000" charset="-120"/>
                <a:cs typeface="SB Sans Display Bold" panose="02000000000000000000" charset="-120"/>
              </a:rPr>
              <a:t> 5, объединяя усилия сотрудников и детей в деле сохранения исторической памяти.</a:t>
            </a:r>
          </a:p>
        </p:txBody>
      </p:sp>
    </p:spTree>
    <p:extLst>
      <p:ext uri="{BB962C8B-B14F-4D97-AF65-F5344CB8AC3E}">
        <p14:creationId xmlns:p14="http://schemas.microsoft.com/office/powerpoint/2010/main" val="3717449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73631B2-048B-4D6B-B657-A8A734965F40}"/>
              </a:ext>
            </a:extLst>
          </p:cNvPr>
          <p:cNvSpPr/>
          <p:nvPr/>
        </p:nvSpPr>
        <p:spPr>
          <a:xfrm>
            <a:off x="1016000" y="914400"/>
            <a:ext cx="36688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Значение</a:t>
            </a:r>
            <a:r>
              <a:rPr kumimoji="0" lang="en-US" sz="2100" b="1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для</a:t>
            </a:r>
            <a:r>
              <a:rPr kumimoji="0" lang="en-US" sz="2100" b="1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kumimoji="0" lang="en-US" sz="2100" b="1" i="0" u="none" strike="noStrike" kern="0" cap="none" spc="-4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молодежи</a:t>
            </a: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" name="Image 0" descr="https://prod-gc.cdn.giga.chat/019b2ed6-cdfa-7226-9429-4cb683399696/019d8ed4-6a4f-75a8-8f74-2c324106cf08.jpg">
            <a:extLst>
              <a:ext uri="{FF2B5EF4-FFF2-40B4-BE49-F238E27FC236}">
                <a16:creationId xmlns:a16="http://schemas.microsoft.com/office/drawing/2014/main" id="{98FD7112-2184-46AB-8DFB-5223E1ABBAC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496" r="9496"/>
          <a:stretch/>
        </p:blipFill>
        <p:spPr>
          <a:xfrm>
            <a:off x="1517227" y="1408642"/>
            <a:ext cx="2139043" cy="4620986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245E704-9921-45E7-89C7-6F5A15742796}"/>
              </a:ext>
            </a:extLst>
          </p:cNvPr>
          <p:cNvSpPr/>
          <p:nvPr/>
        </p:nvSpPr>
        <p:spPr>
          <a:xfrm>
            <a:off x="4097866" y="1761068"/>
            <a:ext cx="5046133" cy="2567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Георгиевская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ленточка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воспитывает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патриотизм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формируя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у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молодежи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чувство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гордости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за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страну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уважение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к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Молодежь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активно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участвует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акциях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распространяя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поддерживая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традиции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празднования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Дня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Победы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играет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важную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роль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формировании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ценностей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таких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как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героизм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мужество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патриотизм</a:t>
            </a:r>
            <a:r>
              <a:rPr lang="en-US" kern="0" spc="-30" dirty="0">
                <a:solidFill>
                  <a:srgbClr val="000000"/>
                </a:solidFill>
                <a:latin typeface="SB Sans Text" pitchFamily="34" charset="0"/>
                <a:ea typeface="SB Sans Text" pitchFamily="34" charset="-122"/>
                <a:cs typeface="SB Sans Text" pitchFamily="34" charset="-12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3486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5B9E769-DC02-4250-9C80-959260543F8D}"/>
              </a:ext>
            </a:extLst>
          </p:cNvPr>
          <p:cNvSpPr/>
          <p:nvPr/>
        </p:nvSpPr>
        <p:spPr>
          <a:xfrm>
            <a:off x="1016001" y="1049867"/>
            <a:ext cx="30592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Критика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и 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споры</a:t>
            </a:r>
            <a:endParaRPr lang="en-US" sz="2100" dirty="0"/>
          </a:p>
        </p:txBody>
      </p:sp>
      <p:pic>
        <p:nvPicPr>
          <p:cNvPr id="4" name="Image 0" descr="https://prod-gc.cdn.giga.chat/019b2ed6-cdfa-7226-9429-4cb683399696/019d94a5-ce5b-7593-8002-af63d34afb50.jpg">
            <a:extLst>
              <a:ext uri="{FF2B5EF4-FFF2-40B4-BE49-F238E27FC236}">
                <a16:creationId xmlns:a16="http://schemas.microsoft.com/office/drawing/2014/main" id="{A8C20FB5-CCC8-4C86-91FE-D064C04B11B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14" r="6714"/>
          <a:stretch/>
        </p:blipFill>
        <p:spPr>
          <a:xfrm>
            <a:off x="1016001" y="1449977"/>
            <a:ext cx="2286000" cy="462098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395FD11-1B55-4AEB-9705-92387E21B200}"/>
              </a:ext>
            </a:extLst>
          </p:cNvPr>
          <p:cNvSpPr/>
          <p:nvPr/>
        </p:nvSpPr>
        <p:spPr>
          <a:xfrm>
            <a:off x="4233333" y="2257778"/>
            <a:ext cx="5125156" cy="2298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Причины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критики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политические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идеологические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разногласия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неправильное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использование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Споры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вокруг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вопросы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аутентичности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исторического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контекста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Позиция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властей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поддержка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защита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как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важного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элемента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патриотического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воспитания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73720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05E2A9D-5400-4723-B700-84E3C3D36F98}"/>
              </a:ext>
            </a:extLst>
          </p:cNvPr>
          <p:cNvSpPr/>
          <p:nvPr/>
        </p:nvSpPr>
        <p:spPr>
          <a:xfrm>
            <a:off x="1117600" y="970844"/>
            <a:ext cx="48090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Перспективы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развития</a:t>
            </a:r>
            <a:endParaRPr lang="en-US" sz="21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C2F0244-C5C9-47DC-9FF4-5D82A232B385}"/>
              </a:ext>
            </a:extLst>
          </p:cNvPr>
          <p:cNvSpPr/>
          <p:nvPr/>
        </p:nvSpPr>
        <p:spPr>
          <a:xfrm>
            <a:off x="1535290" y="2212622"/>
            <a:ext cx="723617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Будущее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сохранение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исторической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памяти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патриотического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воспитания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Возможные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изменения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адаптация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к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современным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реалиям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культурным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трендам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Роль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будущем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: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укрепление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единства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гордости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за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страну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ru-RU" kern="0" spc="-30" dirty="0">
              <a:solidFill>
                <a:srgbClr val="000000"/>
              </a:solidFill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ru-RU" dirty="0"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Расширение форматов мероприятий: организация квестов, викторин и интерактивных уроков.</a:t>
            </a: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ru-RU" dirty="0"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Включение новых элементов в программу: создание тематических уголков и проведение мастер-классов.</a:t>
            </a: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ru-RU" dirty="0"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Повышение уровня вовлеченности: привлечение родителей и местных сообществ к участию в мероприятиях.</a:t>
            </a: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809966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pic>
        <p:nvPicPr>
          <p:cNvPr id="3" name="Image 0" descr="https://prod-gc.cdn.giga.chat/019b2ed6-cdfa-7226-9429-4cb683399696/019d8ed3-206a-71c3-ba4d-1c9719b19415.jpg">
            <a:extLst>
              <a:ext uri="{FF2B5EF4-FFF2-40B4-BE49-F238E27FC236}">
                <a16:creationId xmlns:a16="http://schemas.microsoft.com/office/drawing/2014/main" id="{C3F068EC-61E2-42E9-B405-2825D7DD27D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15" r="9315"/>
          <a:stretch/>
        </p:blipFill>
        <p:spPr>
          <a:xfrm>
            <a:off x="1245165" y="1953078"/>
            <a:ext cx="3752955" cy="295184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5214B0C-0C3C-4FF7-90BA-8A5AAF134225}"/>
              </a:ext>
            </a:extLst>
          </p:cNvPr>
          <p:cNvSpPr/>
          <p:nvPr/>
        </p:nvSpPr>
        <p:spPr>
          <a:xfrm>
            <a:off x="1233876" y="1095224"/>
            <a:ext cx="279625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Итоги</a:t>
            </a:r>
            <a:r>
              <a:rPr lang="en-US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lang="ru-RU" sz="2100" b="1" kern="0" spc="-40" dirty="0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и </a:t>
            </a:r>
            <a:r>
              <a:rPr lang="en-US" sz="2100" b="1" kern="0" spc="-40" dirty="0" err="1">
                <a:solidFill>
                  <a:srgbClr val="000000"/>
                </a:solidFill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выводы</a:t>
            </a:r>
            <a:endParaRPr lang="en-US" sz="21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A428237-F887-435F-89E4-641F7409FC72}"/>
              </a:ext>
            </a:extLst>
          </p:cNvPr>
          <p:cNvSpPr/>
          <p:nvPr/>
        </p:nvSpPr>
        <p:spPr>
          <a:xfrm>
            <a:off x="5391044" y="1275644"/>
            <a:ext cx="3752955" cy="3913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Георгиевская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ленточка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 —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важный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символ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памяти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напоминающий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о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подвигах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российских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воинов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Великой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Отечественной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войне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Эффективный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инструмент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патриотического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воспитания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способствующий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формированию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уважения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к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ветеранам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  <a:p>
            <a:pPr marL="177800" indent="-177800">
              <a:lnSpc>
                <a:spcPts val="208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Способствует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сохранению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исторической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памяти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,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объединяя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усилия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сотрудников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и </a:t>
            </a:r>
            <a:r>
              <a:rPr lang="en-US" kern="0" spc="-30" dirty="0" err="1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детей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 в МБДОУ д/с </a:t>
            </a:r>
            <a:r>
              <a:rPr lang="ru-RU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№</a:t>
            </a:r>
            <a:r>
              <a:rPr lang="en-US" kern="0" spc="-30" dirty="0">
                <a:solidFill>
                  <a:srgbClr val="000000"/>
                </a:solidFill>
                <a:latin typeface="SB Sans Display Bold" panose="02000000000000000000" charset="-120"/>
                <a:ea typeface="SB Sans Display Bold" panose="02000000000000000000" charset="-120"/>
                <a:cs typeface="SB Sans Display Bold" panose="02000000000000000000" charset="-120"/>
              </a:rPr>
              <a:t> 5.</a:t>
            </a:r>
            <a:endParaRPr lang="en-US" dirty="0">
              <a:latin typeface="SB Sans Display Bold" panose="02000000000000000000" charset="-120"/>
              <a:ea typeface="SB Sans Display Bold" panose="02000000000000000000" charset="-120"/>
              <a:cs typeface="SB Sans Display Bold" panose="0200000000000000000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466061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AD623C9-60AE-4164-AF8A-FB0EBEFEF1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13"/>
            <a:ext cx="12192000" cy="684938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CBF8DC5-05DC-4098-8A54-5957EDFB3B1A}"/>
              </a:ext>
            </a:extLst>
          </p:cNvPr>
          <p:cNvSpPr/>
          <p:nvPr/>
        </p:nvSpPr>
        <p:spPr>
          <a:xfrm>
            <a:off x="3730609" y="3171237"/>
            <a:ext cx="4730782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ts val="3300"/>
              </a:lnSpc>
              <a:spcBef>
                <a:spcPts val="1600"/>
              </a:spcBef>
              <a:spcAft>
                <a:spcPts val="1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100" b="1" i="0" u="none" strike="noStrike" kern="0" cap="none" spc="12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Спасибо</a:t>
            </a:r>
            <a:r>
              <a:rPr kumimoji="0" lang="en-US" sz="3100" b="1" i="0" u="none" strike="noStrike" kern="0" cap="none" spc="1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 </a:t>
            </a:r>
            <a:r>
              <a:rPr kumimoji="0" lang="en-US" sz="3100" b="1" i="0" u="none" strike="noStrike" kern="0" cap="none" spc="12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за</a:t>
            </a:r>
            <a:r>
              <a:rPr kumimoji="0" lang="en-US" sz="3100" b="1" i="0" u="none" strike="noStrike" kern="0" cap="none" spc="1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 </a:t>
            </a:r>
            <a:r>
              <a:rPr kumimoji="0" lang="en-US" sz="3100" b="1" i="0" u="none" strike="noStrike" kern="0" cap="none" spc="12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внимание</a:t>
            </a:r>
            <a:r>
              <a:rPr kumimoji="0" lang="en-US" sz="3100" b="1" i="0" u="none" strike="noStrike" kern="0" cap="none" spc="1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B Sans Display Bold" pitchFamily="34" charset="0"/>
                <a:ea typeface="SB Sans Display Bold" pitchFamily="34" charset="-122"/>
                <a:cs typeface="SB Sans Display Bold" pitchFamily="34" charset="-120"/>
              </a:rPr>
              <a:t>!</a:t>
            </a:r>
            <a:endParaRPr kumimoji="0" lang="en-US" sz="3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099291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699</Words>
  <Application>Microsoft Office PowerPoint</Application>
  <PresentationFormat>Широкоэкранный</PresentationFormat>
  <Paragraphs>61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SB Sans Display Bold</vt:lpstr>
      <vt:lpstr>Arial</vt:lpstr>
      <vt:lpstr>Calibri</vt:lpstr>
      <vt:lpstr>Calibri Light</vt:lpstr>
      <vt:lpstr>Courier New</vt:lpstr>
      <vt:lpstr>SB Sans Text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Терещенко</dc:creator>
  <cp:lastModifiedBy>Евгения Терещенко</cp:lastModifiedBy>
  <cp:revision>3</cp:revision>
  <dcterms:created xsi:type="dcterms:W3CDTF">2026-04-16T05:10:14Z</dcterms:created>
  <dcterms:modified xsi:type="dcterms:W3CDTF">2026-04-16T23:57:25Z</dcterms:modified>
</cp:coreProperties>
</file>