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3" r:id="rId5"/>
    <p:sldId id="276" r:id="rId6"/>
    <p:sldId id="259" r:id="rId7"/>
    <p:sldId id="261" r:id="rId8"/>
    <p:sldId id="263" r:id="rId9"/>
    <p:sldId id="277" r:id="rId10"/>
    <p:sldId id="265" r:id="rId11"/>
    <p:sldId id="272" r:id="rId12"/>
    <p:sldId id="274" r:id="rId13"/>
    <p:sldId id="269" r:id="rId14"/>
    <p:sldId id="267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9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AEAF28-915A-4627-BB49-2BFF1AE08B3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27DDC74-9CDF-4DC0-A7FF-FF5EF0FADAFB}">
      <dgm:prSet phldrT="[Текст]" phldr="1"/>
      <dgm:spPr/>
      <dgm:t>
        <a:bodyPr/>
        <a:lstStyle/>
        <a:p>
          <a:endParaRPr lang="ru-RU" dirty="0"/>
        </a:p>
      </dgm:t>
    </dgm:pt>
    <dgm:pt modelId="{7197FEF7-B625-4B4E-8785-633607743433}" type="parTrans" cxnId="{5D1A2EB5-F222-4EF3-8CAF-43F27B2BCD76}">
      <dgm:prSet/>
      <dgm:spPr/>
      <dgm:t>
        <a:bodyPr/>
        <a:lstStyle/>
        <a:p>
          <a:endParaRPr lang="ru-RU"/>
        </a:p>
      </dgm:t>
    </dgm:pt>
    <dgm:pt modelId="{087F9264-4E95-4AB9-9C17-482EEC44F659}" type="sibTrans" cxnId="{5D1A2EB5-F222-4EF3-8CAF-43F27B2BCD76}">
      <dgm:prSet/>
      <dgm:spPr/>
      <dgm:t>
        <a:bodyPr/>
        <a:lstStyle/>
        <a:p>
          <a:endParaRPr lang="ru-RU"/>
        </a:p>
      </dgm:t>
    </dgm:pt>
    <dgm:pt modelId="{904AF90A-956A-47E4-9476-5EB11B9B3EDF}">
      <dgm:prSet phldrT="[Текст]" phldr="1"/>
      <dgm:spPr/>
      <dgm:t>
        <a:bodyPr/>
        <a:lstStyle/>
        <a:p>
          <a:endParaRPr lang="ru-RU"/>
        </a:p>
      </dgm:t>
    </dgm:pt>
    <dgm:pt modelId="{AF8CDBBF-B309-46AA-AFFD-1A3EFD054531}" type="parTrans" cxnId="{62C4EACE-1FC9-4F33-A3CC-569958F92112}">
      <dgm:prSet/>
      <dgm:spPr/>
      <dgm:t>
        <a:bodyPr/>
        <a:lstStyle/>
        <a:p>
          <a:endParaRPr lang="ru-RU"/>
        </a:p>
      </dgm:t>
    </dgm:pt>
    <dgm:pt modelId="{162C648C-AED0-4B84-A210-B12F8D822FD6}" type="sibTrans" cxnId="{62C4EACE-1FC9-4F33-A3CC-569958F92112}">
      <dgm:prSet/>
      <dgm:spPr/>
      <dgm:t>
        <a:bodyPr/>
        <a:lstStyle/>
        <a:p>
          <a:endParaRPr lang="ru-RU"/>
        </a:p>
      </dgm:t>
    </dgm:pt>
    <dgm:pt modelId="{7E0B129E-0DF2-4E7C-A6E4-96B7A0C52D48}">
      <dgm:prSet phldrT="[Текст]" phldr="1"/>
      <dgm:spPr/>
      <dgm:t>
        <a:bodyPr/>
        <a:lstStyle/>
        <a:p>
          <a:endParaRPr lang="ru-RU"/>
        </a:p>
      </dgm:t>
    </dgm:pt>
    <dgm:pt modelId="{A992F6C5-4CE9-4D12-BFB0-B6F25E08E1A1}" type="parTrans" cxnId="{703AAD53-C1D3-4179-9E0C-F7CF552F3702}">
      <dgm:prSet/>
      <dgm:spPr/>
      <dgm:t>
        <a:bodyPr/>
        <a:lstStyle/>
        <a:p>
          <a:endParaRPr lang="ru-RU"/>
        </a:p>
      </dgm:t>
    </dgm:pt>
    <dgm:pt modelId="{A3AB0997-F7EF-46D9-9EB0-3EC9E00F565A}" type="sibTrans" cxnId="{703AAD53-C1D3-4179-9E0C-F7CF552F3702}">
      <dgm:prSet/>
      <dgm:spPr/>
      <dgm:t>
        <a:bodyPr/>
        <a:lstStyle/>
        <a:p>
          <a:endParaRPr lang="ru-RU"/>
        </a:p>
      </dgm:t>
    </dgm:pt>
    <dgm:pt modelId="{95B2542F-96B6-4BA6-9E92-FD7629C6D6FF}">
      <dgm:prSet phldrT="[Текст]" phldr="1"/>
      <dgm:spPr/>
      <dgm:t>
        <a:bodyPr/>
        <a:lstStyle/>
        <a:p>
          <a:endParaRPr lang="ru-RU"/>
        </a:p>
      </dgm:t>
    </dgm:pt>
    <dgm:pt modelId="{754E62FD-EA41-49D3-BDF6-7EA0CD121DAF}" type="parTrans" cxnId="{E049865F-987C-4BE0-A420-C5988A9E8128}">
      <dgm:prSet/>
      <dgm:spPr/>
      <dgm:t>
        <a:bodyPr/>
        <a:lstStyle/>
        <a:p>
          <a:endParaRPr lang="ru-RU"/>
        </a:p>
      </dgm:t>
    </dgm:pt>
    <dgm:pt modelId="{9C2BE6A8-1A58-4195-B0C6-61903AF5A5E6}" type="sibTrans" cxnId="{E049865F-987C-4BE0-A420-C5988A9E8128}">
      <dgm:prSet/>
      <dgm:spPr/>
      <dgm:t>
        <a:bodyPr/>
        <a:lstStyle/>
        <a:p>
          <a:endParaRPr lang="ru-RU"/>
        </a:p>
      </dgm:t>
    </dgm:pt>
    <dgm:pt modelId="{E17F4CC4-3418-4519-ADC5-DEA176FA7482}">
      <dgm:prSet phldrT="[Текст]" phldr="1"/>
      <dgm:spPr/>
      <dgm:t>
        <a:bodyPr/>
        <a:lstStyle/>
        <a:p>
          <a:endParaRPr lang="ru-RU"/>
        </a:p>
      </dgm:t>
    </dgm:pt>
    <dgm:pt modelId="{48197DA3-3255-4B94-AB4C-A34E4FE6168C}" type="parTrans" cxnId="{49D88AA9-ABA9-4E5C-9F7F-DC281F7D2097}">
      <dgm:prSet/>
      <dgm:spPr/>
      <dgm:t>
        <a:bodyPr/>
        <a:lstStyle/>
        <a:p>
          <a:endParaRPr lang="ru-RU"/>
        </a:p>
      </dgm:t>
    </dgm:pt>
    <dgm:pt modelId="{E8C41611-062D-49B5-8C00-674C9DB8B3E2}" type="sibTrans" cxnId="{49D88AA9-ABA9-4E5C-9F7F-DC281F7D2097}">
      <dgm:prSet/>
      <dgm:spPr/>
      <dgm:t>
        <a:bodyPr/>
        <a:lstStyle/>
        <a:p>
          <a:endParaRPr lang="ru-RU"/>
        </a:p>
      </dgm:t>
    </dgm:pt>
    <dgm:pt modelId="{185106E9-41CE-4CAC-AF34-AAD47AC73272}" type="pres">
      <dgm:prSet presAssocID="{05AEAF28-915A-4627-BB49-2BFF1AE08B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2AC96D-12CF-4E4B-9459-622768C5D29A}" type="pres">
      <dgm:prSet presAssocID="{827DDC74-9CDF-4DC0-A7FF-FF5EF0FADAF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A77A3F-D989-4BB0-9449-560DB0F24871}" type="pres">
      <dgm:prSet presAssocID="{087F9264-4E95-4AB9-9C17-482EEC44F659}" presName="sibTrans" presStyleLbl="sibTrans2D1" presStyleIdx="0" presStyleCnt="5"/>
      <dgm:spPr/>
      <dgm:t>
        <a:bodyPr/>
        <a:lstStyle/>
        <a:p>
          <a:endParaRPr lang="ru-RU"/>
        </a:p>
      </dgm:t>
    </dgm:pt>
    <dgm:pt modelId="{0FAB235D-DAAB-4531-8FDF-F1DCDEEDAF76}" type="pres">
      <dgm:prSet presAssocID="{087F9264-4E95-4AB9-9C17-482EEC44F65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DA76B59-4E54-46D6-833A-E6F0AEE5765A}" type="pres">
      <dgm:prSet presAssocID="{904AF90A-956A-47E4-9476-5EB11B9B3EDF}" presName="node" presStyleLbl="node1" presStyleIdx="1" presStyleCnt="5" custRadScaleRad="110381" custRadScaleInc="-3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194669-0E53-4D00-9F7F-7E96FD6D20B3}" type="pres">
      <dgm:prSet presAssocID="{162C648C-AED0-4B84-A210-B12F8D822FD6}" presName="sibTrans" presStyleLbl="sibTrans2D1" presStyleIdx="1" presStyleCnt="5"/>
      <dgm:spPr/>
      <dgm:t>
        <a:bodyPr/>
        <a:lstStyle/>
        <a:p>
          <a:endParaRPr lang="ru-RU"/>
        </a:p>
      </dgm:t>
    </dgm:pt>
    <dgm:pt modelId="{D2860755-D5F4-4C30-B590-6C58FC0D8248}" type="pres">
      <dgm:prSet presAssocID="{162C648C-AED0-4B84-A210-B12F8D822FD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B2C1D0A8-4B3F-4B72-83AE-11EF80823763}" type="pres">
      <dgm:prSet presAssocID="{7E0B129E-0DF2-4E7C-A6E4-96B7A0C52D4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FDD85-DF92-4C60-B716-4B97913491E2}" type="pres">
      <dgm:prSet presAssocID="{A3AB0997-F7EF-46D9-9EB0-3EC9E00F565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E2DFE52A-4AB8-4A7B-B4EA-03E94D631CC3}" type="pres">
      <dgm:prSet presAssocID="{A3AB0997-F7EF-46D9-9EB0-3EC9E00F565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167CAE8E-AF21-4EC9-9DC1-EAC00392232D}" type="pres">
      <dgm:prSet presAssocID="{95B2542F-96B6-4BA6-9E92-FD7629C6D6F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5FBE2-75DA-491F-8B0A-6DD32409E49C}" type="pres">
      <dgm:prSet presAssocID="{9C2BE6A8-1A58-4195-B0C6-61903AF5A5E6}" presName="sibTrans" presStyleLbl="sibTrans2D1" presStyleIdx="3" presStyleCnt="5"/>
      <dgm:spPr/>
      <dgm:t>
        <a:bodyPr/>
        <a:lstStyle/>
        <a:p>
          <a:endParaRPr lang="ru-RU"/>
        </a:p>
      </dgm:t>
    </dgm:pt>
    <dgm:pt modelId="{857A17DE-69D1-4B49-B6A3-335A7556D358}" type="pres">
      <dgm:prSet presAssocID="{9C2BE6A8-1A58-4195-B0C6-61903AF5A5E6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7696F0C-B254-4790-AAA3-823909EBB775}" type="pres">
      <dgm:prSet presAssocID="{E17F4CC4-3418-4519-ADC5-DEA176FA748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F7B9EF-BBE8-4E48-AE18-3DF8637B02E8}" type="pres">
      <dgm:prSet presAssocID="{E8C41611-062D-49B5-8C00-674C9DB8B3E2}" presName="sibTrans" presStyleLbl="sibTrans2D1" presStyleIdx="4" presStyleCnt="5"/>
      <dgm:spPr/>
      <dgm:t>
        <a:bodyPr/>
        <a:lstStyle/>
        <a:p>
          <a:endParaRPr lang="ru-RU"/>
        </a:p>
      </dgm:t>
    </dgm:pt>
    <dgm:pt modelId="{EE509121-ECE0-4DFF-A498-F1A1C92A4976}" type="pres">
      <dgm:prSet presAssocID="{E8C41611-062D-49B5-8C00-674C9DB8B3E2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BD0DE341-3897-4232-B1E3-35A24CC5C5FE}" type="presOf" srcId="{162C648C-AED0-4B84-A210-B12F8D822FD6}" destId="{D2860755-D5F4-4C30-B590-6C58FC0D8248}" srcOrd="1" destOrd="0" presId="urn:microsoft.com/office/officeart/2005/8/layout/cycle2"/>
    <dgm:cxn modelId="{49D88AA9-ABA9-4E5C-9F7F-DC281F7D2097}" srcId="{05AEAF28-915A-4627-BB49-2BFF1AE08B31}" destId="{E17F4CC4-3418-4519-ADC5-DEA176FA7482}" srcOrd="4" destOrd="0" parTransId="{48197DA3-3255-4B94-AB4C-A34E4FE6168C}" sibTransId="{E8C41611-062D-49B5-8C00-674C9DB8B3E2}"/>
    <dgm:cxn modelId="{5F92198E-ECCB-4912-AFB6-6076432585FB}" type="presOf" srcId="{9C2BE6A8-1A58-4195-B0C6-61903AF5A5E6}" destId="{857A17DE-69D1-4B49-B6A3-335A7556D358}" srcOrd="1" destOrd="0" presId="urn:microsoft.com/office/officeart/2005/8/layout/cycle2"/>
    <dgm:cxn modelId="{C9D42B77-9BDB-4909-BABF-28578D3F5A20}" type="presOf" srcId="{904AF90A-956A-47E4-9476-5EB11B9B3EDF}" destId="{6DA76B59-4E54-46D6-833A-E6F0AEE5765A}" srcOrd="0" destOrd="0" presId="urn:microsoft.com/office/officeart/2005/8/layout/cycle2"/>
    <dgm:cxn modelId="{F590066E-1BD4-41E5-8961-9FE2927445B2}" type="presOf" srcId="{827DDC74-9CDF-4DC0-A7FF-FF5EF0FADAFB}" destId="{B02AC96D-12CF-4E4B-9459-622768C5D29A}" srcOrd="0" destOrd="0" presId="urn:microsoft.com/office/officeart/2005/8/layout/cycle2"/>
    <dgm:cxn modelId="{E049865F-987C-4BE0-A420-C5988A9E8128}" srcId="{05AEAF28-915A-4627-BB49-2BFF1AE08B31}" destId="{95B2542F-96B6-4BA6-9E92-FD7629C6D6FF}" srcOrd="3" destOrd="0" parTransId="{754E62FD-EA41-49D3-BDF6-7EA0CD121DAF}" sibTransId="{9C2BE6A8-1A58-4195-B0C6-61903AF5A5E6}"/>
    <dgm:cxn modelId="{C2DEB7D9-38A8-4E76-9FA6-689AA3C87669}" type="presOf" srcId="{95B2542F-96B6-4BA6-9E92-FD7629C6D6FF}" destId="{167CAE8E-AF21-4EC9-9DC1-EAC00392232D}" srcOrd="0" destOrd="0" presId="urn:microsoft.com/office/officeart/2005/8/layout/cycle2"/>
    <dgm:cxn modelId="{CDFAE825-1E61-4861-9CF3-AAEA97CF291C}" type="presOf" srcId="{9C2BE6A8-1A58-4195-B0C6-61903AF5A5E6}" destId="{63B5FBE2-75DA-491F-8B0A-6DD32409E49C}" srcOrd="0" destOrd="0" presId="urn:microsoft.com/office/officeart/2005/8/layout/cycle2"/>
    <dgm:cxn modelId="{5D1A2EB5-F222-4EF3-8CAF-43F27B2BCD76}" srcId="{05AEAF28-915A-4627-BB49-2BFF1AE08B31}" destId="{827DDC74-9CDF-4DC0-A7FF-FF5EF0FADAFB}" srcOrd="0" destOrd="0" parTransId="{7197FEF7-B625-4B4E-8785-633607743433}" sibTransId="{087F9264-4E95-4AB9-9C17-482EEC44F659}"/>
    <dgm:cxn modelId="{74AD8325-A7FF-403B-893D-DF6ACFFB3678}" type="presOf" srcId="{E8C41611-062D-49B5-8C00-674C9DB8B3E2}" destId="{EE509121-ECE0-4DFF-A498-F1A1C92A4976}" srcOrd="1" destOrd="0" presId="urn:microsoft.com/office/officeart/2005/8/layout/cycle2"/>
    <dgm:cxn modelId="{1BB60F5D-A203-4AAB-8B38-06672A900403}" type="presOf" srcId="{087F9264-4E95-4AB9-9C17-482EEC44F659}" destId="{0FAB235D-DAAB-4531-8FDF-F1DCDEEDAF76}" srcOrd="1" destOrd="0" presId="urn:microsoft.com/office/officeart/2005/8/layout/cycle2"/>
    <dgm:cxn modelId="{1ED61F97-9903-425D-96AF-3D09739EFBF1}" type="presOf" srcId="{162C648C-AED0-4B84-A210-B12F8D822FD6}" destId="{0E194669-0E53-4D00-9F7F-7E96FD6D20B3}" srcOrd="0" destOrd="0" presId="urn:microsoft.com/office/officeart/2005/8/layout/cycle2"/>
    <dgm:cxn modelId="{B028C8A0-07C4-4C17-854E-1156402EBEF0}" type="presOf" srcId="{05AEAF28-915A-4627-BB49-2BFF1AE08B31}" destId="{185106E9-41CE-4CAC-AF34-AAD47AC73272}" srcOrd="0" destOrd="0" presId="urn:microsoft.com/office/officeart/2005/8/layout/cycle2"/>
    <dgm:cxn modelId="{8F672303-C17F-4923-AF60-43367C1044B5}" type="presOf" srcId="{E17F4CC4-3418-4519-ADC5-DEA176FA7482}" destId="{47696F0C-B254-4790-AAA3-823909EBB775}" srcOrd="0" destOrd="0" presId="urn:microsoft.com/office/officeart/2005/8/layout/cycle2"/>
    <dgm:cxn modelId="{703AAD53-C1D3-4179-9E0C-F7CF552F3702}" srcId="{05AEAF28-915A-4627-BB49-2BFF1AE08B31}" destId="{7E0B129E-0DF2-4E7C-A6E4-96B7A0C52D48}" srcOrd="2" destOrd="0" parTransId="{A992F6C5-4CE9-4D12-BFB0-B6F25E08E1A1}" sibTransId="{A3AB0997-F7EF-46D9-9EB0-3EC9E00F565A}"/>
    <dgm:cxn modelId="{6BAC80C4-E63C-4C3E-BF5C-33351A1F9F4E}" type="presOf" srcId="{A3AB0997-F7EF-46D9-9EB0-3EC9E00F565A}" destId="{B22FDD85-DF92-4C60-B716-4B97913491E2}" srcOrd="0" destOrd="0" presId="urn:microsoft.com/office/officeart/2005/8/layout/cycle2"/>
    <dgm:cxn modelId="{8485D8D8-FFD5-4077-8A15-BA4168076166}" type="presOf" srcId="{087F9264-4E95-4AB9-9C17-482EEC44F659}" destId="{89A77A3F-D989-4BB0-9449-560DB0F24871}" srcOrd="0" destOrd="0" presId="urn:microsoft.com/office/officeart/2005/8/layout/cycle2"/>
    <dgm:cxn modelId="{81C9FB79-0467-41CD-8826-6DA0B74F96D4}" type="presOf" srcId="{E8C41611-062D-49B5-8C00-674C9DB8B3E2}" destId="{95F7B9EF-BBE8-4E48-AE18-3DF8637B02E8}" srcOrd="0" destOrd="0" presId="urn:microsoft.com/office/officeart/2005/8/layout/cycle2"/>
    <dgm:cxn modelId="{E03FDACE-ACF1-47C7-B7A6-BACFADC0929B}" type="presOf" srcId="{A3AB0997-F7EF-46D9-9EB0-3EC9E00F565A}" destId="{E2DFE52A-4AB8-4A7B-B4EA-03E94D631CC3}" srcOrd="1" destOrd="0" presId="urn:microsoft.com/office/officeart/2005/8/layout/cycle2"/>
    <dgm:cxn modelId="{AD20914F-4F3D-4282-B371-BD6BB502F87D}" type="presOf" srcId="{7E0B129E-0DF2-4E7C-A6E4-96B7A0C52D48}" destId="{B2C1D0A8-4B3F-4B72-83AE-11EF80823763}" srcOrd="0" destOrd="0" presId="urn:microsoft.com/office/officeart/2005/8/layout/cycle2"/>
    <dgm:cxn modelId="{62C4EACE-1FC9-4F33-A3CC-569958F92112}" srcId="{05AEAF28-915A-4627-BB49-2BFF1AE08B31}" destId="{904AF90A-956A-47E4-9476-5EB11B9B3EDF}" srcOrd="1" destOrd="0" parTransId="{AF8CDBBF-B309-46AA-AFFD-1A3EFD054531}" sibTransId="{162C648C-AED0-4B84-A210-B12F8D822FD6}"/>
    <dgm:cxn modelId="{5D237182-57FA-40B2-8C0E-51C4A394F5AD}" type="presParOf" srcId="{185106E9-41CE-4CAC-AF34-AAD47AC73272}" destId="{B02AC96D-12CF-4E4B-9459-622768C5D29A}" srcOrd="0" destOrd="0" presId="urn:microsoft.com/office/officeart/2005/8/layout/cycle2"/>
    <dgm:cxn modelId="{5C79D8C5-CBB7-4FCC-BFFB-D0DFB8D38CC9}" type="presParOf" srcId="{185106E9-41CE-4CAC-AF34-AAD47AC73272}" destId="{89A77A3F-D989-4BB0-9449-560DB0F24871}" srcOrd="1" destOrd="0" presId="urn:microsoft.com/office/officeart/2005/8/layout/cycle2"/>
    <dgm:cxn modelId="{873B9DC6-B599-47F5-AF3A-DF5FC8DA1219}" type="presParOf" srcId="{89A77A3F-D989-4BB0-9449-560DB0F24871}" destId="{0FAB235D-DAAB-4531-8FDF-F1DCDEEDAF76}" srcOrd="0" destOrd="0" presId="urn:microsoft.com/office/officeart/2005/8/layout/cycle2"/>
    <dgm:cxn modelId="{F5917C08-B094-44E4-B010-3916DC53327E}" type="presParOf" srcId="{185106E9-41CE-4CAC-AF34-AAD47AC73272}" destId="{6DA76B59-4E54-46D6-833A-E6F0AEE5765A}" srcOrd="2" destOrd="0" presId="urn:microsoft.com/office/officeart/2005/8/layout/cycle2"/>
    <dgm:cxn modelId="{573ED182-A811-4852-B22C-42E5B6E1F89B}" type="presParOf" srcId="{185106E9-41CE-4CAC-AF34-AAD47AC73272}" destId="{0E194669-0E53-4D00-9F7F-7E96FD6D20B3}" srcOrd="3" destOrd="0" presId="urn:microsoft.com/office/officeart/2005/8/layout/cycle2"/>
    <dgm:cxn modelId="{075FE38A-3CC7-4F23-A303-8B64CD31A85E}" type="presParOf" srcId="{0E194669-0E53-4D00-9F7F-7E96FD6D20B3}" destId="{D2860755-D5F4-4C30-B590-6C58FC0D8248}" srcOrd="0" destOrd="0" presId="urn:microsoft.com/office/officeart/2005/8/layout/cycle2"/>
    <dgm:cxn modelId="{6B7E3DD0-BC81-4175-9491-BEA36B97B28A}" type="presParOf" srcId="{185106E9-41CE-4CAC-AF34-AAD47AC73272}" destId="{B2C1D0A8-4B3F-4B72-83AE-11EF80823763}" srcOrd="4" destOrd="0" presId="urn:microsoft.com/office/officeart/2005/8/layout/cycle2"/>
    <dgm:cxn modelId="{CFB8A6C8-5CC8-4CCB-B38D-BB7DF98A1B3A}" type="presParOf" srcId="{185106E9-41CE-4CAC-AF34-AAD47AC73272}" destId="{B22FDD85-DF92-4C60-B716-4B97913491E2}" srcOrd="5" destOrd="0" presId="urn:microsoft.com/office/officeart/2005/8/layout/cycle2"/>
    <dgm:cxn modelId="{880CDE92-F842-4156-9467-84A29D5C4C1A}" type="presParOf" srcId="{B22FDD85-DF92-4C60-B716-4B97913491E2}" destId="{E2DFE52A-4AB8-4A7B-B4EA-03E94D631CC3}" srcOrd="0" destOrd="0" presId="urn:microsoft.com/office/officeart/2005/8/layout/cycle2"/>
    <dgm:cxn modelId="{865EC1FC-F2AE-4D00-8AF0-A947F0CF026E}" type="presParOf" srcId="{185106E9-41CE-4CAC-AF34-AAD47AC73272}" destId="{167CAE8E-AF21-4EC9-9DC1-EAC00392232D}" srcOrd="6" destOrd="0" presId="urn:microsoft.com/office/officeart/2005/8/layout/cycle2"/>
    <dgm:cxn modelId="{8A9CA88D-092E-4FEC-B6DF-45C1A16CD7F9}" type="presParOf" srcId="{185106E9-41CE-4CAC-AF34-AAD47AC73272}" destId="{63B5FBE2-75DA-491F-8B0A-6DD32409E49C}" srcOrd="7" destOrd="0" presId="urn:microsoft.com/office/officeart/2005/8/layout/cycle2"/>
    <dgm:cxn modelId="{8A149526-A9E2-40E0-A639-E0336EBC5DBE}" type="presParOf" srcId="{63B5FBE2-75DA-491F-8B0A-6DD32409E49C}" destId="{857A17DE-69D1-4B49-B6A3-335A7556D358}" srcOrd="0" destOrd="0" presId="urn:microsoft.com/office/officeart/2005/8/layout/cycle2"/>
    <dgm:cxn modelId="{CD39342E-EB4F-483C-A1CA-BD725FB7A187}" type="presParOf" srcId="{185106E9-41CE-4CAC-AF34-AAD47AC73272}" destId="{47696F0C-B254-4790-AAA3-823909EBB775}" srcOrd="8" destOrd="0" presId="urn:microsoft.com/office/officeart/2005/8/layout/cycle2"/>
    <dgm:cxn modelId="{48DEBE38-7F60-45BD-9CBA-A53164E9EA63}" type="presParOf" srcId="{185106E9-41CE-4CAC-AF34-AAD47AC73272}" destId="{95F7B9EF-BBE8-4E48-AE18-3DF8637B02E8}" srcOrd="9" destOrd="0" presId="urn:microsoft.com/office/officeart/2005/8/layout/cycle2"/>
    <dgm:cxn modelId="{85BA1B49-2EAA-418B-A51C-7655A1F73593}" type="presParOf" srcId="{95F7B9EF-BBE8-4E48-AE18-3DF8637B02E8}" destId="{EE509121-ECE0-4DFF-A498-F1A1C92A497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2AC96D-12CF-4E4B-9459-622768C5D29A}">
      <dsp:nvSpPr>
        <dsp:cNvPr id="0" name=""/>
        <dsp:cNvSpPr/>
      </dsp:nvSpPr>
      <dsp:spPr>
        <a:xfrm>
          <a:off x="1975288" y="216"/>
          <a:ext cx="764330" cy="7643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2087222" y="112150"/>
        <a:ext cx="540462" cy="540462"/>
      </dsp:txXfrm>
    </dsp:sp>
    <dsp:sp modelId="{89A77A3F-D989-4BB0-9449-560DB0F24871}">
      <dsp:nvSpPr>
        <dsp:cNvPr id="0" name=""/>
        <dsp:cNvSpPr/>
      </dsp:nvSpPr>
      <dsp:spPr>
        <a:xfrm rot="1923068">
          <a:off x="2746358" y="570719"/>
          <a:ext cx="235806" cy="257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751749" y="603540"/>
        <a:ext cx="165064" cy="154777"/>
      </dsp:txXfrm>
    </dsp:sp>
    <dsp:sp modelId="{6DA76B59-4E54-46D6-833A-E6F0AEE5765A}">
      <dsp:nvSpPr>
        <dsp:cNvPr id="0" name=""/>
        <dsp:cNvSpPr/>
      </dsp:nvSpPr>
      <dsp:spPr>
        <a:xfrm>
          <a:off x="3000218" y="641935"/>
          <a:ext cx="764330" cy="7643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3112152" y="753869"/>
        <a:ext cx="540462" cy="540462"/>
      </dsp:txXfrm>
    </dsp:sp>
    <dsp:sp modelId="{0E194669-0E53-4D00-9F7F-7E96FD6D20B3}">
      <dsp:nvSpPr>
        <dsp:cNvPr id="0" name=""/>
        <dsp:cNvSpPr/>
      </dsp:nvSpPr>
      <dsp:spPr>
        <a:xfrm rot="6709309">
          <a:off x="3040778" y="1451671"/>
          <a:ext cx="237509" cy="257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3089648" y="1470189"/>
        <a:ext cx="166256" cy="154777"/>
      </dsp:txXfrm>
    </dsp:sp>
    <dsp:sp modelId="{B2C1D0A8-4B3F-4B72-83AE-11EF80823763}">
      <dsp:nvSpPr>
        <dsp:cNvPr id="0" name=""/>
        <dsp:cNvSpPr/>
      </dsp:nvSpPr>
      <dsp:spPr>
        <a:xfrm>
          <a:off x="2549519" y="1767518"/>
          <a:ext cx="764330" cy="7643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661453" y="1879452"/>
        <a:ext cx="540462" cy="540462"/>
      </dsp:txXfrm>
    </dsp:sp>
    <dsp:sp modelId="{B22FDD85-DF92-4C60-B716-4B97913491E2}">
      <dsp:nvSpPr>
        <dsp:cNvPr id="0" name=""/>
        <dsp:cNvSpPr/>
      </dsp:nvSpPr>
      <dsp:spPr>
        <a:xfrm rot="10800000">
          <a:off x="2261421" y="2020703"/>
          <a:ext cx="203589" cy="257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2322498" y="2072295"/>
        <a:ext cx="142512" cy="154777"/>
      </dsp:txXfrm>
    </dsp:sp>
    <dsp:sp modelId="{167CAE8E-AF21-4EC9-9DC1-EAC00392232D}">
      <dsp:nvSpPr>
        <dsp:cNvPr id="0" name=""/>
        <dsp:cNvSpPr/>
      </dsp:nvSpPr>
      <dsp:spPr>
        <a:xfrm>
          <a:off x="1401057" y="1767518"/>
          <a:ext cx="764330" cy="7643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1512991" y="1879452"/>
        <a:ext cx="540462" cy="540462"/>
      </dsp:txXfrm>
    </dsp:sp>
    <dsp:sp modelId="{63B5FBE2-75DA-491F-8B0A-6DD32409E49C}">
      <dsp:nvSpPr>
        <dsp:cNvPr id="0" name=""/>
        <dsp:cNvSpPr/>
      </dsp:nvSpPr>
      <dsp:spPr>
        <a:xfrm rot="15120000">
          <a:off x="1505761" y="1480056"/>
          <a:ext cx="203589" cy="257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1545736" y="1560692"/>
        <a:ext cx="142512" cy="154777"/>
      </dsp:txXfrm>
    </dsp:sp>
    <dsp:sp modelId="{47696F0C-B254-4790-AAA3-823909EBB775}">
      <dsp:nvSpPr>
        <dsp:cNvPr id="0" name=""/>
        <dsp:cNvSpPr/>
      </dsp:nvSpPr>
      <dsp:spPr>
        <a:xfrm>
          <a:off x="1046162" y="675265"/>
          <a:ext cx="764330" cy="7643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1158096" y="787199"/>
        <a:ext cx="540462" cy="540462"/>
      </dsp:txXfrm>
    </dsp:sp>
    <dsp:sp modelId="{95F7B9EF-BBE8-4E48-AE18-3DF8637B02E8}">
      <dsp:nvSpPr>
        <dsp:cNvPr id="0" name=""/>
        <dsp:cNvSpPr/>
      </dsp:nvSpPr>
      <dsp:spPr>
        <a:xfrm rot="19440000">
          <a:off x="1786434" y="594312"/>
          <a:ext cx="203589" cy="2579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792266" y="663854"/>
        <a:ext cx="142512" cy="1547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8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11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microsoft.com/office/2007/relationships/diagramDrawing" Target="../diagrams/drawing1.xml"/><Relationship Id="rId4" Type="http://schemas.openxmlformats.org/officeDocument/2006/relationships/image" Target="../media/image19.jpeg"/><Relationship Id="rId9" Type="http://schemas.openxmlformats.org/officeDocument/2006/relationships/diagramColors" Target="../diagrams/colors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biouroki.ru/workshop/crossgen.html" TargetMode="External"/><Relationship Id="rId7" Type="http://schemas.openxmlformats.org/officeDocument/2006/relationships/image" Target="../media/image27.png"/><Relationship Id="rId2" Type="http://schemas.openxmlformats.org/officeDocument/2006/relationships/hyperlink" Target="http://kvestodel.ru/generator-rebuso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hyperlink" Target="https://blog.nils.ru/generator-word-puzzle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iteraturnoe-chtenie.net/1140-anagramma.html" TargetMode="External"/><Relationship Id="rId7" Type="http://schemas.openxmlformats.org/officeDocument/2006/relationships/image" Target="../media/image30.png"/><Relationship Id="rId2" Type="http://schemas.openxmlformats.org/officeDocument/2006/relationships/hyperlink" Target="https://www.festisite.com/text-layout/spiral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hyperlink" Target="https://biouroki.ru/test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6u3zssdc20" TargetMode="External"/><Relationship Id="rId2" Type="http://schemas.openxmlformats.org/officeDocument/2006/relationships/hyperlink" Target="https://learningapps.org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hyperlink" Target="https://learningapps.org/13570681" TargetMode="External"/><Relationship Id="rId4" Type="http://schemas.openxmlformats.org/officeDocument/2006/relationships/hyperlink" Target="https://learningapps.org/display?v=pyc4v2aa518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871806"/>
          </a:xfrm>
        </p:spPr>
        <p:txBody>
          <a:bodyPr>
            <a:normAutofit/>
          </a:bodyPr>
          <a:lstStyle/>
          <a:p>
            <a:r>
              <a:rPr lang="ru-RU" dirty="0" smtClean="0"/>
              <a:t>Гордиенко Светлана Владимировна,</a:t>
            </a:r>
          </a:p>
          <a:p>
            <a:r>
              <a:rPr lang="ru-RU" dirty="0" smtClean="0"/>
              <a:t>учитель начальных классов,</a:t>
            </a:r>
          </a:p>
          <a:p>
            <a:r>
              <a:rPr lang="ru-RU" dirty="0" smtClean="0"/>
              <a:t>МБОУ СОШ № 3 </a:t>
            </a:r>
          </a:p>
          <a:p>
            <a:r>
              <a:rPr lang="ru-RU" dirty="0" err="1" smtClean="0"/>
              <a:t>пгт</a:t>
            </a:r>
            <a:r>
              <a:rPr lang="ru-RU" dirty="0" smtClean="0"/>
              <a:t> </a:t>
            </a:r>
            <a:r>
              <a:rPr lang="ru-RU" dirty="0" err="1" smtClean="0"/>
              <a:t>Кавалерово</a:t>
            </a:r>
            <a:endParaRPr lang="ru-RU" dirty="0" smtClean="0"/>
          </a:p>
          <a:p>
            <a:r>
              <a:rPr lang="ru-RU" dirty="0" err="1" smtClean="0"/>
              <a:t>Кавалеровского</a:t>
            </a:r>
            <a:r>
              <a:rPr lang="ru-RU" dirty="0" smtClean="0"/>
              <a:t> муниципального округа</a:t>
            </a:r>
          </a:p>
          <a:p>
            <a:r>
              <a:rPr lang="ru-RU" dirty="0" smtClean="0"/>
              <a:t>Приморского края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и приёмы развития познавательной активности </a:t>
            </a:r>
            <a:br>
              <a:rPr lang="ru-RU" dirty="0" smtClean="0"/>
            </a:br>
            <a:r>
              <a:rPr lang="ru-RU" dirty="0" smtClean="0"/>
              <a:t>на уроках окружающего мира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57224" y="1000108"/>
          <a:ext cx="7929620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2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24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24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357290" y="357166"/>
            <a:ext cx="70009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Опираясь на орудия труда, инструменты напиши профессию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аскраски Инструменты - Распечатывайте бесплатн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071546"/>
            <a:ext cx="142876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аскраски Инструменты - Распечатывайте бесплатно"/>
          <p:cNvPicPr/>
          <p:nvPr/>
        </p:nvPicPr>
        <p:blipFill>
          <a:blip r:embed="rId3" cstate="print"/>
          <a:srcRect l="7852" t="10000" r="11900" b="9615"/>
          <a:stretch>
            <a:fillRect/>
          </a:stretch>
        </p:blipFill>
        <p:spPr bwMode="auto">
          <a:xfrm>
            <a:off x="1071538" y="1142984"/>
            <a:ext cx="1500198" cy="144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age 27 of 29"/>
          <p:cNvPicPr/>
          <p:nvPr/>
        </p:nvPicPr>
        <p:blipFill>
          <a:blip r:embed="rId4" cstate="print"/>
          <a:srcRect b="7876"/>
          <a:stretch>
            <a:fillRect/>
          </a:stretch>
        </p:blipFill>
        <p:spPr bwMode="auto">
          <a:xfrm>
            <a:off x="5143504" y="1142984"/>
            <a:ext cx="1451610" cy="142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mage 14 of 29"/>
          <p:cNvPicPr/>
          <p:nvPr/>
        </p:nvPicPr>
        <p:blipFill>
          <a:blip r:embed="rId5" cstate="print"/>
          <a:srcRect b="9697"/>
          <a:stretch>
            <a:fillRect/>
          </a:stretch>
        </p:blipFill>
        <p:spPr bwMode="auto">
          <a:xfrm>
            <a:off x="6929454" y="1142984"/>
            <a:ext cx="179440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Схема 11"/>
          <p:cNvGraphicFramePr/>
          <p:nvPr/>
        </p:nvGraphicFramePr>
        <p:xfrm>
          <a:off x="2214546" y="3857628"/>
          <a:ext cx="4714908" cy="2532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928926" y="3357562"/>
            <a:ext cx="36881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Подпиши стадии развития лягушки</a:t>
            </a:r>
            <a:endParaRPr lang="ru-RU" dirty="0"/>
          </a:p>
        </p:txBody>
      </p:sp>
      <p:pic>
        <p:nvPicPr>
          <p:cNvPr id="17" name="Picture 2" descr="C:\Users\user\Desktop\Фото шоу про\Животные\de50266721e7d522db8c753284316479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 flipH="1">
            <a:off x="6572264" y="4675684"/>
            <a:ext cx="2337310" cy="1896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Медиаграмотность и цифровая гигиен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286124"/>
            <a:ext cx="5929380" cy="332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500034" y="2214554"/>
            <a:ext cx="8215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Раскрасьте части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пазла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правилами. Если правило должно начинаться со слов “Я НИКОГДА НЕ БУДУ…” — красным цветом, а если “Я ВСЕГДА БУДУ…” — зелёным.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Снимок экрана 2023-06-04 185359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28596" y="214290"/>
            <a:ext cx="2357454" cy="190770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00364" y="642918"/>
            <a:ext cx="37165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 названия народов России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Стратегии взаимодействия с обучающимися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00174"/>
            <a:ext cx="82153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Личностно-развивающая стратегия: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отношение к ученику как к субъекту собственного развития;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ориентация на развитие и саморазвитие его личности;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создание условий для самореализации самоопределения личности;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установление субъект-субъектных отношений.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Преимущество данных методов и приёмов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568952" cy="4981596"/>
          </a:xfrm>
        </p:spPr>
        <p:txBody>
          <a:bodyPr/>
          <a:lstStyle/>
          <a:p>
            <a:pPr algn="just"/>
            <a:r>
              <a:rPr lang="ru-RU" dirty="0" smtClean="0"/>
              <a:t>обучающиеся осваивают новый материал не в качестве пассивных слушателей, а в качестве активных участников процесса обучения;</a:t>
            </a:r>
          </a:p>
          <a:p>
            <a:pPr algn="just"/>
            <a:r>
              <a:rPr lang="ru-RU" dirty="0" smtClean="0"/>
              <a:t>поддержка образовательной мотивации и интереса обучающихся к предмету;</a:t>
            </a:r>
          </a:p>
          <a:p>
            <a:pPr algn="just"/>
            <a:r>
              <a:rPr lang="ru-RU" dirty="0" smtClean="0"/>
              <a:t>умение делать самооценку и самоанализ работы;</a:t>
            </a:r>
          </a:p>
          <a:p>
            <a:pPr algn="just"/>
            <a:r>
              <a:rPr lang="ru-RU" dirty="0" smtClean="0"/>
              <a:t>формирование желания и умения учиться.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Picture 1" descr="C:\Users\user\Desktop\mJ1ba0AQKow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E1E0"/>
              </a:clrFrom>
              <a:clrTo>
                <a:srgbClr val="FBE1E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444208" y="4437112"/>
            <a:ext cx="2428872" cy="2300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363272" cy="4572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Для создания рабочих листов использую сервисы:</a:t>
            </a:r>
          </a:p>
          <a:p>
            <a:endParaRPr lang="ru-RU" dirty="0" smtClean="0"/>
          </a:p>
          <a:p>
            <a:r>
              <a:rPr lang="ru-RU" dirty="0"/>
              <a:t>Генератор ребусов: </a:t>
            </a:r>
            <a:endParaRPr lang="ru-RU" dirty="0" smtClean="0"/>
          </a:p>
          <a:p>
            <a:r>
              <a:rPr lang="ru-RU" dirty="0" smtClean="0">
                <a:hlinkClick r:id="rId2"/>
              </a:rPr>
              <a:t>http</a:t>
            </a:r>
            <a:r>
              <a:rPr lang="ru-RU" dirty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kvestodel.ru/generator-rebusov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Кроссворд</a:t>
            </a:r>
            <a:r>
              <a:rPr lang="ru-RU" dirty="0"/>
              <a:t>: </a:t>
            </a:r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biouroki.ru/workshop/crossgen.html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 Головоломка "Найди слова": </a:t>
            </a:r>
            <a:r>
              <a:rPr lang="ru-RU" dirty="0">
                <a:hlinkClick r:id="rId4"/>
              </a:rPr>
              <a:t>https://blog.nils.ru/generator-word-puzzle</a:t>
            </a:r>
            <a:r>
              <a:rPr lang="ru-RU" dirty="0" smtClean="0">
                <a:hlinkClick r:id="rId4"/>
              </a:rPr>
              <a:t>/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5"/>
          <a:stretch>
            <a:fillRect/>
          </a:stretch>
        </p:blipFill>
        <p:spPr>
          <a:xfrm>
            <a:off x="7956376" y="2420888"/>
            <a:ext cx="990600" cy="981075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/>
          <a:stretch>
            <a:fillRect/>
          </a:stretch>
        </p:blipFill>
        <p:spPr>
          <a:xfrm>
            <a:off x="7984951" y="3645024"/>
            <a:ext cx="933450" cy="904875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7"/>
          <a:stretch>
            <a:fillRect/>
          </a:stretch>
        </p:blipFill>
        <p:spPr>
          <a:xfrm>
            <a:off x="8012840" y="5013176"/>
            <a:ext cx="965200" cy="9740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363272" cy="4572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Для создания рабочих листов использую сервисы:</a:t>
            </a:r>
          </a:p>
          <a:p>
            <a:endParaRPr lang="ru-RU" dirty="0" smtClean="0"/>
          </a:p>
          <a:p>
            <a:r>
              <a:rPr lang="ru-RU" dirty="0"/>
              <a:t>Текст спиралью, облако слов: </a:t>
            </a:r>
            <a:r>
              <a:rPr lang="ru-RU" dirty="0">
                <a:hlinkClick r:id="rId2"/>
              </a:rPr>
              <a:t>https://www.festisite.com/text-layout/spiral</a:t>
            </a:r>
            <a:r>
              <a:rPr lang="ru-RU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Генератор Анаграмма: 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literaturnoe-chtenie.net/1140-anagramma.html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/>
              <a:t>Тесты по окружающему миру: </a:t>
            </a:r>
            <a:r>
              <a:rPr lang="ru-RU" dirty="0">
                <a:hlinkClick r:id="rId4"/>
              </a:rPr>
              <a:t>https://biouroki.ru/test</a:t>
            </a:r>
            <a:r>
              <a:rPr lang="ru-RU" dirty="0" smtClean="0">
                <a:hlinkClick r:id="rId4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8029606" y="2348880"/>
            <a:ext cx="965200" cy="95631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/>
          <a:stretch>
            <a:fillRect/>
          </a:stretch>
        </p:blipFill>
        <p:spPr>
          <a:xfrm>
            <a:off x="8003405" y="3645024"/>
            <a:ext cx="969010" cy="9436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3405" y="4941168"/>
            <a:ext cx="926672" cy="90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187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</a:t>
            </a:r>
            <a:r>
              <a:rPr lang="ru" dirty="0" smtClean="0"/>
              <a:t>бновлённый ФГОС НОО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47800"/>
            <a:ext cx="8435280" cy="4572000"/>
          </a:xfrm>
        </p:spPr>
        <p:txBody>
          <a:bodyPr/>
          <a:lstStyle/>
          <a:p>
            <a:pPr algn="just"/>
            <a:r>
              <a:rPr lang="ru-RU" dirty="0" smtClean="0"/>
              <a:t>Использование на уроке методов и приёмов, мотивирующих обучающихся к самостоятельному, инициативному и творческому освоению учебного материала в процессе познавательной деятельности.</a:t>
            </a:r>
            <a:endParaRPr lang="ru-RU" dirty="0"/>
          </a:p>
        </p:txBody>
      </p:sp>
      <p:pic>
        <p:nvPicPr>
          <p:cNvPr id="1026" name="Picture 2" descr="C:\Users\user\Desktop\Фото шоу про\школа\02092021_кн3 (5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143380"/>
            <a:ext cx="3902075" cy="237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" dirty="0" smtClean="0"/>
              <a:t>Продуктивные формы познавательной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4267904" cy="4572000"/>
          </a:xfrm>
        </p:spPr>
        <p:txBody>
          <a:bodyPr/>
          <a:lstStyle/>
          <a:p>
            <a:r>
              <a:rPr lang="ru-RU" dirty="0" smtClean="0"/>
              <a:t>Работа с цифровым микроскопом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4453" y="1999316"/>
            <a:ext cx="5268384" cy="395128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1" t="12356" r="28384" b="40140"/>
          <a:stretch/>
        </p:blipFill>
        <p:spPr>
          <a:xfrm rot="5400000">
            <a:off x="1197317" y="3161471"/>
            <a:ext cx="4157077" cy="273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85794"/>
            <a:ext cx="77724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Продуктивные формы познавательной деятельности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5572140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Вырабатываются исследовательские умения,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развивается логическое мышление.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500174"/>
            <a:ext cx="3828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Опыты и эксперименты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2155180"/>
            <a:ext cx="4379979" cy="3284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21663" y="1683705"/>
            <a:ext cx="4293096" cy="3219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785794"/>
            <a:ext cx="77724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Продуктивные формы познавательной деятельности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5572140"/>
            <a:ext cx="8001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500174"/>
            <a:ext cx="879165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Интерактивные упражнения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LearningApps.org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Найди пару «Насекомые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2857496"/>
            <a:ext cx="87916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Кроссворд по теме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«Все работы хороши, выбирай на вкус».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«Культурные растения»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Снимок экрана 2024-02-05 17070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4429132"/>
            <a:ext cx="4071966" cy="2154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" dirty="0" smtClean="0"/>
              <a:t>Продуктивные формы познавательной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363272" cy="4572000"/>
          </a:xfrm>
        </p:spPr>
        <p:txBody>
          <a:bodyPr/>
          <a:lstStyle/>
          <a:p>
            <a:pPr algn="just"/>
            <a:r>
              <a:rPr lang="ru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Одной из продуктивных форм организации познавательной деятельности учащихся на уроке является использование </a:t>
            </a:r>
            <a:r>
              <a:rPr lang="ru" sz="2800" b="1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рабочих листов</a:t>
            </a:r>
            <a:r>
              <a:rPr lang="ru" sz="2800" dirty="0" smtClean="0">
                <a:solidFill>
                  <a:srgbClr val="000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, которые учитель может предложить учащимся на различных этапах урока.</a:t>
            </a:r>
            <a:endParaRPr lang="ru-RU" dirty="0"/>
          </a:p>
        </p:txBody>
      </p:sp>
      <p:pic>
        <p:nvPicPr>
          <p:cNvPr id="2052" name="Picture 4" descr="http://papik.pro/uploads/posts/2022-01/1643033167_54-papik-pro-p-risunok-na-temu-moi-pervie-znaniya-5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13874" r="18298" b="7090"/>
          <a:stretch>
            <a:fillRect/>
          </a:stretch>
        </p:blipFill>
        <p:spPr bwMode="auto">
          <a:xfrm>
            <a:off x="4565196" y="3088046"/>
            <a:ext cx="3650142" cy="3484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/>
          <a:lstStyle/>
          <a:p>
            <a:r>
              <a:rPr lang="ru-RU" dirty="0" smtClean="0"/>
              <a:t>Приёмы работы</a:t>
            </a:r>
            <a:endParaRPr lang="ru-RU" dirty="0"/>
          </a:p>
        </p:txBody>
      </p:sp>
      <p:pic>
        <p:nvPicPr>
          <p:cNvPr id="4" name="Содержимое 3" descr="Без названия.png"/>
          <p:cNvPicPr>
            <a:picLocks noGrp="1"/>
          </p:cNvPicPr>
          <p:nvPr>
            <p:ph sz="quarter" idx="1"/>
          </p:nvPr>
        </p:nvPicPr>
        <p:blipFill>
          <a:blip r:embed="rId2"/>
          <a:srcRect t="15263" b="15263"/>
          <a:stretch>
            <a:fillRect/>
          </a:stretch>
        </p:blipFill>
        <p:spPr>
          <a:xfrm>
            <a:off x="714348" y="1071546"/>
            <a:ext cx="1973580" cy="1005845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786050" y="1142984"/>
            <a:ext cx="6000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является Москва для 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жителей нашей страны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s://u.foxford.ngcdn.ru/uploads/tinymce_file/file/27983/f6ca6032b584290e.png"/>
          <p:cNvPicPr/>
          <p:nvPr/>
        </p:nvPicPr>
        <p:blipFill>
          <a:blip r:embed="rId3"/>
          <a:srcRect l="15207" t="3226" r="5530" b="2995"/>
          <a:stretch>
            <a:fillRect/>
          </a:stretch>
        </p:blipFill>
        <p:spPr bwMode="auto">
          <a:xfrm>
            <a:off x="827584" y="2420888"/>
            <a:ext cx="1385252" cy="135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714612" y="46434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 rot="10800000" flipV="1">
            <a:off x="2786050" y="2283083"/>
            <a:ext cx="607223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Рассмотри изображение глобуса. Что обозначено цифрами?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1 -____________________________________________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2 - 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3 - ______________________________________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Дизайн без названия - Открытка (квадрат) (1)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5786" y="4714884"/>
            <a:ext cx="1752600" cy="174498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00364" y="48577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Опираясь на рисунок, опиши взаимосвязь живой и неживой природы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нимок экрана 2023-06-06 194339.png"/>
          <p:cNvPicPr/>
          <p:nvPr/>
        </p:nvPicPr>
        <p:blipFill>
          <a:blip r:embed="rId2"/>
          <a:srcRect l="10739" b="4590"/>
          <a:stretch>
            <a:fillRect/>
          </a:stretch>
        </p:blipFill>
        <p:spPr>
          <a:xfrm>
            <a:off x="285720" y="642918"/>
            <a:ext cx="2968940" cy="2827020"/>
          </a:xfrm>
          <a:prstGeom prst="rect">
            <a:avLst/>
          </a:prstGeom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57158" y="285728"/>
            <a:ext cx="30003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Разгадай кроссворд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214678" y="785794"/>
            <a:ext cx="560579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Название главной площади Москвы.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Часы на Спасской башне Кремля.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Название известного театра в Москве на Театральной площади.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Название бульвара, на котором находится Московский цирк.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Памятник русского литейного искусства XVIII века огромных размеров.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23374" y="4149080"/>
            <a:ext cx="678661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Самые большие города Приморского края: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А, т, м, ё,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- 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и, с, т, о, к,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л,а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в, о  - 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У, у,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и, с, к, с, с,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- 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Н,  к,  а,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а, о,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_________________________________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426946"/>
              </p:ext>
            </p:extLst>
          </p:nvPr>
        </p:nvGraphicFramePr>
        <p:xfrm>
          <a:off x="611559" y="4198216"/>
          <a:ext cx="7848871" cy="2188036"/>
        </p:xfrm>
        <a:graphic>
          <a:graphicData uri="http://schemas.openxmlformats.org/drawingml/2006/table">
            <a:tbl>
              <a:tblPr/>
              <a:tblGrid>
                <a:gridCol w="1842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9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7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8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97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/>
          <a:lstStyle/>
          <a:p>
            <a:r>
              <a:rPr lang="ru-RU" dirty="0" smtClean="0"/>
              <a:t>Приёмы работы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768421"/>
              </p:ext>
            </p:extLst>
          </p:nvPr>
        </p:nvGraphicFramePr>
        <p:xfrm>
          <a:off x="493590" y="1552750"/>
          <a:ext cx="8001056" cy="1402080"/>
        </p:xfrm>
        <a:graphic>
          <a:graphicData uri="http://schemas.openxmlformats.org/drawingml/2006/table">
            <a:tbl>
              <a:tblPr/>
              <a:tblGrid>
                <a:gridCol w="4000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Москва -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страшно умирать.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 Москву-мать 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всем городам мать.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Москвой-столицей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земля счастьем отцвела.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 Московского Кремля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весь народ гордится.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4133" y="1124744"/>
            <a:ext cx="24143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Составь пословицы </a:t>
            </a:r>
            <a:endParaRPr lang="ru-RU" sz="2000" dirty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714612" y="464344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464132" y="3140968"/>
            <a:ext cx="799629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Подпиши названия культурных достопримечательностей нашего края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(Вантовый мост,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Мемориальный корабль «Красный вымпел», маяк «Токаревская кошка», Николаевские триумфальные ворота)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7" descr="Image 3 of 28"/>
          <p:cNvPicPr>
            <a:picLocks noChangeAspect="1" noChangeArrowheads="1"/>
          </p:cNvPicPr>
          <p:nvPr/>
        </p:nvPicPr>
        <p:blipFill>
          <a:blip r:embed="rId2" cstate="print"/>
          <a:srcRect l="5354" t="12500" r="8525" b="7939"/>
          <a:stretch>
            <a:fillRect/>
          </a:stretch>
        </p:blipFill>
        <p:spPr bwMode="auto">
          <a:xfrm>
            <a:off x="952427" y="4369565"/>
            <a:ext cx="1224136" cy="1462162"/>
          </a:xfrm>
          <a:prstGeom prst="rect">
            <a:avLst/>
          </a:prstGeom>
          <a:noFill/>
        </p:spPr>
      </p:pic>
      <p:pic>
        <p:nvPicPr>
          <p:cNvPr id="13" name="Рисунок 10" descr="Image 10 of 28"/>
          <p:cNvPicPr>
            <a:picLocks noChangeAspect="1" noChangeArrowheads="1"/>
          </p:cNvPicPr>
          <p:nvPr/>
        </p:nvPicPr>
        <p:blipFill>
          <a:blip r:embed="rId3"/>
          <a:srcRect l="17986" t="31271" r="32416" b="18599"/>
          <a:stretch>
            <a:fillRect/>
          </a:stretch>
        </p:blipFill>
        <p:spPr bwMode="auto">
          <a:xfrm>
            <a:off x="2714612" y="4340654"/>
            <a:ext cx="1369247" cy="1460248"/>
          </a:xfrm>
          <a:prstGeom prst="rect">
            <a:avLst/>
          </a:prstGeom>
          <a:noFill/>
        </p:spPr>
      </p:pic>
      <p:pic>
        <p:nvPicPr>
          <p:cNvPr id="14" name="Рисунок 25" descr="http://hobbyport.ru/mkmagazin/ships/krasny_vympel_6.gif"/>
          <p:cNvPicPr>
            <a:picLocks noChangeAspect="1" noChangeArrowheads="1"/>
          </p:cNvPicPr>
          <p:nvPr/>
        </p:nvPicPr>
        <p:blipFill>
          <a:blip r:embed="rId4"/>
          <a:srcRect l="9494" t="18546"/>
          <a:stretch>
            <a:fillRect/>
          </a:stretch>
        </p:blipFill>
        <p:spPr bwMode="auto">
          <a:xfrm>
            <a:off x="4572000" y="4620470"/>
            <a:ext cx="1871135" cy="1143008"/>
          </a:xfrm>
          <a:prstGeom prst="rect">
            <a:avLst/>
          </a:prstGeom>
          <a:noFill/>
        </p:spPr>
      </p:pic>
      <p:pic>
        <p:nvPicPr>
          <p:cNvPr id="15" name="Рисунок 14" descr="https://static.tildacdn.com/tild3761-6136-4861-b437-646332613030/Screenshot_3.jpg"/>
          <p:cNvPicPr/>
          <p:nvPr/>
        </p:nvPicPr>
        <p:blipFill>
          <a:blip r:embed="rId5" cstate="print"/>
          <a:srcRect l="4963" r="6801"/>
          <a:stretch>
            <a:fillRect/>
          </a:stretch>
        </p:blipFill>
        <p:spPr bwMode="auto">
          <a:xfrm>
            <a:off x="6732240" y="4586456"/>
            <a:ext cx="166027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68106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258</TotalTime>
  <Words>515</Words>
  <Application>Microsoft Office PowerPoint</Application>
  <PresentationFormat>Экран (4:3)</PresentationFormat>
  <Paragraphs>97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Методы и приёмы развития познавательной активности  на уроках окружающего мира</vt:lpstr>
      <vt:lpstr>Обновлённый ФГОС НОО </vt:lpstr>
      <vt:lpstr>Продуктивные формы познавательной деятельности</vt:lpstr>
      <vt:lpstr>Продуктивные формы познавательной деятельности</vt:lpstr>
      <vt:lpstr>Продуктивные формы познавательной деятельности</vt:lpstr>
      <vt:lpstr>Продуктивные формы познавательной деятельности</vt:lpstr>
      <vt:lpstr>Приёмы работы</vt:lpstr>
      <vt:lpstr>Презентация PowerPoint</vt:lpstr>
      <vt:lpstr>Приёмы работы</vt:lpstr>
      <vt:lpstr>Презентация PowerPoint</vt:lpstr>
      <vt:lpstr>Презентация PowerPoint</vt:lpstr>
      <vt:lpstr>Стратегии взаимодействия с обучающимися</vt:lpstr>
      <vt:lpstr>Преимущество данных методов и приёмов</vt:lpstr>
      <vt:lpstr>Интернет-ресурсы</vt:lpstr>
      <vt:lpstr>Интернет-ресурсы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приёмы развития познавательной активности  на уроках окружающего мира</dc:title>
  <dc:creator>user</dc:creator>
  <cp:lastModifiedBy>Пользователь Windows</cp:lastModifiedBy>
  <cp:revision>28</cp:revision>
  <dcterms:created xsi:type="dcterms:W3CDTF">2024-02-04T02:34:49Z</dcterms:created>
  <dcterms:modified xsi:type="dcterms:W3CDTF">2024-03-12T14:12:01Z</dcterms:modified>
</cp:coreProperties>
</file>