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notesMasterIdLst>
    <p:notesMasterId r:id="rId14"/>
  </p:notesMasterIdLst>
  <p:handoutMasterIdLst>
    <p:handoutMasterId r:id="rId15"/>
  </p:handoutMasterIdLst>
  <p:sldIdLst>
    <p:sldId id="260" r:id="rId2"/>
    <p:sldId id="271" r:id="rId3"/>
    <p:sldId id="268" r:id="rId4"/>
    <p:sldId id="269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9" autoAdjust="0"/>
    <p:restoredTop sz="86377" autoAdjust="0"/>
  </p:normalViewPr>
  <p:slideViewPr>
    <p:cSldViewPr>
      <p:cViewPr varScale="1">
        <p:scale>
          <a:sx n="77" d="100"/>
          <a:sy n="77" d="100"/>
        </p:scale>
        <p:origin x="106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/>
          <a:lstStyle/>
          <a:p>
            <a:pPr hangingPunct="0">
              <a:defRPr sz="1400"/>
            </a:pPr>
            <a:endParaRPr lang="ru-RU" sz="1200"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3881795" y="0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/>
          <a:lstStyle/>
          <a:p>
            <a:pPr algn="r" hangingPunct="0">
              <a:defRPr sz="1400"/>
            </a:pPr>
            <a:endParaRPr lang="ru-RU" sz="1200"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8686952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/>
          <a:lstStyle/>
          <a:p>
            <a:pPr hangingPunct="0">
              <a:defRPr sz="1400"/>
            </a:pPr>
            <a:endParaRPr lang="ru-RU" sz="1200"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3881795" y="8686952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/>
          <a:lstStyle/>
          <a:p>
            <a:pPr algn="r" hangingPunct="0">
              <a:defRPr sz="1400"/>
            </a:pPr>
            <a:fld id="{EDCBB660-5C1E-434F-8096-9AD07AA1A06F}" type="slidenum">
              <a:rPr/>
              <a:pPr algn="r" hangingPunct="0">
                <a:defRPr sz="1400"/>
              </a:pPr>
              <a:t>‹#›</a:t>
            </a:fld>
            <a:endParaRPr lang="ru-RU" sz="1200"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9829407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812800"/>
            <a:ext cx="5345112" cy="40084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5AF1E9AB-4A38-495F-8F50-884557979F60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46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576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840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1243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 hangingPunct="1"/>
            <a:fld id="{26BEEEC6-64CA-46CA-B196-DD3D97152B3C}" type="slidenum">
              <a:rPr/>
              <a:pPr lvl="0" algn="l" hangingPunct="1"/>
              <a:t>7</a:t>
            </a:fld>
            <a:endParaRPr lang="ru-RU" sz="1800">
              <a:solidFill>
                <a:srgbClr val="000000"/>
              </a:solidFill>
              <a:latin typeface="+mn-lt" pitchFamily="18"/>
              <a:ea typeface="+mn-ea" pitchFamily="2"/>
              <a:cs typeface="+mn-cs" pitchFamily="2"/>
            </a:endParaRPr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780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013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6558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482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971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5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9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8" y="5054602"/>
            <a:ext cx="673276" cy="279400"/>
          </a:xfrm>
        </p:spPr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5" y="5054602"/>
            <a:ext cx="4064860" cy="279400"/>
          </a:xfrm>
        </p:spPr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8" y="5054602"/>
            <a:ext cx="413483" cy="279400"/>
          </a:xfrm>
        </p:spPr>
        <p:txBody>
          <a:bodyPr/>
          <a:lstStyle/>
          <a:p>
            <a:pPr lvl="0"/>
            <a:fld id="{0AFC1698-FF40-4DBA-B4DF-1F26520C4A2A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6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550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7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56FB4E2-D090-47BB-BC00-425A7BDBD6BF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336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61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4B33F61-AF89-44CC-B7BB-09BCD5A83D6B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7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594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7" y="915339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4EAE26B-585E-42B8-B2AF-E12CFCB0A3D3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962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8CDEE9-81D9-46D5-B8C8-3B803BDA0106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7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51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9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80F4C98-8FFC-41C6-B872-602B80AEB476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7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3704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E2D0EA6-EE9C-4794-BCA4-422FF1427977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170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3" y="982134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23CCD67-C5F4-4580-A7CC-71AC17EE726A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611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B0B1E32-4225-47FC-8F38-63967AB8BCE4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7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7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1" y="1032935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7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633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7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6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4116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4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800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2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70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4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7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653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70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9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02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7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9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1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7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7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944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3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9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7" y="4470402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70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2955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6" y="2490137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0AB757A-6992-437F-9089-4C4875E42906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7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36948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5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8" y="906875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49B33BF-87C2-46FF-AB35-170760A73C90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4CC1896-8727-404A-8D28-30F8E9ED5255}" type="slidenum">
              <a:rPr lang="ru-RU" smtClean="0"/>
              <a:pPr lvl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5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621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2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7" y="915339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2490137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1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lvl="0"/>
            <a:fld id="{DBCAB81E-22FE-4123-AB6E-FCFA395966A1}" type="datetime1">
              <a:rPr lang="ru-RU" smtClean="0"/>
              <a:pPr lvl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6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2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lvl="0"/>
            <a:fld id="{4961D081-9551-4D26-9D73-8969259EA767}" type="slidenum">
              <a:rPr lang="ru-RU" smtClean="0"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603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  <p:sldLayoutId id="2147483859" r:id="rId13"/>
    <p:sldLayoutId id="2147483860" r:id="rId14"/>
    <p:sldLayoutId id="2147483861" r:id="rId15"/>
    <p:sldLayoutId id="2147483862" r:id="rId16"/>
    <p:sldLayoutId id="214748386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3"/>
          <p:cNvSpPr/>
          <p:nvPr/>
        </p:nvSpPr>
        <p:spPr>
          <a:xfrm>
            <a:off x="827586" y="908720"/>
            <a:ext cx="7454063" cy="479945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blipFill>
            <a:blip r:embed="rId3" cstate="print"/>
            <a:tile tx="0" ty="0" sx="100000" sy="100000" flip="none" algn="tl"/>
          </a:blipFill>
          <a:ln w="108000">
            <a:solidFill>
              <a:srgbClr val="FFFFFF"/>
            </a:solidFill>
            <a:prstDash val="solid"/>
            <a:miter/>
          </a:ln>
          <a:effectLst>
            <a:glow rad="127000">
              <a:schemeClr val="accent1">
                <a:lumMod val="20000"/>
                <a:lumOff val="80000"/>
              </a:schemeClr>
            </a:glow>
          </a:effectLst>
        </p:spPr>
        <p:txBody>
          <a:bodyPr vert="horz" wrap="square" lIns="90000" tIns="45000" rIns="90000" bIns="45000" anchor="t" anchorCtr="0" compatLnSpc="0"/>
          <a:lstStyle/>
          <a:p>
            <a:pPr>
              <a:spcBef>
                <a:spcPts val="601"/>
              </a:spcBef>
              <a:defRPr sz="1800"/>
            </a:pP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spcBef>
                <a:spcPts val="601"/>
              </a:spcBef>
              <a:defRPr sz="1800"/>
            </a:pPr>
            <a:endParaRPr lang="ru-RU" sz="3200" b="1" u="sng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601"/>
              </a:spcBef>
              <a:defRPr sz="1800"/>
            </a:pPr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Формирование семейных ценностей</a:t>
            </a:r>
          </a:p>
          <a:p>
            <a:pPr algn="r">
              <a:spcBef>
                <a:spcPts val="601"/>
              </a:spcBef>
              <a:defRPr sz="1800"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МБДОУ« Детский сад 13» 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Arial Unicode MS" pitchFamily="2"/>
              <a:cs typeface="Times New Roman" pitchFamily="18" charset="0"/>
            </a:endParaRPr>
          </a:p>
          <a:p>
            <a:pPr algn="r">
              <a:spcBef>
                <a:spcPts val="601"/>
              </a:spcBef>
              <a:defRPr sz="1800"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               </a:t>
            </a: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Воспитатели:</a:t>
            </a:r>
          </a:p>
          <a:p>
            <a:pPr algn="r">
              <a:spcBef>
                <a:spcPts val="601"/>
              </a:spcBef>
              <a:defRPr sz="1800"/>
            </a:pP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               </a:t>
            </a:r>
            <a:r>
              <a:rPr lang="ru-RU" sz="2000" b="1" i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Личагина</a:t>
            </a: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 Г.В.</a:t>
            </a:r>
          </a:p>
          <a:p>
            <a:pPr algn="r">
              <a:spcBef>
                <a:spcPts val="601"/>
              </a:spcBef>
              <a:defRPr sz="1800"/>
            </a:pPr>
            <a:r>
              <a:rPr lang="ru-RU" sz="2000" b="1" i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Штукерт О.Ю.</a:t>
            </a:r>
            <a:endParaRPr lang="ru-RU" sz="4000" b="1" u="sng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1"/>
              </a:spcBef>
              <a:defRPr sz="1800"/>
            </a:pPr>
            <a:r>
              <a:rPr lang="ru-RU" sz="3600" b="1" u="sng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u="sng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Arial Unicode MS" pitchFamily="2"/>
              <a:cs typeface="Times New Roman" pitchFamily="18" charset="0"/>
            </a:endParaRPr>
          </a:p>
          <a:p>
            <a:pPr>
              <a:spcBef>
                <a:spcPts val="601"/>
              </a:spcBef>
              <a:defRPr sz="1800"/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Arial Unicode MS" pitchFamily="2"/>
                <a:cs typeface="Times New Roman" pitchFamily="18" charset="0"/>
              </a:rPr>
              <a:t>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rebuchet MS" pitchFamily="18"/>
              <a:ea typeface="Arial Unicode MS" pitchFamily="2"/>
              <a:cs typeface="Mangal" pitchFamily="2"/>
            </a:endParaRPr>
          </a:p>
        </p:txBody>
      </p:sp>
    </p:spTree>
  </p:cSld>
  <p:clrMapOvr>
    <a:masterClrMapping/>
  </p:clrMapOvr>
  <p:transition spd="slow" advTm="5226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accent1"/>
          </a:fgClr>
          <a:bgClr>
            <a:schemeClr val="accent1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57819" y="1071547"/>
            <a:ext cx="3000396" cy="397031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</a:rPr>
              <a:t>Семья-</a:t>
            </a:r>
            <a:br>
              <a:rPr lang="ru-RU" sz="28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800" dirty="0">
                <a:solidFill>
                  <a:schemeClr val="tx2">
                    <a:lumMod val="50000"/>
                  </a:schemeClr>
                </a:solidFill>
              </a:rPr>
              <a:t>« тот надежный причал», который спасает от невзгод, помогает в трудной ситуации , дает нравственные ориентиры.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3889">
            <a:off x="815663" y="752783"/>
            <a:ext cx="2492896" cy="2492896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9429">
            <a:off x="2159199" y="2835330"/>
            <a:ext cx="2473647" cy="329819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31101" y="593711"/>
            <a:ext cx="4998534" cy="130386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    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Традиционные формы                    работы с семьей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00035" y="1571612"/>
            <a:ext cx="8229600" cy="470916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Педагогический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совет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Тематические выставки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Педагогические беседы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Тематические консультации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Групповые и общие собрания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Выступления воспитанников детского сада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27906"/>
            <a:ext cx="3707904" cy="2087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12711" y="4113127"/>
            <a:ext cx="2808312" cy="1770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335" y="1296143"/>
            <a:ext cx="1707654" cy="22768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865932"/>
            <a:ext cx="3076112" cy="2307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81552398"/>
      </p:ext>
    </p:extLst>
  </p:cSld>
  <p:clrMapOvr>
    <a:masterClrMapping/>
  </p:clrMapOvr>
  <p:transition spd="slow" advTm="566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85730"/>
            <a:ext cx="8229600" cy="1214447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tx2">
                    <a:lumMod val="50000"/>
                  </a:schemeClr>
                </a:solidFill>
              </a:rPr>
              <a:t>« Создание единого пространства </a:t>
            </a:r>
            <a:br>
              <a:rPr lang="ru-RU" sz="28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800" dirty="0">
                <a:solidFill>
                  <a:schemeClr val="tx2">
                    <a:lumMod val="50000"/>
                  </a:schemeClr>
                </a:solidFill>
              </a:rPr>
              <a:t>« детский сад-семья» -основная цель работы»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28801"/>
            <a:ext cx="5868144" cy="4401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7591892"/>
      </p:ext>
    </p:extLst>
  </p:cSld>
  <p:clrMapOvr>
    <a:masterClrMapping/>
  </p:clrMapOvr>
  <p:transition spd="slow" advTm="558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Цели: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320677"/>
            <a:ext cx="7239000" cy="114141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dirty="0" smtClean="0"/>
              <a:t>           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Задачи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type="body" idx="4294967295"/>
          </p:nvPr>
        </p:nvSpPr>
        <p:spPr>
          <a:xfrm>
            <a:off x="827586" y="1124744"/>
            <a:ext cx="7572375" cy="481965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rebuchet MS" pitchFamily="18"/>
              </a:rPr>
              <a:t> 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rebuchet MS" pitchFamily="18"/>
              </a:rPr>
              <a:t>  -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Повышать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педагогическую культуру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-Выявлять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изучать передовой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семейного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-Приобщать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 к участию в жизни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детского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сада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Возрождать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приоритет, укреплять статус и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престиж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семьи, уважительное отношение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членов семьи между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собой.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594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Проводятся мероприятия: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1285877" y="328960"/>
            <a:ext cx="7858125" cy="1077218"/>
          </a:xfrm>
        </p:spPr>
        <p:txBody>
          <a:bodyPr vert="horz" wrap="square" lIns="0" tIns="45720" rIns="0" bIns="45720" rtlCol="0" anchor="ctr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sz="3200" dirty="0">
                <a:solidFill>
                  <a:schemeClr val="tx1"/>
                </a:solidFill>
              </a:rPr>
              <a:t>Открытые  мероприятия</a:t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для родителей</a:t>
            </a:r>
          </a:p>
        </p:txBody>
      </p:sp>
      <p:sp>
        <p:nvSpPr>
          <p:cNvPr id="4" name="Содержимое 2"/>
          <p:cNvSpPr txBox="1">
            <a:spLocks noGrp="1"/>
          </p:cNvSpPr>
          <p:nvPr>
            <p:ph type="body" idx="4294967295"/>
          </p:nvPr>
        </p:nvSpPr>
        <p:spPr>
          <a:xfrm>
            <a:off x="827584" y="1403746"/>
            <a:ext cx="5429250" cy="4572000"/>
          </a:xfrm>
        </p:spPr>
        <p:txBody>
          <a:bodyPr>
            <a:normAutofit/>
          </a:bodyPr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Семейные досуги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Совместные работы детей и</a:t>
            </a:r>
            <a:r>
              <a:rPr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 по заданной теме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Проведение утренников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Спортивные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праздники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rgbClr val="B13F9A"/>
              </a:buClr>
              <a:buSzPct val="73000"/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развлечения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9" y="1382713"/>
            <a:ext cx="3323861" cy="249289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055" y="3689749"/>
            <a:ext cx="2067695" cy="275692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48" y="3741280"/>
            <a:ext cx="2085696" cy="278092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80" y="4355211"/>
            <a:ext cx="1568597" cy="209146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875" y="3849292"/>
            <a:ext cx="1923679" cy="256490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585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Основные принципы работы с семьей :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914400" y="285750"/>
            <a:ext cx="8229600" cy="1143000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</a:rPr>
              <a:t>              Принципы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</a:rPr>
              <a:t>работы с семьей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type="body" idx="4294967295"/>
          </p:nvPr>
        </p:nvSpPr>
        <p:spPr>
          <a:xfrm>
            <a:off x="539554" y="1052736"/>
            <a:ext cx="7024687" cy="4845050"/>
          </a:xfrm>
        </p:spPr>
        <p:txBody>
          <a:bodyPr>
            <a:normAutofit/>
          </a:bodyPr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1800" dirty="0" smtClean="0">
                <a:solidFill>
                  <a:schemeClr val="tx1"/>
                </a:solidFill>
                <a:latin typeface="Trebuchet MS" pitchFamily="18"/>
              </a:rPr>
              <a:t>   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Целенаправленность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Системность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Учет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специфики каждой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семьи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Учет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опыта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родителей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Доброжелательность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Открытость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140968"/>
            <a:ext cx="5220072" cy="31635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193" y="1045653"/>
            <a:ext cx="3635896" cy="2726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8" y="3356992"/>
            <a:ext cx="3131840" cy="23488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591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Основные методы работы с семьей: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899592" y="319738"/>
            <a:ext cx="7500937" cy="1141413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Методы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работы с семьей: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type="body" idx="4294967295"/>
          </p:nvPr>
        </p:nvSpPr>
        <p:spPr>
          <a:xfrm>
            <a:off x="755578" y="1124744"/>
            <a:ext cx="7215187" cy="484505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dirty="0" smtClean="0">
                <a:solidFill>
                  <a:schemeClr val="tx1"/>
                </a:solidFill>
                <a:latin typeface="Trebuchet MS" pitchFamily="18"/>
              </a:rPr>
              <a:t> 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Анкетирование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Наблюдение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ребенком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Беседы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ребенком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Беседы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родителями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340769"/>
            <a:ext cx="3059832" cy="2294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81" y="3296879"/>
            <a:ext cx="3563888" cy="26729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024" y="3654787"/>
            <a:ext cx="3515883" cy="26369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Незыблемые семейные       ценности:&#10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413553" y="197199"/>
            <a:ext cx="6846888" cy="1071562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Формирование семейных ценностей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type="body" idx="4294967295"/>
          </p:nvPr>
        </p:nvSpPr>
        <p:spPr>
          <a:xfrm>
            <a:off x="446305" y="1584689"/>
            <a:ext cx="6953250" cy="484505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rebuchet MS" pitchFamily="18"/>
              </a:rPr>
              <a:t> 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Взаимоуважение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 к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другу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4000"/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Взаимопонимание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Трудолюбие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Почитание старшего поколения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Бережное отношение к традициям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и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культуре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своего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народа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4221088"/>
            <a:ext cx="1545636" cy="20608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973" y="1268761"/>
            <a:ext cx="3083835" cy="23128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104" y="3897566"/>
            <a:ext cx="3275856" cy="2456892"/>
          </a:xfrm>
          <a:prstGeom prst="rect">
            <a:avLst/>
          </a:prstGeom>
        </p:spPr>
      </p:pic>
    </p:spTree>
  </p:cSld>
  <p:clrMapOvr>
    <a:masterClrMapping/>
  </p:clrMapOvr>
  <p:transition spd="slow" advTm="5507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Работа с родителями: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678656" y="208536"/>
            <a:ext cx="7786687" cy="1141413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</a:rPr>
              <a:t>Русские народные традиции — составная часть культурного наследия народа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type="body" idx="4294967295"/>
          </p:nvPr>
        </p:nvSpPr>
        <p:spPr>
          <a:xfrm>
            <a:off x="4572000" y="1196752"/>
            <a:ext cx="4248472" cy="3024336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62500" lnSpcReduction="20000"/>
          </a:bodyPr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rebuchet MS" pitchFamily="18"/>
              </a:rPr>
              <a:t>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Возвращение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традиций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семейного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празднования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Раскрытие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сути годовых праздников и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значения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духовного роста человека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формирования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гражданской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позиции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Знакомство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традиционными атрибутами 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семейного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празднования, особенностями 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трапезы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песнями,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играми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Приобщение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семьи к воспитанию у детей 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трепетного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отношения к природе, радостного 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общения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ней, понимания , что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наблюдения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за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природой имеют глубокий </a:t>
            </a:r>
            <a:r>
              <a:rPr lang="ru-RU" sz="2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смысл</a:t>
            </a:r>
            <a:endParaRPr lang="ru-RU" sz="23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18519"/>
            <a:ext cx="3923928" cy="26701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0064">
            <a:off x="678656" y="1844824"/>
            <a:ext cx="4091947" cy="3068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5171">
            <a:off x="5031264" y="4182623"/>
            <a:ext cx="3491880" cy="26189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63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Пропаганда семейных ценностей:&#10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71472" y="274639"/>
            <a:ext cx="8115328" cy="1143000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>
              <a:buNone/>
            </a:pP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Традиции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детского сада </a:t>
            </a:r>
            <a:br>
              <a:rPr lang="ru-RU" b="1" dirty="0">
                <a:solidFill>
                  <a:schemeClr val="tx2">
                    <a:lumMod val="50000"/>
                  </a:schemeClr>
                </a:solidFill>
              </a:rPr>
            </a:b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642910" y="908720"/>
            <a:ext cx="6847131" cy="4845960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6F6F6F"/>
                </a:solidFill>
                <a:latin typeface="Trebuchet MS"/>
                <a:ea typeface="Arial Unicode MS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5pPr>
            <a:lvl6pPr marL="2592000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6pPr>
            <a:lvl7pPr marL="3024000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rebuchet MS"/>
                <a:ea typeface="Arial Unicode MS" pitchFamily="2"/>
                <a:cs typeface="Mangal" pitchFamily="2"/>
              </a:defRPr>
            </a:lvl9pPr>
          </a:lstStyle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rebuchet MS" pitchFamily="18"/>
              </a:rPr>
              <a:t> 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rebuchet MS" pitchFamily="18"/>
              </a:rPr>
              <a:t>-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Семейные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конкурсы поделок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tx1">
                  <a:lumMod val="95000"/>
                  <a:lumOff val="5000"/>
                </a:schemeClr>
              </a:buClr>
              <a:buSzPct val="73000"/>
              <a:buNone/>
            </a:pPr>
            <a:r>
              <a:rPr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-Праздники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семьи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-Проведение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православных</a:t>
            </a: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chemeClr val="bg2">
                  <a:lumMod val="10000"/>
                </a:schemeClr>
              </a:buClr>
              <a:buSzPct val="73000"/>
              <a:buNone/>
            </a:pPr>
            <a:r>
              <a:rPr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празднеств: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Масленица</a:t>
            </a:r>
            <a:endParaRPr lang="ru-RU" sz="2800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601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</a:pPr>
            <a:endParaRPr lang="ru-RU" dirty="0">
              <a:latin typeface="Trebuchet MS" pitchFamily="1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052736"/>
            <a:ext cx="2412268" cy="321635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1629">
            <a:off x="574440" y="3201801"/>
            <a:ext cx="2427734" cy="3236979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9218">
            <a:off x="6393187" y="3521153"/>
            <a:ext cx="2193708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9927">
            <a:off x="4467836" y="3798560"/>
            <a:ext cx="1653648" cy="22048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145" y="2910064"/>
            <a:ext cx="1941680" cy="2588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6506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38854"/>
            <a:ext cx="8229600" cy="5942474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      </a:t>
            </a:r>
            <a:r>
              <a:rPr lang="ru-RU" sz="4000" dirty="0" smtClean="0"/>
              <a:t> </a:t>
            </a:r>
            <a:r>
              <a:rPr lang="ru-RU" sz="4000" dirty="0"/>
              <a:t>Спасибо за внимание!</a:t>
            </a:r>
            <a:endParaRPr lang="ru-RU" sz="4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06053"/>
            <a:ext cx="8244408" cy="4019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511">
            <a:off x="574627" y="2250844"/>
            <a:ext cx="2931790" cy="39090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9169">
            <a:off x="4795424" y="789415"/>
            <a:ext cx="2715766" cy="36210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5522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3251</TotalTime>
  <Words>294</Words>
  <Application>Microsoft Office PowerPoint</Application>
  <PresentationFormat>Экран (4:3)</PresentationFormat>
  <Paragraphs>75</Paragraphs>
  <Slides>12</Slides>
  <Notes>8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Arial Unicode MS</vt:lpstr>
      <vt:lpstr>Arial</vt:lpstr>
      <vt:lpstr>Calibri</vt:lpstr>
      <vt:lpstr>Garamond</vt:lpstr>
      <vt:lpstr>Mangal</vt:lpstr>
      <vt:lpstr>StarSymbol</vt:lpstr>
      <vt:lpstr>Tahoma</vt:lpstr>
      <vt:lpstr>Times New Roman</vt:lpstr>
      <vt:lpstr>Trebuchet MS</vt:lpstr>
      <vt:lpstr>Wingdings 2</vt:lpstr>
      <vt:lpstr>Натуральные материалы</vt:lpstr>
      <vt:lpstr>Презентация PowerPoint</vt:lpstr>
      <vt:lpstr>Презентация PowerPoint</vt:lpstr>
      <vt:lpstr>     Традиционные формы                    работы с семьей</vt:lpstr>
      <vt:lpstr>« Создание единого пространства  « детский сад-семья» -основная цель работы»</vt:lpstr>
      <vt:lpstr>            Задачи</vt:lpstr>
      <vt:lpstr>Открытые  мероприятия  для родителей</vt:lpstr>
      <vt:lpstr>              Принципы работы с семьей</vt:lpstr>
      <vt:lpstr>Методы работы с семьей:</vt:lpstr>
      <vt:lpstr> Формирование семейных ценностей</vt:lpstr>
      <vt:lpstr>Русские народные традиции — составная часть культурного наследия народа</vt:lpstr>
      <vt:lpstr>  Традиции детского сада 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Семья- « тот надежный причал», который спасает от невзгод, помогает в трудной ситуации , дает нравственные ориентиры.</dc:title>
  <dc:creator>Надежда</dc:creator>
  <cp:lastModifiedBy>Оксана</cp:lastModifiedBy>
  <cp:revision>59</cp:revision>
  <dcterms:modified xsi:type="dcterms:W3CDTF">2022-11-09T10:23:24Z</dcterms:modified>
</cp:coreProperties>
</file>